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5143500" cx="9144000"/>
  <p:notesSz cx="5143500" cy="9144000"/>
  <p:embeddedFontLst>
    <p:embeddedFont>
      <p:font typeface="IBM Plex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hRbZBBVXSeNnsZQ2GmPhJRIld1j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IBMPlexSans-bold.fntdata"/><Relationship Id="rId25" Type="http://schemas.openxmlformats.org/officeDocument/2006/relationships/font" Target="fonts/IBMPlexSans-regular.fntdata"/><Relationship Id="rId28" Type="http://schemas.openxmlformats.org/officeDocument/2006/relationships/font" Target="fonts/IBMPlexSans-boldItalic.fntdata"/><Relationship Id="rId27" Type="http://schemas.openxmlformats.org/officeDocument/2006/relationships/font" Target="fonts/IBMPlexSans-italic.fntdata"/><Relationship Id="rId5" Type="http://schemas.openxmlformats.org/officeDocument/2006/relationships/slide" Target="slides/slide1.xml"/><Relationship Id="rId6" Type="http://schemas.openxmlformats.org/officeDocument/2006/relationships/slide" Target="slides/slide2.xml"/><Relationship Id="rId29"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Thank you for taking this meeting.</a:t>
            </a:r>
            <a:br>
              <a:rPr lang="en-US"/>
            </a:br>
            <a:br>
              <a:rPr lang="en-US"/>
            </a:br>
            <a:r>
              <a:rPr lang="en-US"/>
              <a:t>We’ve heard about the pressure on this location, and we appreciate the trust to come in and look at it honestly.</a:t>
            </a:r>
            <a:br>
              <a:rPr lang="en-US"/>
            </a:br>
            <a:br>
              <a:rPr lang="en-US"/>
            </a:br>
            <a:r>
              <a:rPr lang="en-US"/>
              <a:t>What we want to walk you through today is a single proposal: a smart restaurant platform built on top of the menu you already have. No replacing your team. No turning the dining room into a fast-food kiosk. The waiters stay. The hospitality stays.</a:t>
            </a:r>
            <a:br>
              <a:rPr lang="en-US"/>
            </a:br>
            <a:br>
              <a:rPr lang="en-US"/>
            </a:br>
            <a:r>
              <a:rPr lang="en-US"/>
              <a:t>What changes is everything that surrounds the menu — pricing, loyalty, reservations, marketing, and the data you’ve never had before. Conservatively, we believe this lifts revenue by 21% in the first year. We’ll show you the math.</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 name="Google Shape;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what your week actually looks like in demand terms.</a:t>
            </a:r>
            <a:br>
              <a:rPr lang="en-US"/>
            </a:br>
            <a:br>
              <a:rPr lang="en-US"/>
            </a:br>
            <a:r>
              <a:rPr lang="en-US"/>
              <a:t>Friday and Saturday dinner — packed. People are happy to wait. They’d pay a little more if you asked.</a:t>
            </a:r>
            <a:br>
              <a:rPr lang="en-US"/>
            </a:br>
            <a:br>
              <a:rPr lang="en-US"/>
            </a:br>
            <a:r>
              <a:rPr lang="en-US"/>
              <a:t>Tuesday and Wednesday afternoons — you might do four to twelve covers. Empty tables, full staff, full lights, full rent.</a:t>
            </a:r>
            <a:br>
              <a:rPr lang="en-US"/>
            </a:br>
            <a:br>
              <a:rPr lang="en-US"/>
            </a:br>
            <a:r>
              <a:rPr lang="en-US"/>
              <a:t>The same biryani costs the same SAR 38 at both moments. That’s leaving money on the table on both ends — peak diners would pay slightly more, off-peak diners aren’t being pulled in by anything at all.</a:t>
            </a:r>
            <a:br>
              <a:rPr lang="en-US"/>
            </a:br>
            <a:br>
              <a:rPr lang="en-US"/>
            </a:br>
            <a:r>
              <a:rPr lang="en-US"/>
              <a:t>This pattern is the single biggest unused asset in your operation. We’ll show you how to monetize it.</a:t>
            </a:r>
            <a:endParaRPr/>
          </a:p>
        </p:txBody>
      </p:sp>
      <p:sp>
        <p:nvSpPr>
          <p:cNvPr id="31" name="Google Shape;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Let’s name the four hidden costs of running a casual-dining operation on a paper menu.</a:t>
            </a:r>
            <a:br>
              <a:rPr lang="en-US"/>
            </a:br>
            <a:br>
              <a:rPr lang="en-US"/>
            </a:br>
            <a:r>
              <a:rPr lang="en-US"/>
              <a:t>One — static prices. As we just saw, the same dish costs the same SAR 38 at peak and at empty. There’s no off-peak hook to pull customers in on Wednesday and no peak adjustment when you could comfortably charge a little more.</a:t>
            </a:r>
            <a:br>
              <a:rPr lang="en-US"/>
            </a:br>
            <a:br>
              <a:rPr lang="en-US"/>
            </a:br>
            <a:r>
              <a:rPr lang="en-US"/>
              <a:t>Two — zero sales data. Without a digital order layer, you can’t see which dishes are stars and which are dogs. Menu decisions get made on chef’s gut feel, not on what actually earns.</a:t>
            </a:r>
            <a:br>
              <a:rPr lang="en-US"/>
            </a:br>
            <a:br>
              <a:rPr lang="en-US"/>
            </a:br>
            <a:r>
              <a:rPr lang="en-US"/>
              <a:t>Three — no customer memory. Today, your fifth-visit customer is indistinguishable from a tourist who’ll never come back. There’s no birthday text, no thank-you, no 'we missed you' nudge.</a:t>
            </a:r>
            <a:br>
              <a:rPr lang="en-US"/>
            </a:br>
            <a:br>
              <a:rPr lang="en-US"/>
            </a:br>
            <a:r>
              <a:rPr lang="en-US"/>
              <a:t>Four — no way to test. You can’t easily test a price change, a placement change, or a new photo. Every menu update is a reprint cost.</a:t>
            </a:r>
            <a:br>
              <a:rPr lang="en-US"/>
            </a:br>
            <a:br>
              <a:rPr lang="en-US"/>
            </a:br>
            <a:r>
              <a:rPr lang="en-US"/>
              <a:t>These aren’t reasons to fire your menu. They’re reasons to give it a brain.</a:t>
            </a:r>
            <a:endParaRPr/>
          </a:p>
        </p:txBody>
      </p:sp>
      <p:sp>
        <p:nvSpPr>
          <p:cNvPr id="129" name="Google Shape;12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Here’s the architecture. Read it from the bottom up.</a:t>
            </a:r>
            <a:br>
              <a:rPr lang="en-US"/>
            </a:br>
            <a:br>
              <a:rPr lang="en-US"/>
            </a:br>
            <a:r>
              <a:rPr lang="en-US"/>
              <a:t>FOUNDATION — the digital menu itself. Photos, multi-language (English, Arabic, Urdu, Tagalog — your actual customer mix), smart pairings, smart bundles, allergen filters. This is what the customer sees and what the waiter uses. It replaces the laminated paper, nothing more dramatic than that.</a:t>
            </a:r>
            <a:br>
              <a:rPr lang="en-US"/>
            </a:br>
            <a:br>
              <a:rPr lang="en-US"/>
            </a:br>
            <a:r>
              <a:rPr lang="en-US"/>
              <a:t>Above that, four layers stack on the same menu data:</a:t>
            </a:r>
            <a:br>
              <a:rPr lang="en-US"/>
            </a:br>
            <a:br>
              <a:rPr lang="en-US"/>
            </a:br>
            <a:r>
              <a:rPr lang="en-US"/>
              <a:t>ENGAGEMENT — tiered loyalty, birthday automation, referral, win-back, WhatsApp as the channel, Google review automation. This is the relationship layer.</a:t>
            </a:r>
            <a:br>
              <a:rPr lang="en-US"/>
            </a:br>
            <a:br>
              <a:rPr lang="en-US"/>
            </a:br>
            <a:r>
              <a:rPr lang="en-US"/>
              <a:t>OPERATIONS — reservations with no-show protection, virtual waitlist for peak family-section nights, suggestive-sell on the waiter’s tablet, Ramadan/prayer-aware mode. This is the throughput layer.</a:t>
            </a:r>
            <a:br>
              <a:rPr lang="en-US"/>
            </a:br>
            <a:br>
              <a:rPr lang="en-US"/>
            </a:br>
            <a:r>
              <a:rPr lang="en-US"/>
              <a:t>PRICING — smart off-peak discounting and A/B testing. This is the optimization layer.</a:t>
            </a:r>
            <a:br>
              <a:rPr lang="en-US"/>
            </a:br>
            <a:br>
              <a:rPr lang="en-US"/>
            </a:br>
            <a:r>
              <a:rPr lang="en-US"/>
              <a:t>INTELLIGENCE — menu heatmap and engineering dashboard. This is the layer that tells the owner what’s actually happening.</a:t>
            </a:r>
            <a:br>
              <a:rPr lang="en-US"/>
            </a:br>
            <a:br>
              <a:rPr lang="en-US"/>
            </a:br>
            <a:r>
              <a:rPr lang="en-US"/>
              <a:t>Stacked conservatively, these layers add 21% to annual revenue. Every layer is a feature you can turn on or off. None of it replaces the waiter.</a:t>
            </a:r>
            <a:endParaRPr/>
          </a:p>
        </p:txBody>
      </p:sp>
      <p:sp>
        <p:nvSpPr>
          <p:cNvPr id="167" name="Google Shape;16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 the left — that’s today. A Red Chili laminated menu. Every dish, every price, every description hand-set in print. The customer flips through it once. There’s no record of what they looked at, what they almost ordered, what they paired together, or whether they were here last week.</a:t>
            </a:r>
            <a:br>
              <a:rPr lang="en-US"/>
            </a:br>
            <a:br>
              <a:rPr lang="en-US"/>
            </a:br>
            <a:r>
              <a:rPr lang="en-US"/>
              <a:t>On the right — same restaurant, same biryani, same SAR 42. But now the customer browses on a tablet. They see the dish. They see a pairing suggestion: 'Pairs with Mango Lassi.' They see it in their language — English, Arabic, Urdu, Tagalog. The waiter still takes the order. The hospitality stays.</a:t>
            </a:r>
            <a:br>
              <a:rPr lang="en-US"/>
            </a:br>
            <a:br>
              <a:rPr lang="en-US"/>
            </a:br>
            <a:r>
              <a:rPr lang="en-US"/>
              <a:t>What’s changed is invisible to the customer but transformative for you: every tap, every viewed dish, every ordered combination, every visit — captured. That’s the foundation everything else stacks on.</a:t>
            </a:r>
            <a:endParaRPr/>
          </a:p>
        </p:txBody>
      </p:sp>
      <p:sp>
        <p:nvSpPr>
          <p:cNvPr id="232" name="Google Shape;23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foundation. Every other feature stacks on this.</a:t>
            </a:r>
            <a:br>
              <a:rPr lang="en-US"/>
            </a:br>
            <a:br>
              <a:rPr lang="en-US"/>
            </a:br>
            <a:r>
              <a:rPr lang="en-US"/>
              <a:t>What the customer sees on the tablet: real food photos, not a wall of text. Their language — English, Arabic, Urdu, Tagalog. Smart pairings appear when they tap a dish. Family bundles are daypart-aware, so they see Iftar combos at sunset and lunch deals at noon. Allergen filters let them filter out anything they can’t eat — safer, and a trust signal.</a:t>
            </a:r>
            <a:br>
              <a:rPr lang="en-US"/>
            </a:br>
            <a:br>
              <a:rPr lang="en-US"/>
            </a:br>
            <a:r>
              <a:rPr lang="en-US"/>
              <a:t>What the customer does NOT do: place the order online. The waiter still walks up. The waiter still recommends the chef’s special. The hospitality you’ve built doesn’t change. The menu just becomes smart.</a:t>
            </a:r>
            <a:endParaRPr/>
          </a:p>
        </p:txBody>
      </p:sp>
      <p:sp>
        <p:nvSpPr>
          <p:cNvPr id="319" name="Google Shape;31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Pricing intelligence — but built carefully so it never embarrasses the brand.</a:t>
            </a:r>
            <a:br>
              <a:rPr lang="en-US"/>
            </a:br>
            <a:br>
              <a:rPr lang="en-US"/>
            </a:br>
            <a:r>
              <a:rPr lang="en-US"/>
              <a:t>The system watches the demand heatmap we just looked at. It proposes rules: when it’s slow, drop a few prices on a few items to pull people in. When it’s packed, optionally lift a few premium items by a small amount.</a:t>
            </a:r>
            <a:br>
              <a:rPr lang="en-US"/>
            </a:br>
            <a:br>
              <a:rPr lang="en-US"/>
            </a:br>
            <a:r>
              <a:rPr lang="en-US"/>
              <a:t>Three example rules: Wednesday afternoons, drop appetizers and drinks 15%. The traffic that picks up — even a handful more covers — more than makes up for the discount on the existing customers.</a:t>
            </a:r>
            <a:br>
              <a:rPr lang="en-US"/>
            </a:br>
            <a:br>
              <a:rPr lang="en-US"/>
            </a:br>
            <a:r>
              <a:rPr lang="en-US"/>
              <a:t>Friday dinner peak — optional 5% increase on premium mains. People are happily waiting 25 minutes already; the slight bump costs you no demand.</a:t>
            </a:r>
            <a:br>
              <a:rPr lang="en-US"/>
            </a:br>
            <a:br>
              <a:rPr lang="en-US"/>
            </a:br>
            <a:r>
              <a:rPr lang="en-US"/>
              <a:t>Ramadan iftar bundles — 10% off the Family Feast to drive attach rate during the highest-leverage spending month of the year.</a:t>
            </a:r>
            <a:br>
              <a:rPr lang="en-US"/>
            </a:br>
            <a:br>
              <a:rPr lang="en-US"/>
            </a:br>
            <a:r>
              <a:rPr lang="en-US"/>
              <a:t>The critical guardrail: every rule the system proposes is shown to the owner first. Nothing auto-publishes. You approve, you decline, you adjust. This is suggestion-and-confirm, not autopilot.</a:t>
            </a:r>
            <a:endParaRPr/>
          </a:p>
        </p:txBody>
      </p:sp>
      <p:sp>
        <p:nvSpPr>
          <p:cNvPr id="421" name="Google Shape;42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what testing looks like.</a:t>
            </a:r>
            <a:br>
              <a:rPr lang="en-US"/>
            </a:br>
            <a:br>
              <a:rPr lang="en-US"/>
            </a:br>
            <a:r>
              <a:rPr lang="en-US"/>
              <a:t>Imagine you want to know: would more people order the lamb biryani if we gave it a slightly fancier name and added a Chef’s Pick badge?</a:t>
            </a:r>
            <a:br>
              <a:rPr lang="en-US"/>
            </a:br>
            <a:br>
              <a:rPr lang="en-US"/>
            </a:br>
            <a:r>
              <a:rPr lang="en-US"/>
              <a:t>On a paper menu, you’d reprint the entire menu, run it for a month, and guess. With the digital menu, you launch a test. Half the tablets show Variant A — current name, current photo. The other half show Variant B — 'Chef’s Lamb Biryani,' Chef’s Pick badge, slightly higher price, smart pairing chip.</a:t>
            </a:r>
            <a:br>
              <a:rPr lang="en-US"/>
            </a:br>
            <a:br>
              <a:rPr lang="en-US"/>
            </a:br>
            <a:r>
              <a:rPr lang="en-US"/>
              <a:t>After a few hundred orders, the system tells you: B beats A by 18% on order rate. One click — winner deploys to all tablets. The losing version disappears.</a:t>
            </a:r>
            <a:br>
              <a:rPr lang="en-US"/>
            </a:br>
            <a:br>
              <a:rPr lang="en-US"/>
            </a:br>
            <a:r>
              <a:rPr lang="en-US"/>
              <a:t>This kind of optimization is invisible on paper menus. With the digital foundation, it’s just — Tuesday.</a:t>
            </a:r>
            <a:endParaRPr/>
          </a:p>
        </p:txBody>
      </p:sp>
      <p:sp>
        <p:nvSpPr>
          <p:cNvPr id="507" name="Google Shape;50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 name="Google Shape;58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Loyalty isn’t just a punch card. We tier it.</a:t>
            </a:r>
            <a:br>
              <a:rPr lang="en-US"/>
            </a:br>
            <a:br>
              <a:rPr lang="en-US"/>
            </a:br>
            <a:r>
              <a:rPr lang="en-US"/>
              <a:t>Bronze starts at visit one. Five percent off, a birthday note. Easy to join — cost to Red Chili is minimal.</a:t>
            </a:r>
            <a:br>
              <a:rPr lang="en-US"/>
            </a:br>
            <a:br>
              <a:rPr lang="en-US"/>
            </a:br>
            <a:r>
              <a:rPr lang="en-US"/>
              <a:t>Silver kicks in at five visits. Ten percent off, a free birthday dessert, priority on the waitlist on busy nights, early Iftar booking during Ramadan.</a:t>
            </a:r>
            <a:br>
              <a:rPr lang="en-US"/>
            </a:br>
            <a:br>
              <a:rPr lang="en-US"/>
            </a:br>
            <a:r>
              <a:rPr lang="en-US"/>
              <a:t>Gold at fifteen visits. Fifteen percent off, free dessert and a drink on birthday, ability to skip the queue, reserved Iftar slots, and a quarterly chef tasting that signals genuine VIP status. People work to get there. Status drives repeat visits more than discounts do.</a:t>
            </a:r>
            <a:br>
              <a:rPr lang="en-US"/>
            </a:br>
            <a:br>
              <a:rPr lang="en-US"/>
            </a:br>
            <a:r>
              <a:rPr lang="en-US"/>
              <a:t>And critically — the moment a customer signs up, you have their phone number and email. Every other engagement feature on the next slide is powered by that capture.</a:t>
            </a:r>
            <a:endParaRPr/>
          </a:p>
        </p:txBody>
      </p:sp>
      <p:sp>
        <p:nvSpPr>
          <p:cNvPr id="581" name="Google Shape;58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Once you have the customer’s phone number from loyalty signup, you have the most valuable channel in Saudi Arabia: WhatsApp. 96 percent of KSA adults are on it. Email gets 20 percent open rate. WhatsApp gets 98.</a:t>
            </a:r>
            <a:br>
              <a:rPr lang="en-US"/>
            </a:br>
            <a:br>
              <a:rPr lang="en-US"/>
            </a:br>
            <a:r>
              <a:rPr lang="en-US"/>
              <a:t>Four automated plays run on it:</a:t>
            </a:r>
            <a:br>
              <a:rPr lang="en-US"/>
            </a:br>
            <a:br>
              <a:rPr lang="en-US"/>
            </a:br>
            <a:r>
              <a:rPr lang="en-US"/>
              <a:t>Birthday — every member gets a personalized message on their birthday with a free dessert offer. They come in. They bring family.</a:t>
            </a:r>
            <a:br>
              <a:rPr lang="en-US"/>
            </a:br>
            <a:br>
              <a:rPr lang="en-US"/>
            </a:br>
            <a:r>
              <a:rPr lang="en-US"/>
              <a:t>Referral — when one customer refers a friend, both get a discount on their next visit. The system tracks the code, applies the discount automatically.</a:t>
            </a:r>
            <a:br>
              <a:rPr lang="en-US"/>
            </a:br>
            <a:br>
              <a:rPr lang="en-US"/>
            </a:br>
            <a:r>
              <a:rPr lang="en-US"/>
              <a:t>Win-back — any customer who hasn’t visited in 30, 60, or 90 days gets a tailored 'we miss you' message with a real offer. Industry data: 10 to 30 percent of lapsed customers reactivate from these.</a:t>
            </a:r>
            <a:br>
              <a:rPr lang="en-US"/>
            </a:br>
            <a:br>
              <a:rPr lang="en-US"/>
            </a:br>
            <a:r>
              <a:rPr lang="en-US"/>
              <a:t>Loyalty progression — the message that says 'you’re 2 visits from Gold' is one of the most powerful retention tools in hospitality. Status incentives outperform discount incentives.</a:t>
            </a:r>
            <a:br>
              <a:rPr lang="en-US"/>
            </a:br>
            <a:br>
              <a:rPr lang="en-US"/>
            </a:br>
            <a:r>
              <a:rPr lang="en-US"/>
              <a:t>Four automated plays. One channel. All running on data the loyalty signup captured.</a:t>
            </a:r>
            <a:endParaRPr/>
          </a:p>
        </p:txBody>
      </p:sp>
      <p:sp>
        <p:nvSpPr>
          <p:cNvPr id="640" name="Google Shape;64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2" name="Google Shape;68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Three features stacked into one view: reservations, virtual waitlist, no-show protection.</a:t>
            </a:r>
            <a:br>
              <a:rPr lang="en-US"/>
            </a:br>
            <a:br>
              <a:rPr lang="en-US"/>
            </a:br>
            <a:r>
              <a:rPr lang="en-US"/>
              <a:t>On the left — the live floor plan. Every table color-coded: occupied, reserved, walk-in waiting, available. The hostess sees the entire room at a glance.</a:t>
            </a:r>
            <a:br>
              <a:rPr lang="en-US"/>
            </a:br>
            <a:br>
              <a:rPr lang="en-US"/>
            </a:br>
            <a:r>
              <a:rPr lang="en-US"/>
              <a:t>On the right — tonight’s reservations queue. The Iftar group of 8 already paid a 50% deposit. The 6-top at 8 PM has confirmed but not arrived. Below that — the virtual waitlist. Three walk-in parties are queued via WhatsApp. Each gets an SMS when their table’s ready. They can grab coffee next door, instead of standing at your hostess station.</a:t>
            </a:r>
            <a:br>
              <a:rPr lang="en-US"/>
            </a:br>
            <a:br>
              <a:rPr lang="en-US"/>
            </a:br>
            <a:r>
              <a:rPr lang="en-US"/>
              <a:t>And the no-show fee — for parties of six or more, we collect a small deposit at booking. If they don’t show, you keep it. Industry data says no-show losses run 1–2% of casual-dining revenue. We recover most of that.</a:t>
            </a:r>
            <a:endParaRPr/>
          </a:p>
        </p:txBody>
      </p:sp>
      <p:sp>
        <p:nvSpPr>
          <p:cNvPr id="683" name="Google Shape;68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9" name="Google Shape;78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a feature you can’t get from a global SaaS platform — it’s built specifically for KSA.</a:t>
            </a:r>
            <a:br>
              <a:rPr lang="en-US"/>
            </a:br>
            <a:br>
              <a:rPr lang="en-US"/>
            </a:br>
            <a:r>
              <a:rPr lang="en-US"/>
              <a:t>Standard menu shows on the left during regular hours. The moment Maghrib hits — sunset — the menu automatically switches to Iftar mode on the right. Family Iftar feasts, dates, samosas, the works. Customers see iftar-specific bundles, set pricing, and pre-paid family packages.</a:t>
            </a:r>
            <a:br>
              <a:rPr lang="en-US"/>
            </a:br>
            <a:br>
              <a:rPr lang="en-US"/>
            </a:br>
            <a:r>
              <a:rPr lang="en-US"/>
              <a:t>And during the actual prayer windows themselves — Maghrib, Isha — the system pauses order entry. Waiters can’t accidentally take orders during prayer. The system auto-resumes when prayer ends. Respects the local prayer calendar; pulls Maghrib time daily.</a:t>
            </a:r>
            <a:br>
              <a:rPr lang="en-US"/>
            </a:br>
            <a:br>
              <a:rPr lang="en-US"/>
            </a:br>
            <a:r>
              <a:rPr lang="en-US"/>
              <a:t>Saudi customers notice when a brand respects this. It’s the difference between 'a tech vendor' and 'a tech vendor who actually lives here.'</a:t>
            </a:r>
            <a:endParaRPr/>
          </a:p>
        </p:txBody>
      </p:sp>
      <p:sp>
        <p:nvSpPr>
          <p:cNvPr id="790" name="Google Shape;79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8" name="Google Shape;87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Suggestive-sell — but on the waiter’s tablet, not the customer’s.</a:t>
            </a:r>
            <a:br>
              <a:rPr lang="en-US"/>
            </a:br>
            <a:br>
              <a:rPr lang="en-US"/>
            </a:br>
            <a:r>
              <a:rPr lang="en-US"/>
              <a:t>Khaled walks up to Table 12. He’s already added the family’s main order: lamb biryani, naan, chicken tikka. The system instantly shows him three smart pair suggestions, ranked by data: 87% of biryani orders also pair with mango lassi. 62% of guests who finish a biryani also order gulab jamun for dessert.</a:t>
            </a:r>
            <a:br>
              <a:rPr lang="en-US"/>
            </a:br>
            <a:br>
              <a:rPr lang="en-US"/>
            </a:br>
            <a:r>
              <a:rPr lang="en-US"/>
              <a:t>Khaled isn’t reading from a script. He’s a waiter — he uses these as gentle prompts: 'Would you like to add a mango lassi? Most of our biryani guests do.' If the family says yes, one tap. The order updates.</a:t>
            </a:r>
            <a:br>
              <a:rPr lang="en-US"/>
            </a:br>
            <a:br>
              <a:rPr lang="en-US"/>
            </a:br>
            <a:r>
              <a:rPr lang="en-US"/>
              <a:t>We project a +1.5% AOV lift conservatively — applied to roughly 60% of checks where suggestions actually land.</a:t>
            </a:r>
            <a:br>
              <a:rPr lang="en-US"/>
            </a:br>
            <a:br>
              <a:rPr lang="en-US"/>
            </a:br>
            <a:r>
              <a:rPr lang="en-US"/>
              <a:t>Critically: zero replacement. The waiter is more confident, not less needed. Tech serves the human.</a:t>
            </a:r>
            <a:endParaRPr/>
          </a:p>
        </p:txBody>
      </p:sp>
      <p:sp>
        <p:nvSpPr>
          <p:cNvPr id="879" name="Google Shape;87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4" name="Google Shape;96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For most Saudi diners deciding where to eat tonight, the journey starts with Google. They search 'biryani near me' or 'Indian restaurant Riyadh.' Whatever shows up first, with the highest stars, with the best photos — that’s where they go.</a:t>
            </a:r>
            <a:br>
              <a:rPr lang="en-US"/>
            </a:br>
            <a:br>
              <a:rPr lang="en-US"/>
            </a:br>
            <a:r>
              <a:rPr lang="en-US"/>
              <a:t>Today, most casual-dining locations under-manage their Google Business Profile. Outdated photos. Stale reviews. No owner replies. We fix that.</a:t>
            </a:r>
            <a:br>
              <a:rPr lang="en-US"/>
            </a:br>
            <a:br>
              <a:rPr lang="en-US"/>
            </a:br>
            <a:r>
              <a:rPr lang="en-US"/>
              <a:t>Auto-prompt: 30 minutes after a meal, the WhatsApp loyalty channel sends a soft prompt to leave a Google review. Higher conversion, fresh recent reviews.</a:t>
            </a:r>
            <a:br>
              <a:rPr lang="en-US"/>
            </a:br>
            <a:br>
              <a:rPr lang="en-US"/>
            </a:br>
            <a:r>
              <a:rPr lang="en-US"/>
              <a:t>1-click owner replies: every review gets a templated-but-personalized response within hours. Customers see this. Future customers especially see this.</a:t>
            </a:r>
            <a:br>
              <a:rPr lang="en-US"/>
            </a:br>
            <a:br>
              <a:rPr lang="en-US"/>
            </a:br>
            <a:r>
              <a:rPr lang="en-US"/>
              <a:t>Photo refresh: every week, top dishes rotated into the listing — Google rewards activity.</a:t>
            </a:r>
            <a:br>
              <a:rPr lang="en-US"/>
            </a:br>
            <a:br>
              <a:rPr lang="en-US"/>
            </a:br>
            <a:r>
              <a:rPr lang="en-US"/>
              <a:t>Full management: hours, holidays, menu, Q&amp;A, posts. Hands-off for the owner.</a:t>
            </a:r>
            <a:br>
              <a:rPr lang="en-US"/>
            </a:br>
            <a:br>
              <a:rPr lang="en-US"/>
            </a:br>
            <a:r>
              <a:rPr lang="en-US"/>
              <a:t>The math is famous: Harvard’s research shows each star is worth 5 to 9 percent in restaurant revenue. We discount aggressively — at the floor of 5%, even a 0.3-star bump is +1.5% revenue. That’s defensible.</a:t>
            </a:r>
            <a:endParaRPr/>
          </a:p>
        </p:txBody>
      </p:sp>
      <p:sp>
        <p:nvSpPr>
          <p:cNvPr id="965" name="Google Shape;96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8" name="Google Shape;106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layer that turns data into menu decisions.</a:t>
            </a:r>
            <a:br>
              <a:rPr lang="en-US"/>
            </a:br>
            <a:br>
              <a:rPr lang="en-US"/>
            </a:br>
            <a:r>
              <a:rPr lang="en-US"/>
              <a:t>Left panel — the heatmap. Today’s 161 orders, ranked by dish. Lamb biryani and chicken biryani lead. Vegetable curry sold 4 today. The owner sees this every morning at 9 AM.</a:t>
            </a:r>
            <a:br>
              <a:rPr lang="en-US"/>
            </a:br>
            <a:br>
              <a:rPr lang="en-US"/>
            </a:br>
            <a:r>
              <a:rPr lang="en-US"/>
              <a:t>Right panel — menu engineering. The classic 2x2: popularity on the X-axis, profit margin on the Y-axis. Dot size = revenue contribution. Every dish on your menu gets plotted here.</a:t>
            </a:r>
            <a:br>
              <a:rPr lang="en-US"/>
            </a:br>
            <a:br>
              <a:rPr lang="en-US"/>
            </a:br>
            <a:r>
              <a:rPr lang="en-US"/>
              <a:t>STARS — top-right — high popularity, high margin. Both biryanis. Keep them, feature them, never touch them.</a:t>
            </a:r>
            <a:br>
              <a:rPr lang="en-US"/>
            </a:br>
            <a:br>
              <a:rPr lang="en-US"/>
            </a:br>
            <a:r>
              <a:rPr lang="en-US"/>
              <a:t>PUZZLES — top-left — high margin but underpopular. Mutton karahi, chef’s special. Probably needs a better photo, a smarter description, or featured placement.</a:t>
            </a:r>
            <a:br>
              <a:rPr lang="en-US"/>
            </a:br>
            <a:br>
              <a:rPr lang="en-US"/>
            </a:br>
            <a:r>
              <a:rPr lang="en-US"/>
              <a:t>PLOWHORSES — bottom-right — popular but thin margins. Garlic naan, mango lassi. Probably can sustain a small price bump without losing demand.</a:t>
            </a:r>
            <a:br>
              <a:rPr lang="en-US"/>
            </a:br>
            <a:br>
              <a:rPr lang="en-US"/>
            </a:br>
            <a:r>
              <a:rPr lang="en-US"/>
              <a:t>DOGS — bottom-left — low margin, low demand. Vegetable curry. Cut it, or rework it into something the audience actually wants.</a:t>
            </a:r>
            <a:br>
              <a:rPr lang="en-US"/>
            </a:br>
            <a:br>
              <a:rPr lang="en-US"/>
            </a:br>
            <a:r>
              <a:rPr lang="en-US"/>
              <a:t>Decisions you’ve been making on chef’s gut feel for years. Now made on real data, every quarter.</a:t>
            </a:r>
            <a:endParaRPr/>
          </a:p>
        </p:txBody>
      </p:sp>
      <p:sp>
        <p:nvSpPr>
          <p:cNvPr id="1069" name="Google Shape;106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8" name="Google Shape;114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Here’s the math. Twenty-one percent annual revenue lift, conservative.</a:t>
            </a:r>
            <a:br>
              <a:rPr lang="en-US"/>
            </a:br>
            <a:br>
              <a:rPr lang="en-US"/>
            </a:br>
            <a:r>
              <a:rPr lang="en-US"/>
              <a:t>We split it three ways. ENGAGEMENT — the biggest chunk, 9.5 percent — comes from the relationship layer. Loyalty, birthday, referral, win-back, WhatsApp, Google reviews. This is the layer that turns a one-time visit into a sixth visit.</a:t>
            </a:r>
            <a:br>
              <a:rPr lang="en-US"/>
            </a:br>
            <a:br>
              <a:rPr lang="en-US"/>
            </a:br>
            <a:r>
              <a:rPr lang="en-US"/>
              <a:t>OPS &amp; PRICING — 7 percent. Smart pricing, reservations with no-show fees, virtual waitlist for peak fills, suggestive-sell on the waiter tablet, Ramadan/iftar mode. Throughput, capacity, peak capture.</a:t>
            </a:r>
            <a:br>
              <a:rPr lang="en-US"/>
            </a:br>
            <a:br>
              <a:rPr lang="en-US"/>
            </a:br>
            <a:r>
              <a:rPr lang="en-US"/>
              <a:t>MENU INTELLIGENCE — 4.5 percent. The digital menu itself, A/B testing, smart pairings, heatmap, menu engineering dashboard. The information advantage.</a:t>
            </a:r>
            <a:br>
              <a:rPr lang="en-US"/>
            </a:br>
            <a:br>
              <a:rPr lang="en-US"/>
            </a:br>
            <a:r>
              <a:rPr lang="en-US"/>
              <a:t>Bottom bar — every individual lever’s contribution, sized by impact. Loyalty is the biggest single bar at 3.75 percent. WhatsApp at 2 percent. Many smaller wins compound.</a:t>
            </a:r>
            <a:br>
              <a:rPr lang="en-US"/>
            </a:br>
            <a:br>
              <a:rPr lang="en-US"/>
            </a:br>
            <a:r>
              <a:rPr lang="en-US"/>
              <a:t>Every estimate is at the floor of industry benchmarks. Toast on loyalty. McKinsey on tier programs. Harvard on review impact. Yelp Nowait on waitlist recovery. Saudi-specific aggregator data on WhatsApp open rates. We chose the bottom of every range. Twenty-one percent is what we expect to deliver — and where we’d start the conversation about what 'over-deliver' looks like.</a:t>
            </a:r>
            <a:endParaRPr/>
          </a:p>
        </p:txBody>
      </p:sp>
      <p:sp>
        <p:nvSpPr>
          <p:cNvPr id="1149" name="Google Shape;114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6" name="Google Shape;119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Here’s exactly what’s in the package — no surprises later.</a:t>
            </a:r>
            <a:br>
              <a:rPr lang="en-US"/>
            </a:br>
            <a:br>
              <a:rPr lang="en-US"/>
            </a:br>
            <a:r>
              <a:rPr lang="en-US"/>
              <a:t>One: Hardware. Customer-facing and waiter tablets, pre-configured. Cellular fallback so it never goes dark if the WiFi drops.</a:t>
            </a:r>
            <a:br>
              <a:rPr lang="en-US"/>
            </a:br>
            <a:br>
              <a:rPr lang="en-US"/>
            </a:br>
            <a:r>
              <a:rPr lang="en-US"/>
              <a:t>Two: Software. The full platform — digital menu, loyalty, smart pricing, reservations, dashboards, intelligence. Hosted, monitored, updated.</a:t>
            </a:r>
            <a:br>
              <a:rPr lang="en-US"/>
            </a:br>
            <a:br>
              <a:rPr lang="en-US"/>
            </a:br>
            <a:r>
              <a:rPr lang="en-US"/>
              <a:t>Three: Integration. We set up the verified WhatsApp Business account, the Google Business Profile, the automation rails. Wired live.</a:t>
            </a:r>
            <a:br>
              <a:rPr lang="en-US"/>
            </a:br>
            <a:br>
              <a:rPr lang="en-US"/>
            </a:br>
            <a:r>
              <a:rPr lang="en-US"/>
              <a:t>Four: Training and 60–90 day pilot support. On-site sessions for staff, dedicated support, weekly check-ins with the owner during the pilot.</a:t>
            </a:r>
            <a:br>
              <a:rPr lang="en-US"/>
            </a:br>
            <a:br>
              <a:rPr lang="en-US"/>
            </a:br>
            <a:r>
              <a:rPr lang="en-US"/>
              <a:t>Five: Monthly insights. Once we’re live, we send the owner a recurring report — what’s working, what’s next, what we recommend testing — and the owner approves every change. Nothing happens automatically without sign-off.</a:t>
            </a:r>
            <a:endParaRPr/>
          </a:p>
        </p:txBody>
      </p:sp>
      <p:sp>
        <p:nvSpPr>
          <p:cNvPr id="1197" name="Google Shape;119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8" name="Google Shape;124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Here’s the ask. Not a chain-wide rollout. Not a multi-year commitment. Just a 60–90 day pilot at one location.</a:t>
            </a:r>
            <a:br>
              <a:rPr lang="en-US"/>
            </a:br>
            <a:br>
              <a:rPr lang="en-US"/>
            </a:br>
            <a:r>
              <a:rPr lang="en-US"/>
              <a:t>Phase 1: Select. Together — you and us — we pick the location that’s struggling. The one that needs this most.</a:t>
            </a:r>
            <a:br>
              <a:rPr lang="en-US"/>
            </a:br>
            <a:br>
              <a:rPr lang="en-US"/>
            </a:br>
            <a:r>
              <a:rPr lang="en-US"/>
              <a:t>Phase 2: Deploy. We come in over a week. Install the tablets. Stand up the platform. Train your staff hands-on. Wire up WhatsApp Business and the Google Business Profile. By the end of week one, you’re live.</a:t>
            </a:r>
            <a:br>
              <a:rPr lang="en-US"/>
            </a:br>
            <a:br>
              <a:rPr lang="en-US"/>
            </a:br>
            <a:r>
              <a:rPr lang="en-US"/>
              <a:t>Phase 3: Measure. 60 to 90 days of actual operation. Every revenue lever is tracked. Weekly reports go to the owner. We adjust based on what the data shows.</a:t>
            </a:r>
            <a:br>
              <a:rPr lang="en-US"/>
            </a:br>
            <a:br>
              <a:rPr lang="en-US"/>
            </a:br>
            <a:r>
              <a:rPr lang="en-US"/>
              <a:t>Phase 4: Scale. If — and we’re confident this is when, not if — the pilot delivers, we roll out across the rest of Red Chili based on what the data proved.</a:t>
            </a:r>
            <a:br>
              <a:rPr lang="en-US"/>
            </a:br>
            <a:br>
              <a:rPr lang="en-US"/>
            </a:br>
            <a:r>
              <a:rPr lang="en-US"/>
              <a:t>Low risk. Clear measurement. Owner controls every decision. Your call on what happens next.</a:t>
            </a:r>
            <a:endParaRPr/>
          </a:p>
        </p:txBody>
      </p:sp>
      <p:sp>
        <p:nvSpPr>
          <p:cNvPr id="1249" name="Google Shape;124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4" name="Google Shape;129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One last lever — but this one’s a separate offering, not bundled with the platform.</a:t>
            </a:r>
            <a:br>
              <a:rPr lang="en-US"/>
            </a:br>
            <a:br>
              <a:rPr lang="en-US"/>
            </a:br>
            <a:r>
              <a:rPr lang="en-US"/>
              <a:t>Saudi Arabia’s casual-dining scene runs on Instagram and TikTok. Food influencers — not the big celebrity kind, the 8K to 45K follower kind — drive enormous foot traffic to restaurants they post about.</a:t>
            </a:r>
            <a:br>
              <a:rPr lang="en-US"/>
            </a:br>
            <a:br>
              <a:rPr lang="en-US"/>
            </a:br>
            <a:r>
              <a:rPr lang="en-US"/>
              <a:t>We run quarterly micro-influencer campaigns. Six creators per quarter. We invite them in for a hosted meal — that’s mostly the cost. Some get a small fee on top, depending on tier.</a:t>
            </a:r>
            <a:br>
              <a:rPr lang="en-US"/>
            </a:br>
            <a:br>
              <a:rPr lang="en-US"/>
            </a:br>
            <a:r>
              <a:rPr lang="en-US"/>
              <a:t>On the right is what a quarter looks like. Six influencers. 142K total reach. About 1,200 visits driven, tracked via unique discount codes that tie back into the loyalty system.</a:t>
            </a:r>
            <a:br>
              <a:rPr lang="en-US"/>
            </a:br>
            <a:br>
              <a:rPr lang="en-US"/>
            </a:br>
            <a:r>
              <a:rPr lang="en-US"/>
              <a:t>Conservative impact: +1% on annual revenue. We’d offer this as an optional add-on, billed separately. It’s not part of the platform — it’s a marketing service we offer alongside it. You can take it or skip it.</a:t>
            </a:r>
            <a:endParaRPr/>
          </a:p>
        </p:txBody>
      </p:sp>
      <p:sp>
        <p:nvSpPr>
          <p:cNvPr id="1295" name="Google Shape;129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8" name="Google Shape;137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That’s the proposal.</a:t>
            </a:r>
            <a:br>
              <a:rPr lang="en-US"/>
            </a:br>
            <a:br>
              <a:rPr lang="en-US"/>
            </a:br>
            <a:r>
              <a:rPr lang="en-US"/>
              <a:t>We’ve shown you where Red Chili leaves money on the table — empty Wednesdays, blind pricing, no customer relationship, no menu data.</a:t>
            </a:r>
            <a:br>
              <a:rPr lang="en-US"/>
            </a:br>
            <a:br>
              <a:rPr lang="en-US"/>
            </a:br>
            <a:r>
              <a:rPr lang="en-US"/>
              <a:t>We’ve shown you the platform that fixes it — a smart digital menu with engagement, operations, pricing, and intelligence layers stacked on top, all running on infrastructure built specifically for KSA.</a:t>
            </a:r>
            <a:br>
              <a:rPr lang="en-US"/>
            </a:br>
            <a:br>
              <a:rPr lang="en-US"/>
            </a:br>
            <a:r>
              <a:rPr lang="en-US"/>
              <a:t>We’ve shown you the math. Conservative 21% annual revenue lift. Stacked across 14 features. Every estimate at the floor of industry benchmarks.</a:t>
            </a:r>
            <a:br>
              <a:rPr lang="en-US"/>
            </a:br>
            <a:br>
              <a:rPr lang="en-US"/>
            </a:br>
            <a:r>
              <a:rPr lang="en-US"/>
              <a:t>What we’re asking is simple. Pick the location that’s struggling most. Let us run a 60–90 day pilot. Let the numbers speak.</a:t>
            </a:r>
            <a:br>
              <a:rPr lang="en-US"/>
            </a:br>
            <a:br>
              <a:rPr lang="en-US"/>
            </a:br>
            <a:r>
              <a:rPr lang="en-US"/>
              <a:t>We’re ready to start the moment you are.</a:t>
            </a:r>
            <a:br>
              <a:rPr lang="en-US"/>
            </a:br>
            <a:br>
              <a:rPr lang="en-US"/>
            </a:br>
            <a:r>
              <a:rPr lang="en-US"/>
              <a:t>Thank you.</a:t>
            </a:r>
            <a:endParaRPr/>
          </a:p>
        </p:txBody>
      </p:sp>
      <p:sp>
        <p:nvSpPr>
          <p:cNvPr id="1379" name="Google Shape;137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6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2.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42.png"/><Relationship Id="rId9" Type="http://schemas.openxmlformats.org/officeDocument/2006/relationships/image" Target="../media/image1.png"/><Relationship Id="rId5" Type="http://schemas.openxmlformats.org/officeDocument/2006/relationships/image" Target="../media/image26.png"/><Relationship Id="rId6" Type="http://schemas.openxmlformats.org/officeDocument/2006/relationships/image" Target="../media/image22.png"/><Relationship Id="rId7" Type="http://schemas.openxmlformats.org/officeDocument/2006/relationships/image" Target="../media/image12.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2.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2.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2.png"/><Relationship Id="rId4" Type="http://schemas.openxmlformats.org/officeDocument/2006/relationships/image" Target="../media/image15.png"/><Relationship Id="rId11" Type="http://schemas.openxmlformats.org/officeDocument/2006/relationships/image" Target="../media/image2.png"/><Relationship Id="rId10" Type="http://schemas.openxmlformats.org/officeDocument/2006/relationships/image" Target="../media/image12.png"/><Relationship Id="rId12" Type="http://schemas.openxmlformats.org/officeDocument/2006/relationships/image" Target="../media/image1.png"/><Relationship Id="rId9" Type="http://schemas.openxmlformats.org/officeDocument/2006/relationships/image" Target="../media/image14.png"/><Relationship Id="rId5" Type="http://schemas.openxmlformats.org/officeDocument/2006/relationships/image" Target="../media/image65.png"/><Relationship Id="rId6" Type="http://schemas.openxmlformats.org/officeDocument/2006/relationships/image" Target="../media/image28.png"/><Relationship Id="rId7" Type="http://schemas.openxmlformats.org/officeDocument/2006/relationships/image" Target="../media/image11.png"/><Relationship Id="rId8"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9.png"/><Relationship Id="rId4" Type="http://schemas.openxmlformats.org/officeDocument/2006/relationships/image" Target="../media/image24.png"/><Relationship Id="rId5" Type="http://schemas.openxmlformats.org/officeDocument/2006/relationships/image" Target="../media/image35.png"/><Relationship Id="rId6" Type="http://schemas.openxmlformats.org/officeDocument/2006/relationships/image" Target="../media/image12.png"/><Relationship Id="rId7" Type="http://schemas.openxmlformats.org/officeDocument/2006/relationships/image" Target="../media/image2.png"/><Relationship Id="rId8"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0.png"/><Relationship Id="rId4"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4.png"/><Relationship Id="rId4" Type="http://schemas.openxmlformats.org/officeDocument/2006/relationships/image" Target="../media/image64.png"/><Relationship Id="rId5" Type="http://schemas.openxmlformats.org/officeDocument/2006/relationships/image" Target="../media/image39.png"/><Relationship Id="rId6" Type="http://schemas.openxmlformats.org/officeDocument/2006/relationships/image" Target="../media/image12.png"/><Relationship Id="rId7" Type="http://schemas.openxmlformats.org/officeDocument/2006/relationships/image" Target="../media/image2.png"/><Relationship Id="rId8"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7.png"/><Relationship Id="rId4"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5.png"/><Relationship Id="rId4" Type="http://schemas.openxmlformats.org/officeDocument/2006/relationships/image" Target="../media/image62.png"/><Relationship Id="rId5" Type="http://schemas.openxmlformats.org/officeDocument/2006/relationships/image" Target="../media/image12.png"/><Relationship Id="rId6" Type="http://schemas.openxmlformats.org/officeDocument/2006/relationships/image" Target="../media/image2.png"/><Relationship Id="rId7"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6.png"/><Relationship Id="rId4" Type="http://schemas.openxmlformats.org/officeDocument/2006/relationships/image" Target="../media/image67.png"/><Relationship Id="rId5" Type="http://schemas.openxmlformats.org/officeDocument/2006/relationships/image" Target="../media/image61.png"/><Relationship Id="rId6" Type="http://schemas.openxmlformats.org/officeDocument/2006/relationships/image" Target="../media/image12.png"/><Relationship Id="rId7" Type="http://schemas.openxmlformats.org/officeDocument/2006/relationships/image" Target="../media/image2.png"/><Relationship Id="rId8"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7.png"/><Relationship Id="rId4" Type="http://schemas.openxmlformats.org/officeDocument/2006/relationships/image" Target="../media/image71.png"/><Relationship Id="rId5" Type="http://schemas.openxmlformats.org/officeDocument/2006/relationships/image" Target="../media/image12.png"/><Relationship Id="rId6" Type="http://schemas.openxmlformats.org/officeDocument/2006/relationships/image" Target="../media/image2.png"/><Relationship Id="rId7"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1.png"/><Relationship Id="rId4" Type="http://schemas.openxmlformats.org/officeDocument/2006/relationships/image" Target="../media/image85.png"/><Relationship Id="rId11" Type="http://schemas.openxmlformats.org/officeDocument/2006/relationships/image" Target="../media/image2.png"/><Relationship Id="rId10" Type="http://schemas.openxmlformats.org/officeDocument/2006/relationships/image" Target="../media/image12.png"/><Relationship Id="rId12" Type="http://schemas.openxmlformats.org/officeDocument/2006/relationships/image" Target="../media/image1.png"/><Relationship Id="rId9"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69.png"/><Relationship Id="rId7" Type="http://schemas.openxmlformats.org/officeDocument/2006/relationships/image" Target="../media/image108.png"/><Relationship Id="rId8" Type="http://schemas.openxmlformats.org/officeDocument/2006/relationships/image" Target="../media/image10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9.png"/><Relationship Id="rId4" Type="http://schemas.openxmlformats.org/officeDocument/2006/relationships/image" Target="../media/image105.png"/><Relationship Id="rId5" Type="http://schemas.openxmlformats.org/officeDocument/2006/relationships/image" Target="../media/image12.png"/><Relationship Id="rId6" Type="http://schemas.openxmlformats.org/officeDocument/2006/relationships/image" Target="../media/image2.png"/><Relationship Id="rId7"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1.png"/><Relationship Id="rId4" Type="http://schemas.openxmlformats.org/officeDocument/2006/relationships/image" Target="../media/image45.png"/><Relationship Id="rId5" Type="http://schemas.openxmlformats.org/officeDocument/2006/relationships/image" Target="../media/image90.png"/><Relationship Id="rId6" Type="http://schemas.openxmlformats.org/officeDocument/2006/relationships/image" Target="../media/image12.png"/><Relationship Id="rId7" Type="http://schemas.openxmlformats.org/officeDocument/2006/relationships/image" Target="../media/image2.png"/><Relationship Id="rId8"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3.png"/><Relationship Id="rId4" Type="http://schemas.openxmlformats.org/officeDocument/2006/relationships/image" Target="../media/image102.png"/><Relationship Id="rId10" Type="http://schemas.openxmlformats.org/officeDocument/2006/relationships/image" Target="../media/image1.png"/><Relationship Id="rId9" Type="http://schemas.openxmlformats.org/officeDocument/2006/relationships/image" Target="../media/image2.png"/><Relationship Id="rId5" Type="http://schemas.openxmlformats.org/officeDocument/2006/relationships/image" Target="../media/image94.png"/><Relationship Id="rId6" Type="http://schemas.openxmlformats.org/officeDocument/2006/relationships/image" Target="../media/image95.png"/><Relationship Id="rId7" Type="http://schemas.openxmlformats.org/officeDocument/2006/relationships/image" Target="../media/image109.png"/><Relationship Id="rId8"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1.png"/><Relationship Id="rId4" Type="http://schemas.openxmlformats.org/officeDocument/2006/relationships/image" Target="../media/image93.png"/><Relationship Id="rId9" Type="http://schemas.openxmlformats.org/officeDocument/2006/relationships/image" Target="../media/image1.png"/><Relationship Id="rId5" Type="http://schemas.openxmlformats.org/officeDocument/2006/relationships/image" Target="../media/image90.png"/><Relationship Id="rId6" Type="http://schemas.openxmlformats.org/officeDocument/2006/relationships/image" Target="../media/image120.png"/><Relationship Id="rId7" Type="http://schemas.openxmlformats.org/officeDocument/2006/relationships/image" Target="../media/image12.png"/><Relationship Id="rId8"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7.png"/><Relationship Id="rId4" Type="http://schemas.openxmlformats.org/officeDocument/2006/relationships/image" Target="../media/image123.png"/><Relationship Id="rId10" Type="http://schemas.openxmlformats.org/officeDocument/2006/relationships/image" Target="../media/image1.png"/><Relationship Id="rId9" Type="http://schemas.openxmlformats.org/officeDocument/2006/relationships/image" Target="../media/image2.png"/><Relationship Id="rId5" Type="http://schemas.openxmlformats.org/officeDocument/2006/relationships/image" Target="../media/image126.png"/><Relationship Id="rId6" Type="http://schemas.openxmlformats.org/officeDocument/2006/relationships/image" Target="../media/image128.png"/><Relationship Id="rId7" Type="http://schemas.openxmlformats.org/officeDocument/2006/relationships/image" Target="../media/image122.png"/><Relationship Id="rId8"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 name="Shape 15"/>
        <p:cNvGrpSpPr/>
        <p:nvPr/>
      </p:nvGrpSpPr>
      <p:grpSpPr>
        <a:xfrm>
          <a:off x="0" y="0"/>
          <a:ext cx="0" cy="0"/>
          <a:chOff x="0" y="0"/>
          <a:chExt cx="0" cy="0"/>
        </a:xfrm>
      </p:grpSpPr>
      <p:sp>
        <p:nvSpPr>
          <p:cNvPr id="16" name="Google Shape;16;p1"/>
          <p:cNvSpPr/>
          <p:nvPr/>
        </p:nvSpPr>
        <p:spPr>
          <a:xfrm>
            <a:off x="6858000" y="-914400"/>
            <a:ext cx="3657600" cy="3657600"/>
          </a:xfrm>
          <a:prstGeom prst="ellipse">
            <a:avLst/>
          </a:prstGeom>
          <a:solidFill>
            <a:srgbClr val="FDF2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1051560" y="594360"/>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IBM Plex Sans"/>
              <a:buNone/>
            </a:pPr>
            <a:r>
              <a:rPr b="1" i="0" lang="en-US" sz="900" u="none" cap="none" strike="noStrike">
                <a:solidFill>
                  <a:srgbClr val="1A1A2E"/>
                </a:solidFill>
                <a:latin typeface="IBM Plex Sans"/>
                <a:ea typeface="IBM Plex Sans"/>
                <a:cs typeface="IBM Plex Sans"/>
                <a:sym typeface="IBM Plex Sans"/>
              </a:rPr>
              <a:t>VIVID VERSE GLOBAL</a:t>
            </a:r>
            <a:endParaRPr b="0" i="0" sz="900" u="none" cap="none" strike="noStrike">
              <a:solidFill>
                <a:schemeClr val="dk1"/>
              </a:solidFill>
              <a:latin typeface="Calibri"/>
              <a:ea typeface="Calibri"/>
              <a:cs typeface="Calibri"/>
              <a:sym typeface="Calibri"/>
            </a:endParaRPr>
          </a:p>
        </p:txBody>
      </p:sp>
      <p:sp>
        <p:nvSpPr>
          <p:cNvPr id="18" name="Google Shape;18;p1"/>
          <p:cNvSpPr/>
          <p:nvPr/>
        </p:nvSpPr>
        <p:spPr>
          <a:xfrm>
            <a:off x="548640" y="1280160"/>
            <a:ext cx="8046720" cy="1828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A1A2E"/>
              </a:buClr>
              <a:buSzPts val="6400"/>
              <a:buFont typeface="Arial"/>
              <a:buNone/>
            </a:pPr>
            <a:r>
              <a:rPr b="1" i="0" lang="en-US" sz="6400" u="none" cap="none" strike="noStrike">
                <a:solidFill>
                  <a:srgbClr val="1A1A2E"/>
                </a:solidFill>
                <a:latin typeface="Arial"/>
                <a:ea typeface="Arial"/>
                <a:cs typeface="Arial"/>
                <a:sym typeface="Arial"/>
              </a:rPr>
              <a:t>From Paper</a:t>
            </a:r>
            <a:endParaRPr b="0" i="0" sz="6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1A1A2E"/>
              </a:buClr>
              <a:buSzPts val="6400"/>
              <a:buFont typeface="Arial"/>
              <a:buNone/>
            </a:pPr>
            <a:r>
              <a:rPr b="1" i="0" lang="en-US" sz="6400" u="none" cap="none" strike="noStrike">
                <a:solidFill>
                  <a:srgbClr val="1A1A2E"/>
                </a:solidFill>
                <a:latin typeface="Arial"/>
                <a:ea typeface="Arial"/>
                <a:cs typeface="Arial"/>
                <a:sym typeface="Arial"/>
              </a:rPr>
              <a:t>to Profit.</a:t>
            </a:r>
            <a:endParaRPr b="0" i="0" sz="6400" u="none" cap="none" strike="noStrike">
              <a:solidFill>
                <a:schemeClr val="dk1"/>
              </a:solidFill>
              <a:latin typeface="Calibri"/>
              <a:ea typeface="Calibri"/>
              <a:cs typeface="Calibri"/>
              <a:sym typeface="Calibri"/>
            </a:endParaRPr>
          </a:p>
        </p:txBody>
      </p:sp>
      <p:sp>
        <p:nvSpPr>
          <p:cNvPr id="19" name="Google Shape;19;p1"/>
          <p:cNvSpPr/>
          <p:nvPr/>
        </p:nvSpPr>
        <p:spPr>
          <a:xfrm>
            <a:off x="731520" y="3383280"/>
            <a:ext cx="7680960"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4B5563"/>
              </a:buClr>
              <a:buSzPts val="1400"/>
              <a:buFont typeface="IBM Plex Sans"/>
              <a:buNone/>
            </a:pPr>
            <a:r>
              <a:rPr b="0" i="0" lang="en-US" sz="1400" u="none" cap="none" strike="noStrike">
                <a:solidFill>
                  <a:srgbClr val="4B5563"/>
                </a:solidFill>
                <a:latin typeface="IBM Plex Sans"/>
                <a:ea typeface="IBM Plex Sans"/>
                <a:cs typeface="IBM Plex Sans"/>
                <a:sym typeface="IBM Plex Sans"/>
              </a:rPr>
              <a:t>A revenue platform for Red Chili — built around the menu you already have.</a:t>
            </a:r>
            <a:endParaRPr b="0" i="0" sz="1400" u="none" cap="none" strike="noStrike">
              <a:solidFill>
                <a:schemeClr val="dk1"/>
              </a:solidFill>
              <a:latin typeface="Calibri"/>
              <a:ea typeface="Calibri"/>
              <a:cs typeface="Calibri"/>
              <a:sym typeface="Calibri"/>
            </a:endParaRPr>
          </a:p>
        </p:txBody>
      </p:sp>
      <p:sp>
        <p:nvSpPr>
          <p:cNvPr id="20" name="Google Shape;20;p1"/>
          <p:cNvSpPr/>
          <p:nvPr/>
        </p:nvSpPr>
        <p:spPr>
          <a:xfrm>
            <a:off x="3657600" y="3886200"/>
            <a:ext cx="1828800" cy="329184"/>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3657600" y="3886200"/>
            <a:ext cx="1828800"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BM Plex Sans"/>
              <a:buNone/>
            </a:pPr>
            <a:r>
              <a:rPr b="1" i="0" lang="en-US" sz="900" u="none" cap="none" strike="noStrike">
                <a:solidFill>
                  <a:srgbClr val="FFFFFF"/>
                </a:solidFill>
                <a:latin typeface="IBM Plex Sans"/>
                <a:ea typeface="IBM Plex Sans"/>
                <a:cs typeface="IBM Plex Sans"/>
                <a:sym typeface="IBM Plex Sans"/>
              </a:rPr>
              <a:t>PILOT PROPOSAL</a:t>
            </a:r>
            <a:endParaRPr b="0" i="0" sz="900" u="none" cap="none" strike="noStrike">
              <a:solidFill>
                <a:schemeClr val="dk1"/>
              </a:solidFill>
              <a:latin typeface="Calibri"/>
              <a:ea typeface="Calibri"/>
              <a:cs typeface="Calibri"/>
              <a:sym typeface="Calibri"/>
            </a:endParaRPr>
          </a:p>
        </p:txBody>
      </p:sp>
      <p:cxnSp>
        <p:nvCxnSpPr>
          <p:cNvPr id="22" name="Google Shape;22;p1"/>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23" name="Google Shape;23;p1"/>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24" name="Google Shape;24;p1"/>
          <p:cNvPicPr preferRelativeResize="0"/>
          <p:nvPr/>
        </p:nvPicPr>
        <p:blipFill rotWithShape="1">
          <a:blip r:embed="rId3">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25" name="Google Shape;25;p1"/>
          <p:cNvPicPr preferRelativeResize="0"/>
          <p:nvPr/>
        </p:nvPicPr>
        <p:blipFill rotWithShape="1">
          <a:blip r:embed="rId4">
            <a:alphaModFix/>
          </a:blip>
          <a:srcRect b="0" l="0" r="0" t="0"/>
          <a:stretch/>
        </p:blipFill>
        <p:spPr>
          <a:xfrm>
            <a:off x="4160520" y="4663440"/>
            <a:ext cx="649224" cy="347472"/>
          </a:xfrm>
          <a:prstGeom prst="rect">
            <a:avLst/>
          </a:prstGeom>
          <a:noFill/>
          <a:ln>
            <a:noFill/>
          </a:ln>
        </p:spPr>
      </p:pic>
      <p:pic>
        <p:nvPicPr>
          <p:cNvPr descr="/mnt/games-and-things/VFS-GLOBAL-PRESENTATIONS/NTTLOGO.png" id="26" name="Google Shape;26;p1"/>
          <p:cNvPicPr preferRelativeResize="0"/>
          <p:nvPr/>
        </p:nvPicPr>
        <p:blipFill rotWithShape="1">
          <a:blip r:embed="rId5">
            <a:alphaModFix/>
          </a:blip>
          <a:srcRect b="0" l="0" r="0" t="0"/>
          <a:stretch/>
        </p:blipFill>
        <p:spPr>
          <a:xfrm>
            <a:off x="4809744" y="4663440"/>
            <a:ext cx="539496" cy="347472"/>
          </a:xfrm>
          <a:prstGeom prst="rect">
            <a:avLst/>
          </a:prstGeom>
          <a:noFill/>
          <a:ln>
            <a:noFill/>
          </a:ln>
        </p:spPr>
      </p:pic>
      <p:pic>
        <p:nvPicPr>
          <p:cNvPr id="27" name="Google Shape;27;p1"/>
          <p:cNvPicPr preferRelativeResize="0"/>
          <p:nvPr/>
        </p:nvPicPr>
        <p:blipFill>
          <a:blip r:embed="rId6">
            <a:alphaModFix/>
          </a:blip>
          <a:stretch>
            <a:fillRect/>
          </a:stretch>
        </p:blipFill>
        <p:spPr>
          <a:xfrm>
            <a:off x="7669525" y="594350"/>
            <a:ext cx="1017275" cy="1017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 name="Shape 32"/>
        <p:cNvGrpSpPr/>
        <p:nvPr/>
      </p:nvGrpSpPr>
      <p:grpSpPr>
        <a:xfrm>
          <a:off x="0" y="0"/>
          <a:ext cx="0" cy="0"/>
          <a:chOff x="0" y="0"/>
          <a:chExt cx="0" cy="0"/>
        </a:xfrm>
      </p:grpSpPr>
      <p:sp>
        <p:nvSpPr>
          <p:cNvPr id="33" name="Google Shape;33;p2"/>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The Empty Wednesday.</a:t>
            </a:r>
            <a:endParaRPr b="0" i="0" sz="2800" u="none" cap="none" strike="noStrike">
              <a:solidFill>
                <a:schemeClr val="dk1"/>
              </a:solidFill>
              <a:latin typeface="Calibri"/>
              <a:ea typeface="Calibri"/>
              <a:cs typeface="Calibri"/>
              <a:sym typeface="Calibri"/>
            </a:endParaRPr>
          </a:p>
        </p:txBody>
      </p:sp>
      <p:sp>
        <p:nvSpPr>
          <p:cNvPr id="34" name="Google Shape;34;p2"/>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Same restaurant. Same menu. Wildly different demand. The price never moves.</a:t>
            </a:r>
            <a:endParaRPr b="0" i="0" sz="1300" u="none" cap="none" strike="noStrike">
              <a:solidFill>
                <a:schemeClr val="dk1"/>
              </a:solidFill>
              <a:latin typeface="Calibri"/>
              <a:ea typeface="Calibri"/>
              <a:cs typeface="Calibri"/>
              <a:sym typeface="Calibri"/>
            </a:endParaRPr>
          </a:p>
        </p:txBody>
      </p:sp>
      <p:sp>
        <p:nvSpPr>
          <p:cNvPr id="35" name="Google Shape;35;p2"/>
          <p:cNvSpPr/>
          <p:nvPr/>
        </p:nvSpPr>
        <p:spPr>
          <a:xfrm>
            <a:off x="1417320" y="1280160"/>
            <a:ext cx="64008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Sun</a:t>
            </a:r>
            <a:endParaRPr b="0" i="0" sz="800" u="none" cap="none" strike="noStrike">
              <a:solidFill>
                <a:schemeClr val="dk1"/>
              </a:solidFill>
              <a:latin typeface="Calibri"/>
              <a:ea typeface="Calibri"/>
              <a:cs typeface="Calibri"/>
              <a:sym typeface="Calibri"/>
            </a:endParaRPr>
          </a:p>
        </p:txBody>
      </p:sp>
      <p:sp>
        <p:nvSpPr>
          <p:cNvPr id="36" name="Google Shape;36;p2"/>
          <p:cNvSpPr/>
          <p:nvPr/>
        </p:nvSpPr>
        <p:spPr>
          <a:xfrm>
            <a:off x="2093976" y="1280160"/>
            <a:ext cx="64008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Mon</a:t>
            </a:r>
            <a:endParaRPr b="0" i="0" sz="800" u="none" cap="none" strike="noStrike">
              <a:solidFill>
                <a:schemeClr val="dk1"/>
              </a:solidFill>
              <a:latin typeface="Calibri"/>
              <a:ea typeface="Calibri"/>
              <a:cs typeface="Calibri"/>
              <a:sym typeface="Calibri"/>
            </a:endParaRPr>
          </a:p>
        </p:txBody>
      </p:sp>
      <p:sp>
        <p:nvSpPr>
          <p:cNvPr id="37" name="Google Shape;37;p2"/>
          <p:cNvSpPr/>
          <p:nvPr/>
        </p:nvSpPr>
        <p:spPr>
          <a:xfrm>
            <a:off x="2770632" y="1280160"/>
            <a:ext cx="64008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Tue</a:t>
            </a:r>
            <a:endParaRPr b="0" i="0" sz="800" u="none" cap="none" strike="noStrike">
              <a:solidFill>
                <a:schemeClr val="dk1"/>
              </a:solidFill>
              <a:latin typeface="Calibri"/>
              <a:ea typeface="Calibri"/>
              <a:cs typeface="Calibri"/>
              <a:sym typeface="Calibri"/>
            </a:endParaRPr>
          </a:p>
        </p:txBody>
      </p:sp>
      <p:sp>
        <p:nvSpPr>
          <p:cNvPr id="38" name="Google Shape;38;p2"/>
          <p:cNvSpPr/>
          <p:nvPr/>
        </p:nvSpPr>
        <p:spPr>
          <a:xfrm>
            <a:off x="3447288" y="1280160"/>
            <a:ext cx="64008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Wed</a:t>
            </a:r>
            <a:endParaRPr b="0" i="0" sz="800" u="none" cap="none" strike="noStrike">
              <a:solidFill>
                <a:schemeClr val="dk1"/>
              </a:solidFill>
              <a:latin typeface="Calibri"/>
              <a:ea typeface="Calibri"/>
              <a:cs typeface="Calibri"/>
              <a:sym typeface="Calibri"/>
            </a:endParaRPr>
          </a:p>
        </p:txBody>
      </p:sp>
      <p:sp>
        <p:nvSpPr>
          <p:cNvPr id="39" name="Google Shape;39;p2"/>
          <p:cNvSpPr/>
          <p:nvPr/>
        </p:nvSpPr>
        <p:spPr>
          <a:xfrm>
            <a:off x="4123944" y="1280160"/>
            <a:ext cx="64008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Thu</a:t>
            </a:r>
            <a:endParaRPr b="0" i="0" sz="800" u="none" cap="none" strike="noStrike">
              <a:solidFill>
                <a:schemeClr val="dk1"/>
              </a:solidFill>
              <a:latin typeface="Calibri"/>
              <a:ea typeface="Calibri"/>
              <a:cs typeface="Calibri"/>
              <a:sym typeface="Calibri"/>
            </a:endParaRPr>
          </a:p>
        </p:txBody>
      </p:sp>
      <p:sp>
        <p:nvSpPr>
          <p:cNvPr id="40" name="Google Shape;40;p2"/>
          <p:cNvSpPr/>
          <p:nvPr/>
        </p:nvSpPr>
        <p:spPr>
          <a:xfrm>
            <a:off x="4800600" y="1280160"/>
            <a:ext cx="64008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Fri</a:t>
            </a:r>
            <a:endParaRPr b="0" i="0" sz="800" u="none" cap="none" strike="noStrike">
              <a:solidFill>
                <a:schemeClr val="dk1"/>
              </a:solidFill>
              <a:latin typeface="Calibri"/>
              <a:ea typeface="Calibri"/>
              <a:cs typeface="Calibri"/>
              <a:sym typeface="Calibri"/>
            </a:endParaRPr>
          </a:p>
        </p:txBody>
      </p:sp>
      <p:sp>
        <p:nvSpPr>
          <p:cNvPr id="41" name="Google Shape;41;p2"/>
          <p:cNvSpPr/>
          <p:nvPr/>
        </p:nvSpPr>
        <p:spPr>
          <a:xfrm>
            <a:off x="5477256" y="1280160"/>
            <a:ext cx="64008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Sat</a:t>
            </a:r>
            <a:endParaRPr b="0" i="0" sz="800" u="none" cap="none" strike="noStrike">
              <a:solidFill>
                <a:schemeClr val="dk1"/>
              </a:solidFill>
              <a:latin typeface="Calibri"/>
              <a:ea typeface="Calibri"/>
              <a:cs typeface="Calibri"/>
              <a:sym typeface="Calibri"/>
            </a:endParaRPr>
          </a:p>
        </p:txBody>
      </p:sp>
      <p:sp>
        <p:nvSpPr>
          <p:cNvPr id="42" name="Google Shape;42;p2"/>
          <p:cNvSpPr/>
          <p:nvPr/>
        </p:nvSpPr>
        <p:spPr>
          <a:xfrm>
            <a:off x="548640" y="1508760"/>
            <a:ext cx="868680" cy="36576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Breakfast</a:t>
            </a:r>
            <a:endParaRPr b="0" i="0" sz="800" u="none" cap="none" strike="noStrike">
              <a:solidFill>
                <a:schemeClr val="dk1"/>
              </a:solidFill>
              <a:latin typeface="Calibri"/>
              <a:ea typeface="Calibri"/>
              <a:cs typeface="Calibri"/>
              <a:sym typeface="Calibri"/>
            </a:endParaRPr>
          </a:p>
        </p:txBody>
      </p:sp>
      <p:sp>
        <p:nvSpPr>
          <p:cNvPr id="43" name="Google Shape;43;p2"/>
          <p:cNvSpPr/>
          <p:nvPr/>
        </p:nvSpPr>
        <p:spPr>
          <a:xfrm>
            <a:off x="1453896" y="1508760"/>
            <a:ext cx="640080" cy="365760"/>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1453896" y="1508760"/>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12</a:t>
            </a:r>
            <a:endParaRPr b="0" i="0" sz="800" u="none" cap="none" strike="noStrike">
              <a:solidFill>
                <a:schemeClr val="dk1"/>
              </a:solidFill>
              <a:latin typeface="Calibri"/>
              <a:ea typeface="Calibri"/>
              <a:cs typeface="Calibri"/>
              <a:sym typeface="Calibri"/>
            </a:endParaRPr>
          </a:p>
        </p:txBody>
      </p:sp>
      <p:sp>
        <p:nvSpPr>
          <p:cNvPr id="45" name="Google Shape;45;p2"/>
          <p:cNvSpPr/>
          <p:nvPr/>
        </p:nvSpPr>
        <p:spPr>
          <a:xfrm>
            <a:off x="2130552" y="1508760"/>
            <a:ext cx="640080" cy="365760"/>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2130552" y="1508760"/>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8</a:t>
            </a:r>
            <a:endParaRPr b="0" i="0" sz="800" u="none" cap="none" strike="noStrike">
              <a:solidFill>
                <a:schemeClr val="dk1"/>
              </a:solidFill>
              <a:latin typeface="Calibri"/>
              <a:ea typeface="Calibri"/>
              <a:cs typeface="Calibri"/>
              <a:sym typeface="Calibri"/>
            </a:endParaRPr>
          </a:p>
        </p:txBody>
      </p:sp>
      <p:sp>
        <p:nvSpPr>
          <p:cNvPr id="47" name="Google Shape;47;p2"/>
          <p:cNvSpPr/>
          <p:nvPr/>
        </p:nvSpPr>
        <p:spPr>
          <a:xfrm>
            <a:off x="2807208" y="1508760"/>
            <a:ext cx="640080" cy="365760"/>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2807208" y="1508760"/>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9</a:t>
            </a:r>
            <a:endParaRPr b="0" i="0" sz="800" u="none" cap="none" strike="noStrike">
              <a:solidFill>
                <a:schemeClr val="dk1"/>
              </a:solidFill>
              <a:latin typeface="Calibri"/>
              <a:ea typeface="Calibri"/>
              <a:cs typeface="Calibri"/>
              <a:sym typeface="Calibri"/>
            </a:endParaRPr>
          </a:p>
        </p:txBody>
      </p:sp>
      <p:sp>
        <p:nvSpPr>
          <p:cNvPr id="49" name="Google Shape;49;p2"/>
          <p:cNvSpPr/>
          <p:nvPr/>
        </p:nvSpPr>
        <p:spPr>
          <a:xfrm>
            <a:off x="3483864" y="1508760"/>
            <a:ext cx="640080" cy="365760"/>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3483864" y="1508760"/>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12</a:t>
            </a:r>
            <a:endParaRPr b="0" i="0" sz="800" u="none" cap="none" strike="noStrike">
              <a:solidFill>
                <a:schemeClr val="dk1"/>
              </a:solidFill>
              <a:latin typeface="Calibri"/>
              <a:ea typeface="Calibri"/>
              <a:cs typeface="Calibri"/>
              <a:sym typeface="Calibri"/>
            </a:endParaRPr>
          </a:p>
        </p:txBody>
      </p:sp>
      <p:sp>
        <p:nvSpPr>
          <p:cNvPr id="51" name="Google Shape;51;p2"/>
          <p:cNvSpPr/>
          <p:nvPr/>
        </p:nvSpPr>
        <p:spPr>
          <a:xfrm>
            <a:off x="4160520" y="1508760"/>
            <a:ext cx="640080" cy="365760"/>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4160520" y="1508760"/>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8</a:t>
            </a:r>
            <a:endParaRPr b="0" i="0" sz="800" u="none" cap="none" strike="noStrike">
              <a:solidFill>
                <a:schemeClr val="dk1"/>
              </a:solidFill>
              <a:latin typeface="Calibri"/>
              <a:ea typeface="Calibri"/>
              <a:cs typeface="Calibri"/>
              <a:sym typeface="Calibri"/>
            </a:endParaRPr>
          </a:p>
        </p:txBody>
      </p:sp>
      <p:sp>
        <p:nvSpPr>
          <p:cNvPr id="53" name="Google Shape;53;p2"/>
          <p:cNvSpPr/>
          <p:nvPr/>
        </p:nvSpPr>
        <p:spPr>
          <a:xfrm>
            <a:off x="4837176" y="1508760"/>
            <a:ext cx="640080" cy="365760"/>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4837176" y="1508760"/>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22</a:t>
            </a:r>
            <a:endParaRPr b="0" i="0" sz="800" u="none" cap="none" strike="noStrike">
              <a:solidFill>
                <a:schemeClr val="dk1"/>
              </a:solidFill>
              <a:latin typeface="Calibri"/>
              <a:ea typeface="Calibri"/>
              <a:cs typeface="Calibri"/>
              <a:sym typeface="Calibri"/>
            </a:endParaRPr>
          </a:p>
        </p:txBody>
      </p:sp>
      <p:sp>
        <p:nvSpPr>
          <p:cNvPr id="55" name="Google Shape;55;p2"/>
          <p:cNvSpPr/>
          <p:nvPr/>
        </p:nvSpPr>
        <p:spPr>
          <a:xfrm>
            <a:off x="5513832" y="1508760"/>
            <a:ext cx="640080" cy="365760"/>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5513832" y="1508760"/>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24</a:t>
            </a:r>
            <a:endParaRPr b="0" i="0" sz="800" u="none" cap="none" strike="noStrike">
              <a:solidFill>
                <a:schemeClr val="dk1"/>
              </a:solidFill>
              <a:latin typeface="Calibri"/>
              <a:ea typeface="Calibri"/>
              <a:cs typeface="Calibri"/>
              <a:sym typeface="Calibri"/>
            </a:endParaRPr>
          </a:p>
        </p:txBody>
      </p:sp>
      <p:sp>
        <p:nvSpPr>
          <p:cNvPr id="57" name="Google Shape;57;p2"/>
          <p:cNvSpPr/>
          <p:nvPr/>
        </p:nvSpPr>
        <p:spPr>
          <a:xfrm>
            <a:off x="548640" y="1911096"/>
            <a:ext cx="868680" cy="36576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Lunch</a:t>
            </a:r>
            <a:endParaRPr b="0" i="0" sz="800" u="none" cap="none" strike="noStrike">
              <a:solidFill>
                <a:schemeClr val="dk1"/>
              </a:solidFill>
              <a:latin typeface="Calibri"/>
              <a:ea typeface="Calibri"/>
              <a:cs typeface="Calibri"/>
              <a:sym typeface="Calibri"/>
            </a:endParaRPr>
          </a:p>
        </p:txBody>
      </p:sp>
      <p:sp>
        <p:nvSpPr>
          <p:cNvPr id="58" name="Google Shape;58;p2"/>
          <p:cNvSpPr/>
          <p:nvPr/>
        </p:nvSpPr>
        <p:spPr>
          <a:xfrm>
            <a:off x="1453896" y="1911096"/>
            <a:ext cx="640080" cy="365760"/>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1453896" y="1911096"/>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38</a:t>
            </a:r>
            <a:endParaRPr b="0" i="0" sz="800" u="none" cap="none" strike="noStrike">
              <a:solidFill>
                <a:schemeClr val="dk1"/>
              </a:solidFill>
              <a:latin typeface="Calibri"/>
              <a:ea typeface="Calibri"/>
              <a:cs typeface="Calibri"/>
              <a:sym typeface="Calibri"/>
            </a:endParaRPr>
          </a:p>
        </p:txBody>
      </p:sp>
      <p:sp>
        <p:nvSpPr>
          <p:cNvPr id="60" name="Google Shape;60;p2"/>
          <p:cNvSpPr/>
          <p:nvPr/>
        </p:nvSpPr>
        <p:spPr>
          <a:xfrm>
            <a:off x="2130552" y="1911096"/>
            <a:ext cx="640080" cy="365760"/>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2130552" y="1911096"/>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24</a:t>
            </a:r>
            <a:endParaRPr b="0" i="0" sz="800" u="none" cap="none" strike="noStrike">
              <a:solidFill>
                <a:schemeClr val="dk1"/>
              </a:solidFill>
              <a:latin typeface="Calibri"/>
              <a:ea typeface="Calibri"/>
              <a:cs typeface="Calibri"/>
              <a:sym typeface="Calibri"/>
            </a:endParaRPr>
          </a:p>
        </p:txBody>
      </p:sp>
      <p:sp>
        <p:nvSpPr>
          <p:cNvPr id="62" name="Google Shape;62;p2"/>
          <p:cNvSpPr/>
          <p:nvPr/>
        </p:nvSpPr>
        <p:spPr>
          <a:xfrm>
            <a:off x="2807208" y="1911096"/>
            <a:ext cx="640080" cy="365760"/>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2807208" y="1911096"/>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26</a:t>
            </a:r>
            <a:endParaRPr b="0" i="0" sz="800" u="none" cap="none" strike="noStrike">
              <a:solidFill>
                <a:schemeClr val="dk1"/>
              </a:solidFill>
              <a:latin typeface="Calibri"/>
              <a:ea typeface="Calibri"/>
              <a:cs typeface="Calibri"/>
              <a:sym typeface="Calibri"/>
            </a:endParaRPr>
          </a:p>
        </p:txBody>
      </p:sp>
      <p:sp>
        <p:nvSpPr>
          <p:cNvPr id="64" name="Google Shape;64;p2"/>
          <p:cNvSpPr/>
          <p:nvPr/>
        </p:nvSpPr>
        <p:spPr>
          <a:xfrm>
            <a:off x="3483864" y="1911096"/>
            <a:ext cx="640080" cy="365760"/>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3483864" y="1911096"/>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28</a:t>
            </a:r>
            <a:endParaRPr b="0" i="0" sz="800" u="none" cap="none" strike="noStrike">
              <a:solidFill>
                <a:schemeClr val="dk1"/>
              </a:solidFill>
              <a:latin typeface="Calibri"/>
              <a:ea typeface="Calibri"/>
              <a:cs typeface="Calibri"/>
              <a:sym typeface="Calibri"/>
            </a:endParaRPr>
          </a:p>
        </p:txBody>
      </p:sp>
      <p:sp>
        <p:nvSpPr>
          <p:cNvPr id="66" name="Google Shape;66;p2"/>
          <p:cNvSpPr/>
          <p:nvPr/>
        </p:nvSpPr>
        <p:spPr>
          <a:xfrm>
            <a:off x="4160520" y="1911096"/>
            <a:ext cx="640080" cy="365760"/>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4160520" y="1911096"/>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38</a:t>
            </a:r>
            <a:endParaRPr b="0" i="0" sz="800" u="none" cap="none" strike="noStrike">
              <a:solidFill>
                <a:schemeClr val="dk1"/>
              </a:solidFill>
              <a:latin typeface="Calibri"/>
              <a:ea typeface="Calibri"/>
              <a:cs typeface="Calibri"/>
              <a:sym typeface="Calibri"/>
            </a:endParaRPr>
          </a:p>
        </p:txBody>
      </p:sp>
      <p:sp>
        <p:nvSpPr>
          <p:cNvPr id="68" name="Google Shape;68;p2"/>
          <p:cNvSpPr/>
          <p:nvPr/>
        </p:nvSpPr>
        <p:spPr>
          <a:xfrm>
            <a:off x="4837176" y="1911096"/>
            <a:ext cx="640080" cy="365760"/>
          </a:xfrm>
          <a:prstGeom prst="rect">
            <a:avLst/>
          </a:prstGeom>
          <a:solidFill>
            <a:srgbClr val="C76B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4837176" y="1911096"/>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Arial"/>
              <a:buNone/>
            </a:pPr>
            <a:r>
              <a:rPr b="1" i="0" lang="en-US" sz="800" u="none" cap="none" strike="noStrike">
                <a:solidFill>
                  <a:srgbClr val="FFFFFF"/>
                </a:solidFill>
                <a:latin typeface="Arial"/>
                <a:ea typeface="Arial"/>
                <a:cs typeface="Arial"/>
                <a:sym typeface="Arial"/>
              </a:rPr>
              <a:t>56</a:t>
            </a:r>
            <a:endParaRPr b="0" i="0" sz="800" u="none" cap="none" strike="noStrike">
              <a:solidFill>
                <a:schemeClr val="dk1"/>
              </a:solidFill>
              <a:latin typeface="Calibri"/>
              <a:ea typeface="Calibri"/>
              <a:cs typeface="Calibri"/>
              <a:sym typeface="Calibri"/>
            </a:endParaRPr>
          </a:p>
        </p:txBody>
      </p:sp>
      <p:sp>
        <p:nvSpPr>
          <p:cNvPr id="70" name="Google Shape;70;p2"/>
          <p:cNvSpPr/>
          <p:nvPr/>
        </p:nvSpPr>
        <p:spPr>
          <a:xfrm>
            <a:off x="5513832" y="1911096"/>
            <a:ext cx="640080" cy="365760"/>
          </a:xfrm>
          <a:prstGeom prst="rect">
            <a:avLst/>
          </a:prstGeom>
          <a:solidFill>
            <a:srgbClr val="C76B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5513832" y="1911096"/>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Arial"/>
              <a:buNone/>
            </a:pPr>
            <a:r>
              <a:rPr b="1" i="0" lang="en-US" sz="800" u="none" cap="none" strike="noStrike">
                <a:solidFill>
                  <a:srgbClr val="FFFFFF"/>
                </a:solidFill>
                <a:latin typeface="Arial"/>
                <a:ea typeface="Arial"/>
                <a:cs typeface="Arial"/>
                <a:sym typeface="Arial"/>
              </a:rPr>
              <a:t>58</a:t>
            </a:r>
            <a:endParaRPr b="0" i="0" sz="800" u="none" cap="none" strike="noStrike">
              <a:solidFill>
                <a:schemeClr val="dk1"/>
              </a:solidFill>
              <a:latin typeface="Calibri"/>
              <a:ea typeface="Calibri"/>
              <a:cs typeface="Calibri"/>
              <a:sym typeface="Calibri"/>
            </a:endParaRPr>
          </a:p>
        </p:txBody>
      </p:sp>
      <p:sp>
        <p:nvSpPr>
          <p:cNvPr id="72" name="Google Shape;72;p2"/>
          <p:cNvSpPr/>
          <p:nvPr/>
        </p:nvSpPr>
        <p:spPr>
          <a:xfrm>
            <a:off x="548640" y="2313432"/>
            <a:ext cx="868680" cy="36576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Afternoon</a:t>
            </a:r>
            <a:endParaRPr b="0" i="0" sz="800" u="none" cap="none" strike="noStrike">
              <a:solidFill>
                <a:schemeClr val="dk1"/>
              </a:solidFill>
              <a:latin typeface="Calibri"/>
              <a:ea typeface="Calibri"/>
              <a:cs typeface="Calibri"/>
              <a:sym typeface="Calibri"/>
            </a:endParaRPr>
          </a:p>
        </p:txBody>
      </p:sp>
      <p:sp>
        <p:nvSpPr>
          <p:cNvPr id="73" name="Google Shape;73;p2"/>
          <p:cNvSpPr/>
          <p:nvPr/>
        </p:nvSpPr>
        <p:spPr>
          <a:xfrm>
            <a:off x="1453896" y="2313432"/>
            <a:ext cx="640080" cy="365760"/>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1453896" y="2313432"/>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18</a:t>
            </a:r>
            <a:endParaRPr b="0" i="0" sz="800" u="none" cap="none" strike="noStrike">
              <a:solidFill>
                <a:schemeClr val="dk1"/>
              </a:solidFill>
              <a:latin typeface="Calibri"/>
              <a:ea typeface="Calibri"/>
              <a:cs typeface="Calibri"/>
              <a:sym typeface="Calibri"/>
            </a:endParaRPr>
          </a:p>
        </p:txBody>
      </p:sp>
      <p:sp>
        <p:nvSpPr>
          <p:cNvPr id="75" name="Google Shape;75;p2"/>
          <p:cNvSpPr/>
          <p:nvPr/>
        </p:nvSpPr>
        <p:spPr>
          <a:xfrm>
            <a:off x="2130552" y="2313432"/>
            <a:ext cx="640080" cy="365760"/>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2130552" y="2313432"/>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9</a:t>
            </a:r>
            <a:endParaRPr b="0" i="0" sz="800" u="none" cap="none" strike="noStrike">
              <a:solidFill>
                <a:schemeClr val="dk1"/>
              </a:solidFill>
              <a:latin typeface="Calibri"/>
              <a:ea typeface="Calibri"/>
              <a:cs typeface="Calibri"/>
              <a:sym typeface="Calibri"/>
            </a:endParaRPr>
          </a:p>
        </p:txBody>
      </p:sp>
      <p:sp>
        <p:nvSpPr>
          <p:cNvPr id="77" name="Google Shape;77;p2"/>
          <p:cNvSpPr/>
          <p:nvPr/>
        </p:nvSpPr>
        <p:spPr>
          <a:xfrm>
            <a:off x="2807208" y="2313432"/>
            <a:ext cx="640080" cy="365760"/>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2807208" y="2313432"/>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8</a:t>
            </a:r>
            <a:endParaRPr b="0" i="0" sz="800" u="none" cap="none" strike="noStrike">
              <a:solidFill>
                <a:schemeClr val="dk1"/>
              </a:solidFill>
              <a:latin typeface="Calibri"/>
              <a:ea typeface="Calibri"/>
              <a:cs typeface="Calibri"/>
              <a:sym typeface="Calibri"/>
            </a:endParaRPr>
          </a:p>
        </p:txBody>
      </p:sp>
      <p:sp>
        <p:nvSpPr>
          <p:cNvPr id="79" name="Google Shape;79;p2"/>
          <p:cNvSpPr/>
          <p:nvPr/>
        </p:nvSpPr>
        <p:spPr>
          <a:xfrm>
            <a:off x="3483864" y="2313432"/>
            <a:ext cx="640080" cy="365760"/>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3483864" y="2313432"/>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4</a:t>
            </a:r>
            <a:endParaRPr b="0" i="0" sz="800" u="none" cap="none" strike="noStrike">
              <a:solidFill>
                <a:schemeClr val="dk1"/>
              </a:solidFill>
              <a:latin typeface="Calibri"/>
              <a:ea typeface="Calibri"/>
              <a:cs typeface="Calibri"/>
              <a:sym typeface="Calibri"/>
            </a:endParaRPr>
          </a:p>
        </p:txBody>
      </p:sp>
      <p:sp>
        <p:nvSpPr>
          <p:cNvPr id="81" name="Google Shape;81;p2"/>
          <p:cNvSpPr/>
          <p:nvPr/>
        </p:nvSpPr>
        <p:spPr>
          <a:xfrm>
            <a:off x="4160520" y="2313432"/>
            <a:ext cx="640080" cy="365760"/>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4160520" y="2313432"/>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10</a:t>
            </a:r>
            <a:endParaRPr b="0" i="0" sz="800" u="none" cap="none" strike="noStrike">
              <a:solidFill>
                <a:schemeClr val="dk1"/>
              </a:solidFill>
              <a:latin typeface="Calibri"/>
              <a:ea typeface="Calibri"/>
              <a:cs typeface="Calibri"/>
              <a:sym typeface="Calibri"/>
            </a:endParaRPr>
          </a:p>
        </p:txBody>
      </p:sp>
      <p:sp>
        <p:nvSpPr>
          <p:cNvPr id="83" name="Google Shape;83;p2"/>
          <p:cNvSpPr/>
          <p:nvPr/>
        </p:nvSpPr>
        <p:spPr>
          <a:xfrm>
            <a:off x="4837176" y="2313432"/>
            <a:ext cx="640080" cy="365760"/>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4837176" y="2313432"/>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22</a:t>
            </a:r>
            <a:endParaRPr b="0" i="0" sz="800" u="none" cap="none" strike="noStrike">
              <a:solidFill>
                <a:schemeClr val="dk1"/>
              </a:solidFill>
              <a:latin typeface="Calibri"/>
              <a:ea typeface="Calibri"/>
              <a:cs typeface="Calibri"/>
              <a:sym typeface="Calibri"/>
            </a:endParaRPr>
          </a:p>
        </p:txBody>
      </p:sp>
      <p:sp>
        <p:nvSpPr>
          <p:cNvPr id="85" name="Google Shape;85;p2"/>
          <p:cNvSpPr/>
          <p:nvPr/>
        </p:nvSpPr>
        <p:spPr>
          <a:xfrm>
            <a:off x="5513832" y="2313432"/>
            <a:ext cx="640080" cy="365760"/>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5513832" y="2313432"/>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32</a:t>
            </a:r>
            <a:endParaRPr b="0" i="0" sz="800" u="none" cap="none" strike="noStrike">
              <a:solidFill>
                <a:schemeClr val="dk1"/>
              </a:solidFill>
              <a:latin typeface="Calibri"/>
              <a:ea typeface="Calibri"/>
              <a:cs typeface="Calibri"/>
              <a:sym typeface="Calibri"/>
            </a:endParaRPr>
          </a:p>
        </p:txBody>
      </p:sp>
      <p:sp>
        <p:nvSpPr>
          <p:cNvPr id="87" name="Google Shape;87;p2"/>
          <p:cNvSpPr/>
          <p:nvPr/>
        </p:nvSpPr>
        <p:spPr>
          <a:xfrm>
            <a:off x="548640" y="2715768"/>
            <a:ext cx="868680" cy="36576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Dinner</a:t>
            </a:r>
            <a:endParaRPr b="0" i="0" sz="800" u="none" cap="none" strike="noStrike">
              <a:solidFill>
                <a:schemeClr val="dk1"/>
              </a:solidFill>
              <a:latin typeface="Calibri"/>
              <a:ea typeface="Calibri"/>
              <a:cs typeface="Calibri"/>
              <a:sym typeface="Calibri"/>
            </a:endParaRPr>
          </a:p>
        </p:txBody>
      </p:sp>
      <p:sp>
        <p:nvSpPr>
          <p:cNvPr id="88" name="Google Shape;88;p2"/>
          <p:cNvSpPr/>
          <p:nvPr/>
        </p:nvSpPr>
        <p:spPr>
          <a:xfrm>
            <a:off x="1453896" y="2715768"/>
            <a:ext cx="640080" cy="365760"/>
          </a:xfrm>
          <a:prstGeom prst="rect">
            <a:avLst/>
          </a:prstGeom>
          <a:solidFill>
            <a:srgbClr val="C76B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1453896" y="2715768"/>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Arial"/>
              <a:buNone/>
            </a:pPr>
            <a:r>
              <a:rPr b="1" i="0" lang="en-US" sz="800" u="none" cap="none" strike="noStrike">
                <a:solidFill>
                  <a:srgbClr val="FFFFFF"/>
                </a:solidFill>
                <a:latin typeface="Arial"/>
                <a:ea typeface="Arial"/>
                <a:cs typeface="Arial"/>
                <a:sym typeface="Arial"/>
              </a:rPr>
              <a:t>62</a:t>
            </a:r>
            <a:endParaRPr b="0" i="0" sz="800" u="none" cap="none" strike="noStrike">
              <a:solidFill>
                <a:schemeClr val="dk1"/>
              </a:solidFill>
              <a:latin typeface="Calibri"/>
              <a:ea typeface="Calibri"/>
              <a:cs typeface="Calibri"/>
              <a:sym typeface="Calibri"/>
            </a:endParaRPr>
          </a:p>
        </p:txBody>
      </p:sp>
      <p:sp>
        <p:nvSpPr>
          <p:cNvPr id="90" name="Google Shape;90;p2"/>
          <p:cNvSpPr/>
          <p:nvPr/>
        </p:nvSpPr>
        <p:spPr>
          <a:xfrm>
            <a:off x="2130552" y="2715768"/>
            <a:ext cx="640080" cy="365760"/>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2130552" y="2715768"/>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42</a:t>
            </a:r>
            <a:endParaRPr b="0" i="0" sz="800" u="none" cap="none" strike="noStrike">
              <a:solidFill>
                <a:schemeClr val="dk1"/>
              </a:solidFill>
              <a:latin typeface="Calibri"/>
              <a:ea typeface="Calibri"/>
              <a:cs typeface="Calibri"/>
              <a:sym typeface="Calibri"/>
            </a:endParaRPr>
          </a:p>
        </p:txBody>
      </p:sp>
      <p:sp>
        <p:nvSpPr>
          <p:cNvPr id="92" name="Google Shape;92;p2"/>
          <p:cNvSpPr/>
          <p:nvPr/>
        </p:nvSpPr>
        <p:spPr>
          <a:xfrm>
            <a:off x="2807208" y="2715768"/>
            <a:ext cx="640080" cy="365760"/>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2807208" y="2715768"/>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44</a:t>
            </a:r>
            <a:endParaRPr b="0" i="0" sz="800" u="none" cap="none" strike="noStrike">
              <a:solidFill>
                <a:schemeClr val="dk1"/>
              </a:solidFill>
              <a:latin typeface="Calibri"/>
              <a:ea typeface="Calibri"/>
              <a:cs typeface="Calibri"/>
              <a:sym typeface="Calibri"/>
            </a:endParaRPr>
          </a:p>
        </p:txBody>
      </p:sp>
      <p:sp>
        <p:nvSpPr>
          <p:cNvPr id="94" name="Google Shape;94;p2"/>
          <p:cNvSpPr/>
          <p:nvPr/>
        </p:nvSpPr>
        <p:spPr>
          <a:xfrm>
            <a:off x="3483864" y="2715768"/>
            <a:ext cx="640080" cy="365760"/>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3483864" y="2715768"/>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Arial"/>
              <a:buNone/>
            </a:pPr>
            <a:r>
              <a:rPr b="1" i="0" lang="en-US" sz="800" u="none" cap="none" strike="noStrike">
                <a:solidFill>
                  <a:srgbClr val="1A1A2E"/>
                </a:solidFill>
                <a:latin typeface="Arial"/>
                <a:ea typeface="Arial"/>
                <a:cs typeface="Arial"/>
                <a:sym typeface="Arial"/>
              </a:rPr>
              <a:t>41</a:t>
            </a:r>
            <a:endParaRPr b="0" i="0" sz="800" u="none" cap="none" strike="noStrike">
              <a:solidFill>
                <a:schemeClr val="dk1"/>
              </a:solidFill>
              <a:latin typeface="Calibri"/>
              <a:ea typeface="Calibri"/>
              <a:cs typeface="Calibri"/>
              <a:sym typeface="Calibri"/>
            </a:endParaRPr>
          </a:p>
        </p:txBody>
      </p:sp>
      <p:sp>
        <p:nvSpPr>
          <p:cNvPr id="96" name="Google Shape;96;p2"/>
          <p:cNvSpPr/>
          <p:nvPr/>
        </p:nvSpPr>
        <p:spPr>
          <a:xfrm>
            <a:off x="4160520" y="2715768"/>
            <a:ext cx="640080" cy="365760"/>
          </a:xfrm>
          <a:prstGeom prst="rect">
            <a:avLst/>
          </a:prstGeom>
          <a:solidFill>
            <a:srgbClr val="C76B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4160520" y="2715768"/>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Arial"/>
              <a:buNone/>
            </a:pPr>
            <a:r>
              <a:rPr b="1" i="0" lang="en-US" sz="800" u="none" cap="none" strike="noStrike">
                <a:solidFill>
                  <a:srgbClr val="FFFFFF"/>
                </a:solidFill>
                <a:latin typeface="Arial"/>
                <a:ea typeface="Arial"/>
                <a:cs typeface="Arial"/>
                <a:sym typeface="Arial"/>
              </a:rPr>
              <a:t>60</a:t>
            </a:r>
            <a:endParaRPr b="0" i="0" sz="800" u="none" cap="none" strike="noStrike">
              <a:solidFill>
                <a:schemeClr val="dk1"/>
              </a:solidFill>
              <a:latin typeface="Calibri"/>
              <a:ea typeface="Calibri"/>
              <a:cs typeface="Calibri"/>
              <a:sym typeface="Calibri"/>
            </a:endParaRPr>
          </a:p>
        </p:txBody>
      </p:sp>
      <p:sp>
        <p:nvSpPr>
          <p:cNvPr id="98" name="Google Shape;98;p2"/>
          <p:cNvSpPr/>
          <p:nvPr/>
        </p:nvSpPr>
        <p:spPr>
          <a:xfrm>
            <a:off x="4837176" y="2715768"/>
            <a:ext cx="640080" cy="36576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4837176" y="2715768"/>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Arial"/>
              <a:buNone/>
            </a:pPr>
            <a:r>
              <a:rPr b="1" i="0" lang="en-US" sz="800" u="none" cap="none" strike="noStrike">
                <a:solidFill>
                  <a:srgbClr val="FFFFFF"/>
                </a:solidFill>
                <a:latin typeface="Arial"/>
                <a:ea typeface="Arial"/>
                <a:cs typeface="Arial"/>
                <a:sym typeface="Arial"/>
              </a:rPr>
              <a:t>84</a:t>
            </a:r>
            <a:endParaRPr b="0" i="0" sz="800" u="none" cap="none" strike="noStrike">
              <a:solidFill>
                <a:schemeClr val="dk1"/>
              </a:solidFill>
              <a:latin typeface="Calibri"/>
              <a:ea typeface="Calibri"/>
              <a:cs typeface="Calibri"/>
              <a:sym typeface="Calibri"/>
            </a:endParaRPr>
          </a:p>
        </p:txBody>
      </p:sp>
      <p:sp>
        <p:nvSpPr>
          <p:cNvPr id="100" name="Google Shape;100;p2"/>
          <p:cNvSpPr/>
          <p:nvPr/>
        </p:nvSpPr>
        <p:spPr>
          <a:xfrm>
            <a:off x="5513832" y="2715768"/>
            <a:ext cx="640080" cy="36576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5513832" y="2715768"/>
            <a:ext cx="6400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Arial"/>
              <a:buNone/>
            </a:pPr>
            <a:r>
              <a:rPr b="1" i="0" lang="en-US" sz="800" u="none" cap="none" strike="noStrike">
                <a:solidFill>
                  <a:srgbClr val="FFFFFF"/>
                </a:solidFill>
                <a:latin typeface="Arial"/>
                <a:ea typeface="Arial"/>
                <a:cs typeface="Arial"/>
                <a:sym typeface="Arial"/>
              </a:rPr>
              <a:t>88</a:t>
            </a:r>
            <a:endParaRPr b="0" i="0" sz="800" u="none" cap="none" strike="noStrike">
              <a:solidFill>
                <a:schemeClr val="dk1"/>
              </a:solidFill>
              <a:latin typeface="Calibri"/>
              <a:ea typeface="Calibri"/>
              <a:cs typeface="Calibri"/>
              <a:sym typeface="Calibri"/>
            </a:endParaRPr>
          </a:p>
        </p:txBody>
      </p:sp>
      <p:sp>
        <p:nvSpPr>
          <p:cNvPr id="102" name="Google Shape;102;p2"/>
          <p:cNvSpPr/>
          <p:nvPr/>
        </p:nvSpPr>
        <p:spPr>
          <a:xfrm>
            <a:off x="3456432" y="2286000"/>
            <a:ext cx="694944" cy="420624"/>
          </a:xfrm>
          <a:prstGeom prst="rect">
            <a:avLst/>
          </a:prstGeom>
          <a:solidFill>
            <a:srgbClr val="FFFFFF">
              <a:alpha val="0"/>
            </a:srgbClr>
          </a:solidFill>
          <a:ln cap="flat" cmpd="sng" w="222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6400800" y="2331720"/>
            <a:ext cx="2331720" cy="960120"/>
          </a:xfrm>
          <a:prstGeom prst="rect">
            <a:avLst/>
          </a:prstGeom>
          <a:solidFill>
            <a:srgbClr val="B31981"/>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6492240" y="2404872"/>
            <a:ext cx="214884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00"/>
              <a:buFont typeface="IBM Plex Sans"/>
              <a:buNone/>
            </a:pPr>
            <a:r>
              <a:rPr b="1" i="0" lang="en-US" sz="800" u="none" cap="none" strike="noStrike">
                <a:solidFill>
                  <a:srgbClr val="FFFFFF"/>
                </a:solidFill>
                <a:latin typeface="IBM Plex Sans"/>
                <a:ea typeface="IBM Plex Sans"/>
                <a:cs typeface="IBM Plex Sans"/>
                <a:sym typeface="IBM Plex Sans"/>
              </a:rPr>
              <a:t>WED · 3 PM</a:t>
            </a:r>
            <a:endParaRPr b="0" i="0" sz="800" u="none" cap="none" strike="noStrike">
              <a:solidFill>
                <a:schemeClr val="dk1"/>
              </a:solidFill>
              <a:latin typeface="Calibri"/>
              <a:ea typeface="Calibri"/>
              <a:cs typeface="Calibri"/>
              <a:sym typeface="Calibri"/>
            </a:endParaRPr>
          </a:p>
        </p:txBody>
      </p:sp>
      <p:sp>
        <p:nvSpPr>
          <p:cNvPr id="105" name="Google Shape;105;p2"/>
          <p:cNvSpPr/>
          <p:nvPr/>
        </p:nvSpPr>
        <p:spPr>
          <a:xfrm>
            <a:off x="6492240" y="2606040"/>
            <a:ext cx="214884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4 covers</a:t>
            </a:r>
            <a:endParaRPr b="0" i="0" sz="2200" u="none" cap="none" strike="noStrike">
              <a:solidFill>
                <a:schemeClr val="dk1"/>
              </a:solidFill>
              <a:latin typeface="Calibri"/>
              <a:ea typeface="Calibri"/>
              <a:cs typeface="Calibri"/>
              <a:sym typeface="Calibri"/>
            </a:endParaRPr>
          </a:p>
        </p:txBody>
      </p:sp>
      <p:sp>
        <p:nvSpPr>
          <p:cNvPr id="106" name="Google Shape;106;p2"/>
          <p:cNvSpPr/>
          <p:nvPr/>
        </p:nvSpPr>
        <p:spPr>
          <a:xfrm>
            <a:off x="6492240" y="2990088"/>
            <a:ext cx="2148840" cy="27432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FFFFFF"/>
              </a:buClr>
              <a:buSzPts val="800"/>
              <a:buFont typeface="IBM Plex Sans"/>
              <a:buNone/>
            </a:pPr>
            <a:r>
              <a:rPr b="0" i="1" lang="en-US" sz="800" u="none" cap="none" strike="noStrike">
                <a:solidFill>
                  <a:srgbClr val="FFFFFF"/>
                </a:solidFill>
                <a:latin typeface="IBM Plex Sans"/>
                <a:ea typeface="IBM Plex Sans"/>
                <a:cs typeface="IBM Plex Sans"/>
                <a:sym typeface="IBM Plex Sans"/>
              </a:rPr>
              <a:t>Same dining room as Friday 8 PM (84 covers)</a:t>
            </a:r>
            <a:endParaRPr b="0" i="0" sz="800" u="none" cap="none" strike="noStrike">
              <a:solidFill>
                <a:schemeClr val="dk1"/>
              </a:solidFill>
              <a:latin typeface="Calibri"/>
              <a:ea typeface="Calibri"/>
              <a:cs typeface="Calibri"/>
              <a:sym typeface="Calibri"/>
            </a:endParaRPr>
          </a:p>
        </p:txBody>
      </p:sp>
      <p:cxnSp>
        <p:nvCxnSpPr>
          <p:cNvPr id="107" name="Google Shape;107;p2"/>
          <p:cNvCxnSpPr/>
          <p:nvPr/>
        </p:nvCxnSpPr>
        <p:spPr>
          <a:xfrm>
            <a:off x="4123944" y="2496312"/>
            <a:ext cx="2276856" cy="315468"/>
          </a:xfrm>
          <a:prstGeom prst="straightConnector1">
            <a:avLst/>
          </a:prstGeom>
          <a:noFill/>
          <a:ln cap="flat" cmpd="sng" w="15875">
            <a:solidFill>
              <a:srgbClr val="B31981"/>
            </a:solidFill>
            <a:prstDash val="dash"/>
            <a:round/>
            <a:headEnd len="sm" w="sm" type="none"/>
            <a:tailEnd len="sm" w="sm" type="none"/>
          </a:ln>
        </p:spPr>
      </p:cxnSp>
      <p:sp>
        <p:nvSpPr>
          <p:cNvPr id="108" name="Google Shape;108;p2"/>
          <p:cNvSpPr/>
          <p:nvPr/>
        </p:nvSpPr>
        <p:spPr>
          <a:xfrm>
            <a:off x="6355080" y="2766060"/>
            <a:ext cx="91440" cy="9144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548640" y="3703320"/>
            <a:ext cx="6400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DEMAND</a:t>
            </a:r>
            <a:endParaRPr b="0" i="0" sz="700" u="none" cap="none" strike="noStrike">
              <a:solidFill>
                <a:schemeClr val="dk1"/>
              </a:solidFill>
              <a:latin typeface="Calibri"/>
              <a:ea typeface="Calibri"/>
              <a:cs typeface="Calibri"/>
              <a:sym typeface="Calibri"/>
            </a:endParaRPr>
          </a:p>
        </p:txBody>
      </p:sp>
      <p:sp>
        <p:nvSpPr>
          <p:cNvPr id="110" name="Google Shape;110;p2"/>
          <p:cNvSpPr/>
          <p:nvPr/>
        </p:nvSpPr>
        <p:spPr>
          <a:xfrm>
            <a:off x="1188720" y="3739896"/>
            <a:ext cx="164592" cy="164592"/>
          </a:xfrm>
          <a:prstGeom prst="rect">
            <a:avLst/>
          </a:prstGeom>
          <a:solidFill>
            <a:srgbClr val="EAF4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1389888" y="3739896"/>
            <a:ext cx="164592" cy="164592"/>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1591056" y="3739896"/>
            <a:ext cx="164592" cy="164592"/>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1792224" y="3739896"/>
            <a:ext cx="164592" cy="164592"/>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1993392" y="3739896"/>
            <a:ext cx="164592" cy="164592"/>
          </a:xfrm>
          <a:prstGeom prst="rect">
            <a:avLst/>
          </a:prstGeom>
          <a:solidFill>
            <a:srgbClr val="C76B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a:off x="2194560" y="3739896"/>
            <a:ext cx="164592" cy="164592"/>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a:off x="1188720" y="3922776"/>
            <a:ext cx="36576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650"/>
              <a:buFont typeface="IBM Plex Sans"/>
              <a:buNone/>
            </a:pPr>
            <a:r>
              <a:rPr b="0" i="0" lang="en-US" sz="650" u="none" cap="none" strike="noStrike">
                <a:solidFill>
                  <a:srgbClr val="6B7280"/>
                </a:solidFill>
                <a:latin typeface="IBM Plex Sans"/>
                <a:ea typeface="IBM Plex Sans"/>
                <a:cs typeface="IBM Plex Sans"/>
                <a:sym typeface="IBM Plex Sans"/>
              </a:rPr>
              <a:t>Empty</a:t>
            </a:r>
            <a:endParaRPr b="0" i="0" sz="650" u="none" cap="none" strike="noStrike">
              <a:solidFill>
                <a:schemeClr val="dk1"/>
              </a:solidFill>
              <a:latin typeface="Calibri"/>
              <a:ea typeface="Calibri"/>
              <a:cs typeface="Calibri"/>
              <a:sym typeface="Calibri"/>
            </a:endParaRPr>
          </a:p>
        </p:txBody>
      </p:sp>
      <p:sp>
        <p:nvSpPr>
          <p:cNvPr id="117" name="Google Shape;117;p2"/>
          <p:cNvSpPr/>
          <p:nvPr/>
        </p:nvSpPr>
        <p:spPr>
          <a:xfrm>
            <a:off x="2148840" y="3922776"/>
            <a:ext cx="36576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650"/>
              <a:buFont typeface="IBM Plex Sans"/>
              <a:buNone/>
            </a:pPr>
            <a:r>
              <a:rPr b="0" i="0" lang="en-US" sz="650" u="none" cap="none" strike="noStrike">
                <a:solidFill>
                  <a:srgbClr val="6B7280"/>
                </a:solidFill>
                <a:latin typeface="IBM Plex Sans"/>
                <a:ea typeface="IBM Plex Sans"/>
                <a:cs typeface="IBM Plex Sans"/>
                <a:sym typeface="IBM Plex Sans"/>
              </a:rPr>
              <a:t>Peak</a:t>
            </a:r>
            <a:endParaRPr b="0" i="0" sz="650" u="none" cap="none" strike="noStrike">
              <a:solidFill>
                <a:schemeClr val="dk1"/>
              </a:solidFill>
              <a:latin typeface="Calibri"/>
              <a:ea typeface="Calibri"/>
              <a:cs typeface="Calibri"/>
              <a:sym typeface="Calibri"/>
            </a:endParaRPr>
          </a:p>
        </p:txBody>
      </p:sp>
      <p:sp>
        <p:nvSpPr>
          <p:cNvPr id="118" name="Google Shape;118;p2"/>
          <p:cNvSpPr/>
          <p:nvPr/>
        </p:nvSpPr>
        <p:spPr>
          <a:xfrm>
            <a:off x="548640" y="4069080"/>
            <a:ext cx="8046720" cy="45720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548640" y="4078224"/>
            <a:ext cx="804672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50"/>
              <a:buFont typeface="IBM Plex Sans"/>
              <a:buNone/>
            </a:pPr>
            <a:r>
              <a:rPr b="0" i="0" lang="en-US" sz="1050" u="none" cap="none" strike="noStrike">
                <a:solidFill>
                  <a:srgbClr val="FFFFFF"/>
                </a:solidFill>
                <a:latin typeface="IBM Plex Sans"/>
                <a:ea typeface="IBM Plex Sans"/>
                <a:cs typeface="IBM Plex Sans"/>
                <a:sym typeface="IBM Plex Sans"/>
              </a:rPr>
              <a:t>The Friday-8-PM customer would happily pay more. The Wednesday-3-PM customer never even walks in.</a:t>
            </a:r>
            <a:endParaRPr b="0" i="0" sz="1050" u="none" cap="none" strike="noStrike">
              <a:solidFill>
                <a:schemeClr val="dk1"/>
              </a:solidFill>
              <a:latin typeface="Calibri"/>
              <a:ea typeface="Calibri"/>
              <a:cs typeface="Calibri"/>
              <a:sym typeface="Calibri"/>
            </a:endParaRPr>
          </a:p>
        </p:txBody>
      </p:sp>
      <p:sp>
        <p:nvSpPr>
          <p:cNvPr id="120" name="Google Shape;120;p2"/>
          <p:cNvSpPr/>
          <p:nvPr/>
        </p:nvSpPr>
        <p:spPr>
          <a:xfrm>
            <a:off x="548640" y="4297680"/>
            <a:ext cx="804672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B965"/>
              </a:buClr>
              <a:buSzPts val="1200"/>
              <a:buFont typeface="Arial"/>
              <a:buNone/>
            </a:pPr>
            <a:r>
              <a:rPr b="1" i="0" lang="en-US" sz="1200" u="none" cap="none" strike="noStrike">
                <a:solidFill>
                  <a:srgbClr val="F5B965"/>
                </a:solidFill>
                <a:latin typeface="Arial"/>
                <a:ea typeface="Arial"/>
                <a:cs typeface="Arial"/>
                <a:sym typeface="Arial"/>
              </a:rPr>
              <a:t>Today, both pay the same.</a:t>
            </a:r>
            <a:endParaRPr b="0" i="0" sz="1200" u="none" cap="none" strike="noStrike">
              <a:solidFill>
                <a:schemeClr val="dk1"/>
              </a:solidFill>
              <a:latin typeface="Calibri"/>
              <a:ea typeface="Calibri"/>
              <a:cs typeface="Calibri"/>
              <a:sym typeface="Calibri"/>
            </a:endParaRPr>
          </a:p>
        </p:txBody>
      </p:sp>
      <p:cxnSp>
        <p:nvCxnSpPr>
          <p:cNvPr id="121" name="Google Shape;121;p2"/>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122" name="Google Shape;122;p2"/>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2</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123" name="Google Shape;123;p2"/>
          <p:cNvPicPr preferRelativeResize="0"/>
          <p:nvPr/>
        </p:nvPicPr>
        <p:blipFill rotWithShape="1">
          <a:blip r:embed="rId3">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124" name="Google Shape;124;p2"/>
          <p:cNvPicPr preferRelativeResize="0"/>
          <p:nvPr/>
        </p:nvPicPr>
        <p:blipFill rotWithShape="1">
          <a:blip r:embed="rId4">
            <a:alphaModFix/>
          </a:blip>
          <a:srcRect b="0" l="0" r="0" t="0"/>
          <a:stretch/>
        </p:blipFill>
        <p:spPr>
          <a:xfrm>
            <a:off x="4160520" y="4663440"/>
            <a:ext cx="649224" cy="347472"/>
          </a:xfrm>
          <a:prstGeom prst="rect">
            <a:avLst/>
          </a:prstGeom>
          <a:noFill/>
          <a:ln>
            <a:noFill/>
          </a:ln>
        </p:spPr>
      </p:pic>
      <p:pic>
        <p:nvPicPr>
          <p:cNvPr descr="/mnt/games-and-things/VFS-GLOBAL-PRESENTATIONS/NTTLOGO.png" id="125" name="Google Shape;125;p2"/>
          <p:cNvPicPr preferRelativeResize="0"/>
          <p:nvPr/>
        </p:nvPicPr>
        <p:blipFill rotWithShape="1">
          <a:blip r:embed="rId5">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0" name="Shape 130"/>
        <p:cNvGrpSpPr/>
        <p:nvPr/>
      </p:nvGrpSpPr>
      <p:grpSpPr>
        <a:xfrm>
          <a:off x="0" y="0"/>
          <a:ext cx="0" cy="0"/>
          <a:chOff x="0" y="0"/>
          <a:chExt cx="0" cy="0"/>
        </a:xfrm>
      </p:grpSpPr>
      <p:sp>
        <p:nvSpPr>
          <p:cNvPr id="131" name="Google Shape;131;p3"/>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The Hidden Cost of Paper.</a:t>
            </a:r>
            <a:endParaRPr b="0" i="0" sz="2800" u="none" cap="none" strike="noStrike">
              <a:solidFill>
                <a:schemeClr val="dk1"/>
              </a:solidFill>
              <a:latin typeface="Calibri"/>
              <a:ea typeface="Calibri"/>
              <a:cs typeface="Calibri"/>
              <a:sym typeface="Calibri"/>
            </a:endParaRPr>
          </a:p>
        </p:txBody>
      </p:sp>
      <p:sp>
        <p:nvSpPr>
          <p:cNvPr id="132" name="Google Shape;132;p3"/>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A laminated menu has served Red Chili well — but it’s invisible to data, demand, and customers.</a:t>
            </a:r>
            <a:endParaRPr b="0" i="0" sz="1300" u="none" cap="none" strike="noStrike">
              <a:solidFill>
                <a:schemeClr val="dk1"/>
              </a:solidFill>
              <a:latin typeface="Calibri"/>
              <a:ea typeface="Calibri"/>
              <a:cs typeface="Calibri"/>
              <a:sym typeface="Calibri"/>
            </a:endParaRPr>
          </a:p>
        </p:txBody>
      </p:sp>
      <p:sp>
        <p:nvSpPr>
          <p:cNvPr id="133" name="Google Shape;133;p3"/>
          <p:cNvSpPr/>
          <p:nvPr/>
        </p:nvSpPr>
        <p:spPr>
          <a:xfrm>
            <a:off x="461772" y="1371600"/>
            <a:ext cx="1965960" cy="242316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p:nvPr/>
        </p:nvSpPr>
        <p:spPr>
          <a:xfrm>
            <a:off x="461772" y="1371600"/>
            <a:ext cx="1965960" cy="457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
          <p:cNvSpPr/>
          <p:nvPr/>
        </p:nvSpPr>
        <p:spPr>
          <a:xfrm>
            <a:off x="598932" y="1536192"/>
            <a:ext cx="16916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4400"/>
              <a:buFont typeface="Arial"/>
              <a:buNone/>
            </a:pPr>
            <a:r>
              <a:rPr b="1" i="0" lang="en-US" sz="4400" u="none" cap="none" strike="noStrike">
                <a:solidFill>
                  <a:srgbClr val="B31981"/>
                </a:solidFill>
                <a:latin typeface="Arial"/>
                <a:ea typeface="Arial"/>
                <a:cs typeface="Arial"/>
                <a:sym typeface="Arial"/>
              </a:rPr>
              <a:t>01</a:t>
            </a:r>
            <a:endParaRPr b="0" i="0" sz="4400" u="none" cap="none" strike="noStrike">
              <a:solidFill>
                <a:schemeClr val="dk1"/>
              </a:solidFill>
              <a:latin typeface="Calibri"/>
              <a:ea typeface="Calibri"/>
              <a:cs typeface="Calibri"/>
              <a:sym typeface="Calibri"/>
            </a:endParaRPr>
          </a:p>
        </p:txBody>
      </p:sp>
      <p:pic>
        <p:nvPicPr>
          <p:cNvPr descr="preencoded.png" id="136" name="Google Shape;136;p3"/>
          <p:cNvPicPr preferRelativeResize="0"/>
          <p:nvPr/>
        </p:nvPicPr>
        <p:blipFill rotWithShape="1">
          <a:blip r:embed="rId3">
            <a:alphaModFix/>
          </a:blip>
          <a:srcRect b="0" l="0" r="0" t="0"/>
          <a:stretch/>
        </p:blipFill>
        <p:spPr>
          <a:xfrm>
            <a:off x="1924812" y="1645920"/>
            <a:ext cx="292608" cy="292608"/>
          </a:xfrm>
          <a:prstGeom prst="rect">
            <a:avLst/>
          </a:prstGeom>
          <a:noFill/>
          <a:ln>
            <a:noFill/>
          </a:ln>
        </p:spPr>
      </p:pic>
      <p:sp>
        <p:nvSpPr>
          <p:cNvPr id="137" name="Google Shape;137;p3"/>
          <p:cNvSpPr/>
          <p:nvPr/>
        </p:nvSpPr>
        <p:spPr>
          <a:xfrm>
            <a:off x="626364" y="2286000"/>
            <a:ext cx="1691640" cy="50292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1A1A2E"/>
              </a:buClr>
              <a:buSzPts val="1300"/>
              <a:buFont typeface="Arial"/>
              <a:buNone/>
            </a:pPr>
            <a:r>
              <a:rPr b="1" i="0" lang="en-US" sz="1300" u="none" cap="none" strike="noStrike">
                <a:solidFill>
                  <a:srgbClr val="1A1A2E"/>
                </a:solidFill>
                <a:latin typeface="Arial"/>
                <a:ea typeface="Arial"/>
                <a:cs typeface="Arial"/>
                <a:sym typeface="Arial"/>
              </a:rPr>
              <a:t>Static Prices</a:t>
            </a:r>
            <a:endParaRPr b="0" i="0" sz="1300" u="none" cap="none" strike="noStrike">
              <a:solidFill>
                <a:schemeClr val="dk1"/>
              </a:solidFill>
              <a:latin typeface="Calibri"/>
              <a:ea typeface="Calibri"/>
              <a:cs typeface="Calibri"/>
              <a:sym typeface="Calibri"/>
            </a:endParaRPr>
          </a:p>
        </p:txBody>
      </p:sp>
      <p:sp>
        <p:nvSpPr>
          <p:cNvPr id="138" name="Google Shape;138;p3"/>
          <p:cNvSpPr/>
          <p:nvPr/>
        </p:nvSpPr>
        <p:spPr>
          <a:xfrm>
            <a:off x="626364" y="2880360"/>
            <a:ext cx="1691640" cy="82296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The same SAR 38 biryani Wed-3pm and Fri-8pm. No response to demand, no off-peak pull.</a:t>
            </a:r>
            <a:endParaRPr b="0" i="0" sz="950" u="none" cap="none" strike="noStrike">
              <a:solidFill>
                <a:schemeClr val="dk1"/>
              </a:solidFill>
              <a:latin typeface="Calibri"/>
              <a:ea typeface="Calibri"/>
              <a:cs typeface="Calibri"/>
              <a:sym typeface="Calibri"/>
            </a:endParaRPr>
          </a:p>
        </p:txBody>
      </p:sp>
      <p:sp>
        <p:nvSpPr>
          <p:cNvPr id="139" name="Google Shape;139;p3"/>
          <p:cNvSpPr/>
          <p:nvPr/>
        </p:nvSpPr>
        <p:spPr>
          <a:xfrm>
            <a:off x="2546604" y="1371600"/>
            <a:ext cx="1965960" cy="242316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a:off x="2546604" y="1371600"/>
            <a:ext cx="1965960" cy="457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p:nvPr/>
        </p:nvSpPr>
        <p:spPr>
          <a:xfrm>
            <a:off x="2683764" y="1536192"/>
            <a:ext cx="16916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4400"/>
              <a:buFont typeface="Arial"/>
              <a:buNone/>
            </a:pPr>
            <a:r>
              <a:rPr b="1" i="0" lang="en-US" sz="4400" u="none" cap="none" strike="noStrike">
                <a:solidFill>
                  <a:srgbClr val="B31981"/>
                </a:solidFill>
                <a:latin typeface="Arial"/>
                <a:ea typeface="Arial"/>
                <a:cs typeface="Arial"/>
                <a:sym typeface="Arial"/>
              </a:rPr>
              <a:t>02</a:t>
            </a:r>
            <a:endParaRPr b="0" i="0" sz="4400" u="none" cap="none" strike="noStrike">
              <a:solidFill>
                <a:schemeClr val="dk1"/>
              </a:solidFill>
              <a:latin typeface="Calibri"/>
              <a:ea typeface="Calibri"/>
              <a:cs typeface="Calibri"/>
              <a:sym typeface="Calibri"/>
            </a:endParaRPr>
          </a:p>
        </p:txBody>
      </p:sp>
      <p:pic>
        <p:nvPicPr>
          <p:cNvPr descr="preencoded.png" id="142" name="Google Shape;142;p3"/>
          <p:cNvPicPr preferRelativeResize="0"/>
          <p:nvPr/>
        </p:nvPicPr>
        <p:blipFill rotWithShape="1">
          <a:blip r:embed="rId4">
            <a:alphaModFix/>
          </a:blip>
          <a:srcRect b="0" l="0" r="0" t="0"/>
          <a:stretch/>
        </p:blipFill>
        <p:spPr>
          <a:xfrm>
            <a:off x="4009644" y="1645920"/>
            <a:ext cx="292608" cy="292608"/>
          </a:xfrm>
          <a:prstGeom prst="rect">
            <a:avLst/>
          </a:prstGeom>
          <a:noFill/>
          <a:ln>
            <a:noFill/>
          </a:ln>
        </p:spPr>
      </p:pic>
      <p:sp>
        <p:nvSpPr>
          <p:cNvPr id="143" name="Google Shape;143;p3"/>
          <p:cNvSpPr/>
          <p:nvPr/>
        </p:nvSpPr>
        <p:spPr>
          <a:xfrm>
            <a:off x="2711196" y="2286000"/>
            <a:ext cx="1691640" cy="50292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1A1A2E"/>
              </a:buClr>
              <a:buSzPts val="1300"/>
              <a:buFont typeface="Arial"/>
              <a:buNone/>
            </a:pPr>
            <a:r>
              <a:rPr b="1" i="0" lang="en-US" sz="1300" u="none" cap="none" strike="noStrike">
                <a:solidFill>
                  <a:srgbClr val="1A1A2E"/>
                </a:solidFill>
                <a:latin typeface="Arial"/>
                <a:ea typeface="Arial"/>
                <a:cs typeface="Arial"/>
                <a:sym typeface="Arial"/>
              </a:rPr>
              <a:t>Zero Sales Data</a:t>
            </a:r>
            <a:endParaRPr b="0" i="0" sz="1300" u="none" cap="none" strike="noStrike">
              <a:solidFill>
                <a:schemeClr val="dk1"/>
              </a:solidFill>
              <a:latin typeface="Calibri"/>
              <a:ea typeface="Calibri"/>
              <a:cs typeface="Calibri"/>
              <a:sym typeface="Calibri"/>
            </a:endParaRPr>
          </a:p>
        </p:txBody>
      </p:sp>
      <p:sp>
        <p:nvSpPr>
          <p:cNvPr id="144" name="Google Shape;144;p3"/>
          <p:cNvSpPr/>
          <p:nvPr/>
        </p:nvSpPr>
        <p:spPr>
          <a:xfrm>
            <a:off x="2711196" y="2880360"/>
            <a:ext cx="1691640" cy="82296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No record of which dishes earn vs which underperform. Menu decisions made on gut feel.</a:t>
            </a:r>
            <a:endParaRPr b="0" i="0" sz="950" u="none" cap="none" strike="noStrike">
              <a:solidFill>
                <a:schemeClr val="dk1"/>
              </a:solidFill>
              <a:latin typeface="Calibri"/>
              <a:ea typeface="Calibri"/>
              <a:cs typeface="Calibri"/>
              <a:sym typeface="Calibri"/>
            </a:endParaRPr>
          </a:p>
        </p:txBody>
      </p:sp>
      <p:sp>
        <p:nvSpPr>
          <p:cNvPr id="145" name="Google Shape;145;p3"/>
          <p:cNvSpPr/>
          <p:nvPr/>
        </p:nvSpPr>
        <p:spPr>
          <a:xfrm>
            <a:off x="4631436" y="1371600"/>
            <a:ext cx="1965960" cy="242316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
          <p:cNvSpPr/>
          <p:nvPr/>
        </p:nvSpPr>
        <p:spPr>
          <a:xfrm>
            <a:off x="4631436" y="1371600"/>
            <a:ext cx="1965960" cy="457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p:nvPr/>
        </p:nvSpPr>
        <p:spPr>
          <a:xfrm>
            <a:off x="4768596" y="1536192"/>
            <a:ext cx="16916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4400"/>
              <a:buFont typeface="Arial"/>
              <a:buNone/>
            </a:pPr>
            <a:r>
              <a:rPr b="1" i="0" lang="en-US" sz="4400" u="none" cap="none" strike="noStrike">
                <a:solidFill>
                  <a:srgbClr val="B31981"/>
                </a:solidFill>
                <a:latin typeface="Arial"/>
                <a:ea typeface="Arial"/>
                <a:cs typeface="Arial"/>
                <a:sym typeface="Arial"/>
              </a:rPr>
              <a:t>03</a:t>
            </a:r>
            <a:endParaRPr b="0" i="0" sz="4400" u="none" cap="none" strike="noStrike">
              <a:solidFill>
                <a:schemeClr val="dk1"/>
              </a:solidFill>
              <a:latin typeface="Calibri"/>
              <a:ea typeface="Calibri"/>
              <a:cs typeface="Calibri"/>
              <a:sym typeface="Calibri"/>
            </a:endParaRPr>
          </a:p>
        </p:txBody>
      </p:sp>
      <p:pic>
        <p:nvPicPr>
          <p:cNvPr descr="preencoded.png" id="148" name="Google Shape;148;p3"/>
          <p:cNvPicPr preferRelativeResize="0"/>
          <p:nvPr/>
        </p:nvPicPr>
        <p:blipFill rotWithShape="1">
          <a:blip r:embed="rId5">
            <a:alphaModFix/>
          </a:blip>
          <a:srcRect b="0" l="0" r="0" t="0"/>
          <a:stretch/>
        </p:blipFill>
        <p:spPr>
          <a:xfrm>
            <a:off x="6094476" y="1645920"/>
            <a:ext cx="292608" cy="292608"/>
          </a:xfrm>
          <a:prstGeom prst="rect">
            <a:avLst/>
          </a:prstGeom>
          <a:noFill/>
          <a:ln>
            <a:noFill/>
          </a:ln>
        </p:spPr>
      </p:pic>
      <p:sp>
        <p:nvSpPr>
          <p:cNvPr id="149" name="Google Shape;149;p3"/>
          <p:cNvSpPr/>
          <p:nvPr/>
        </p:nvSpPr>
        <p:spPr>
          <a:xfrm>
            <a:off x="4796028" y="2286000"/>
            <a:ext cx="1691640" cy="50292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1A1A2E"/>
              </a:buClr>
              <a:buSzPts val="1300"/>
              <a:buFont typeface="Arial"/>
              <a:buNone/>
            </a:pPr>
            <a:r>
              <a:rPr b="1" i="0" lang="en-US" sz="1300" u="none" cap="none" strike="noStrike">
                <a:solidFill>
                  <a:srgbClr val="1A1A2E"/>
                </a:solidFill>
                <a:latin typeface="Arial"/>
                <a:ea typeface="Arial"/>
                <a:cs typeface="Arial"/>
                <a:sym typeface="Arial"/>
              </a:rPr>
              <a:t>No Customer Memory</a:t>
            </a:r>
            <a:endParaRPr b="0" i="0" sz="1300" u="none" cap="none" strike="noStrike">
              <a:solidFill>
                <a:schemeClr val="dk1"/>
              </a:solidFill>
              <a:latin typeface="Calibri"/>
              <a:ea typeface="Calibri"/>
              <a:cs typeface="Calibri"/>
              <a:sym typeface="Calibri"/>
            </a:endParaRPr>
          </a:p>
        </p:txBody>
      </p:sp>
      <p:sp>
        <p:nvSpPr>
          <p:cNvPr id="150" name="Google Shape;150;p3"/>
          <p:cNvSpPr/>
          <p:nvPr/>
        </p:nvSpPr>
        <p:spPr>
          <a:xfrm>
            <a:off x="4796028" y="2880360"/>
            <a:ext cx="1691640" cy="82296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Walk in, eat, leave. Red Chili never knows it was their fifth visit. No loyalty hooks.</a:t>
            </a:r>
            <a:endParaRPr b="0" i="0" sz="950" u="none" cap="none" strike="noStrike">
              <a:solidFill>
                <a:schemeClr val="dk1"/>
              </a:solidFill>
              <a:latin typeface="Calibri"/>
              <a:ea typeface="Calibri"/>
              <a:cs typeface="Calibri"/>
              <a:sym typeface="Calibri"/>
            </a:endParaRPr>
          </a:p>
        </p:txBody>
      </p:sp>
      <p:sp>
        <p:nvSpPr>
          <p:cNvPr id="151" name="Google Shape;151;p3"/>
          <p:cNvSpPr/>
          <p:nvPr/>
        </p:nvSpPr>
        <p:spPr>
          <a:xfrm>
            <a:off x="6716268" y="1371600"/>
            <a:ext cx="1965960" cy="242316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3"/>
          <p:cNvSpPr/>
          <p:nvPr/>
        </p:nvSpPr>
        <p:spPr>
          <a:xfrm>
            <a:off x="6716268" y="1371600"/>
            <a:ext cx="1965960" cy="457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
          <p:cNvSpPr/>
          <p:nvPr/>
        </p:nvSpPr>
        <p:spPr>
          <a:xfrm>
            <a:off x="6853428" y="1536192"/>
            <a:ext cx="16916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4400"/>
              <a:buFont typeface="Arial"/>
              <a:buNone/>
            </a:pPr>
            <a:r>
              <a:rPr b="1" i="0" lang="en-US" sz="4400" u="none" cap="none" strike="noStrike">
                <a:solidFill>
                  <a:srgbClr val="B31981"/>
                </a:solidFill>
                <a:latin typeface="Arial"/>
                <a:ea typeface="Arial"/>
                <a:cs typeface="Arial"/>
                <a:sym typeface="Arial"/>
              </a:rPr>
              <a:t>04</a:t>
            </a:r>
            <a:endParaRPr b="0" i="0" sz="4400" u="none" cap="none" strike="noStrike">
              <a:solidFill>
                <a:schemeClr val="dk1"/>
              </a:solidFill>
              <a:latin typeface="Calibri"/>
              <a:ea typeface="Calibri"/>
              <a:cs typeface="Calibri"/>
              <a:sym typeface="Calibri"/>
            </a:endParaRPr>
          </a:p>
        </p:txBody>
      </p:sp>
      <p:pic>
        <p:nvPicPr>
          <p:cNvPr descr="preencoded.png" id="154" name="Google Shape;154;p3"/>
          <p:cNvPicPr preferRelativeResize="0"/>
          <p:nvPr/>
        </p:nvPicPr>
        <p:blipFill rotWithShape="1">
          <a:blip r:embed="rId6">
            <a:alphaModFix/>
          </a:blip>
          <a:srcRect b="0" l="0" r="0" t="0"/>
          <a:stretch/>
        </p:blipFill>
        <p:spPr>
          <a:xfrm>
            <a:off x="8179308" y="1645920"/>
            <a:ext cx="292608" cy="292608"/>
          </a:xfrm>
          <a:prstGeom prst="rect">
            <a:avLst/>
          </a:prstGeom>
          <a:noFill/>
          <a:ln>
            <a:noFill/>
          </a:ln>
        </p:spPr>
      </p:pic>
      <p:sp>
        <p:nvSpPr>
          <p:cNvPr id="155" name="Google Shape;155;p3"/>
          <p:cNvSpPr/>
          <p:nvPr/>
        </p:nvSpPr>
        <p:spPr>
          <a:xfrm>
            <a:off x="6880860" y="2286000"/>
            <a:ext cx="1691640" cy="50292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1A1A2E"/>
              </a:buClr>
              <a:buSzPts val="1300"/>
              <a:buFont typeface="Arial"/>
              <a:buNone/>
            </a:pPr>
            <a:r>
              <a:rPr b="1" i="0" lang="en-US" sz="1300" u="none" cap="none" strike="noStrike">
                <a:solidFill>
                  <a:srgbClr val="1A1A2E"/>
                </a:solidFill>
                <a:latin typeface="Arial"/>
                <a:ea typeface="Arial"/>
                <a:cs typeface="Arial"/>
                <a:sym typeface="Arial"/>
              </a:rPr>
              <a:t>No Way to Test</a:t>
            </a:r>
            <a:endParaRPr b="0" i="0" sz="1300" u="none" cap="none" strike="noStrike">
              <a:solidFill>
                <a:schemeClr val="dk1"/>
              </a:solidFill>
              <a:latin typeface="Calibri"/>
              <a:ea typeface="Calibri"/>
              <a:cs typeface="Calibri"/>
              <a:sym typeface="Calibri"/>
            </a:endParaRPr>
          </a:p>
        </p:txBody>
      </p:sp>
      <p:sp>
        <p:nvSpPr>
          <p:cNvPr id="156" name="Google Shape;156;p3"/>
          <p:cNvSpPr/>
          <p:nvPr/>
        </p:nvSpPr>
        <p:spPr>
          <a:xfrm>
            <a:off x="6880860" y="2880360"/>
            <a:ext cx="1691640" cy="82296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Want to push a dish? Reorder a price? Change a photo? You’d have to reprint everything.</a:t>
            </a:r>
            <a:endParaRPr b="0" i="0" sz="950" u="none" cap="none" strike="noStrike">
              <a:solidFill>
                <a:schemeClr val="dk1"/>
              </a:solidFill>
              <a:latin typeface="Calibri"/>
              <a:ea typeface="Calibri"/>
              <a:cs typeface="Calibri"/>
              <a:sym typeface="Calibri"/>
            </a:endParaRPr>
          </a:p>
        </p:txBody>
      </p:sp>
      <p:sp>
        <p:nvSpPr>
          <p:cNvPr id="157" name="Google Shape;157;p3"/>
          <p:cNvSpPr/>
          <p:nvPr/>
        </p:nvSpPr>
        <p:spPr>
          <a:xfrm>
            <a:off x="548640" y="4069080"/>
            <a:ext cx="8046720" cy="38404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
          <p:cNvSpPr/>
          <p:nvPr/>
        </p:nvSpPr>
        <p:spPr>
          <a:xfrm>
            <a:off x="548640" y="4069080"/>
            <a:ext cx="80467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00"/>
              <a:buFont typeface="IBM Plex Sans"/>
              <a:buNone/>
            </a:pPr>
            <a:r>
              <a:rPr b="0" i="0" lang="en-US" sz="1300" u="none" cap="none" strike="noStrike">
                <a:solidFill>
                  <a:srgbClr val="FFFFFF"/>
                </a:solidFill>
                <a:latin typeface="IBM Plex Sans"/>
                <a:ea typeface="IBM Plex Sans"/>
                <a:cs typeface="IBM Plex Sans"/>
                <a:sym typeface="IBM Plex Sans"/>
              </a:rPr>
              <a:t>The menu isn’t broken — </a:t>
            </a:r>
            <a:r>
              <a:rPr b="1" i="0" lang="en-US" sz="1400" u="none" cap="none" strike="noStrike">
                <a:solidFill>
                  <a:srgbClr val="F5B965"/>
                </a:solidFill>
                <a:latin typeface="Arial"/>
                <a:ea typeface="Arial"/>
                <a:cs typeface="Arial"/>
                <a:sym typeface="Arial"/>
              </a:rPr>
              <a:t>it just can’t think.</a:t>
            </a:r>
            <a:endParaRPr b="0" i="0" sz="1300" u="none" cap="none" strike="noStrike">
              <a:solidFill>
                <a:schemeClr val="dk1"/>
              </a:solidFill>
              <a:latin typeface="Calibri"/>
              <a:ea typeface="Calibri"/>
              <a:cs typeface="Calibri"/>
              <a:sym typeface="Calibri"/>
            </a:endParaRPr>
          </a:p>
        </p:txBody>
      </p:sp>
      <p:cxnSp>
        <p:nvCxnSpPr>
          <p:cNvPr id="159" name="Google Shape;159;p3"/>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160" name="Google Shape;160;p3"/>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3</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161" name="Google Shape;161;p3"/>
          <p:cNvPicPr preferRelativeResize="0"/>
          <p:nvPr/>
        </p:nvPicPr>
        <p:blipFill rotWithShape="1">
          <a:blip r:embed="rId7">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162" name="Google Shape;162;p3"/>
          <p:cNvPicPr preferRelativeResize="0"/>
          <p:nvPr/>
        </p:nvPicPr>
        <p:blipFill rotWithShape="1">
          <a:blip r:embed="rId8">
            <a:alphaModFix/>
          </a:blip>
          <a:srcRect b="0" l="0" r="0" t="0"/>
          <a:stretch/>
        </p:blipFill>
        <p:spPr>
          <a:xfrm>
            <a:off x="4160520" y="4663440"/>
            <a:ext cx="649224" cy="347472"/>
          </a:xfrm>
          <a:prstGeom prst="rect">
            <a:avLst/>
          </a:prstGeom>
          <a:noFill/>
          <a:ln>
            <a:noFill/>
          </a:ln>
        </p:spPr>
      </p:pic>
      <p:pic>
        <p:nvPicPr>
          <p:cNvPr descr="/mnt/games-and-things/VFS-GLOBAL-PRESENTATIONS/NTTLOGO.png" id="163" name="Google Shape;163;p3"/>
          <p:cNvPicPr preferRelativeResize="0"/>
          <p:nvPr/>
        </p:nvPicPr>
        <p:blipFill rotWithShape="1">
          <a:blip r:embed="rId9">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8" name="Shape 168"/>
        <p:cNvGrpSpPr/>
        <p:nvPr/>
      </p:nvGrpSpPr>
      <p:grpSpPr>
        <a:xfrm>
          <a:off x="0" y="0"/>
          <a:ext cx="0" cy="0"/>
          <a:chOff x="0" y="0"/>
          <a:chExt cx="0" cy="0"/>
        </a:xfrm>
      </p:grpSpPr>
      <p:sp>
        <p:nvSpPr>
          <p:cNvPr id="169" name="Google Shape;169;p4"/>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600"/>
              <a:buFont typeface="Arial"/>
              <a:buNone/>
            </a:pPr>
            <a:r>
              <a:rPr b="1" i="0" lang="en-US" sz="2600" u="none" cap="none" strike="noStrike">
                <a:solidFill>
                  <a:srgbClr val="1A1A2E"/>
                </a:solidFill>
                <a:latin typeface="Arial"/>
                <a:ea typeface="Arial"/>
                <a:cs typeface="Arial"/>
                <a:sym typeface="Arial"/>
              </a:rPr>
              <a:t>The Solution: A Smart Menu That Powers Everything.</a:t>
            </a:r>
            <a:endParaRPr b="0" i="0" sz="2600" u="none" cap="none" strike="noStrike">
              <a:solidFill>
                <a:schemeClr val="dk1"/>
              </a:solidFill>
              <a:latin typeface="Calibri"/>
              <a:ea typeface="Calibri"/>
              <a:cs typeface="Calibri"/>
              <a:sym typeface="Calibri"/>
            </a:endParaRPr>
          </a:p>
        </p:txBody>
      </p:sp>
      <p:sp>
        <p:nvSpPr>
          <p:cNvPr id="170" name="Google Shape;170;p4"/>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One digital menu becomes the foundation. Five revenue layers stack on top.</a:t>
            </a:r>
            <a:endParaRPr b="0" i="0" sz="1300" u="none" cap="none" strike="noStrike">
              <a:solidFill>
                <a:schemeClr val="dk1"/>
              </a:solidFill>
              <a:latin typeface="Calibri"/>
              <a:ea typeface="Calibri"/>
              <a:cs typeface="Calibri"/>
              <a:sym typeface="Calibri"/>
            </a:endParaRPr>
          </a:p>
        </p:txBody>
      </p:sp>
      <p:sp>
        <p:nvSpPr>
          <p:cNvPr id="171" name="Google Shape;171;p4"/>
          <p:cNvSpPr/>
          <p:nvPr/>
        </p:nvSpPr>
        <p:spPr>
          <a:xfrm>
            <a:off x="640080" y="3752123"/>
            <a:ext cx="7863900" cy="502800"/>
          </a:xfrm>
          <a:prstGeom prst="rect">
            <a:avLst/>
          </a:prstGeom>
          <a:solidFill>
            <a:srgbClr val="B31981"/>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4"/>
          <p:cNvSpPr/>
          <p:nvPr/>
        </p:nvSpPr>
        <p:spPr>
          <a:xfrm>
            <a:off x="777240" y="3752123"/>
            <a:ext cx="14172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50"/>
              <a:buFont typeface="Arial"/>
              <a:buNone/>
            </a:pPr>
            <a:r>
              <a:rPr b="1" i="0" lang="en-US" sz="950" u="none" cap="none" strike="noStrike">
                <a:solidFill>
                  <a:srgbClr val="FFFFFF"/>
                </a:solidFill>
                <a:latin typeface="Arial"/>
                <a:ea typeface="Arial"/>
                <a:cs typeface="Arial"/>
                <a:sym typeface="Arial"/>
              </a:rPr>
              <a:t>FOUNDATION</a:t>
            </a:r>
            <a:endParaRPr b="0" i="0" sz="950" u="none" cap="none" strike="noStrike">
              <a:solidFill>
                <a:schemeClr val="dk1"/>
              </a:solidFill>
              <a:latin typeface="Calibri"/>
              <a:ea typeface="Calibri"/>
              <a:cs typeface="Calibri"/>
              <a:sym typeface="Calibri"/>
            </a:endParaRPr>
          </a:p>
        </p:txBody>
      </p:sp>
      <p:sp>
        <p:nvSpPr>
          <p:cNvPr id="173" name="Google Shape;173;p4"/>
          <p:cNvSpPr/>
          <p:nvPr/>
        </p:nvSpPr>
        <p:spPr>
          <a:xfrm>
            <a:off x="2276856" y="385727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4"/>
          <p:cNvSpPr/>
          <p:nvPr/>
        </p:nvSpPr>
        <p:spPr>
          <a:xfrm>
            <a:off x="2276856" y="385727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Photos</a:t>
            </a:r>
            <a:endParaRPr b="0" i="0" sz="750" u="none" cap="none" strike="noStrike">
              <a:solidFill>
                <a:schemeClr val="dk1"/>
              </a:solidFill>
              <a:latin typeface="Calibri"/>
              <a:ea typeface="Calibri"/>
              <a:cs typeface="Calibri"/>
              <a:sym typeface="Calibri"/>
            </a:endParaRPr>
          </a:p>
        </p:txBody>
      </p:sp>
      <p:sp>
        <p:nvSpPr>
          <p:cNvPr id="175" name="Google Shape;175;p4"/>
          <p:cNvSpPr/>
          <p:nvPr/>
        </p:nvSpPr>
        <p:spPr>
          <a:xfrm>
            <a:off x="3493008" y="385727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4"/>
          <p:cNvSpPr/>
          <p:nvPr/>
        </p:nvSpPr>
        <p:spPr>
          <a:xfrm>
            <a:off x="3493008" y="385727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Languages</a:t>
            </a:r>
            <a:endParaRPr b="0" i="0" sz="750" u="none" cap="none" strike="noStrike">
              <a:solidFill>
                <a:schemeClr val="dk1"/>
              </a:solidFill>
              <a:latin typeface="Calibri"/>
              <a:ea typeface="Calibri"/>
              <a:cs typeface="Calibri"/>
              <a:sym typeface="Calibri"/>
            </a:endParaRPr>
          </a:p>
        </p:txBody>
      </p:sp>
      <p:sp>
        <p:nvSpPr>
          <p:cNvPr id="177" name="Google Shape;177;p4"/>
          <p:cNvSpPr/>
          <p:nvPr/>
        </p:nvSpPr>
        <p:spPr>
          <a:xfrm>
            <a:off x="4709160" y="385727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4"/>
          <p:cNvSpPr/>
          <p:nvPr/>
        </p:nvSpPr>
        <p:spPr>
          <a:xfrm>
            <a:off x="4709160" y="385727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Pairings</a:t>
            </a:r>
            <a:endParaRPr b="0" i="0" sz="750" u="none" cap="none" strike="noStrike">
              <a:solidFill>
                <a:schemeClr val="dk1"/>
              </a:solidFill>
              <a:latin typeface="Calibri"/>
              <a:ea typeface="Calibri"/>
              <a:cs typeface="Calibri"/>
              <a:sym typeface="Calibri"/>
            </a:endParaRPr>
          </a:p>
        </p:txBody>
      </p:sp>
      <p:sp>
        <p:nvSpPr>
          <p:cNvPr id="179" name="Google Shape;179;p4"/>
          <p:cNvSpPr/>
          <p:nvPr/>
        </p:nvSpPr>
        <p:spPr>
          <a:xfrm>
            <a:off x="5925312" y="385727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4"/>
          <p:cNvSpPr/>
          <p:nvPr/>
        </p:nvSpPr>
        <p:spPr>
          <a:xfrm>
            <a:off x="5925312" y="385727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Bundles</a:t>
            </a:r>
            <a:endParaRPr b="0" i="0" sz="750" u="none" cap="none" strike="noStrike">
              <a:solidFill>
                <a:schemeClr val="dk1"/>
              </a:solidFill>
              <a:latin typeface="Calibri"/>
              <a:ea typeface="Calibri"/>
              <a:cs typeface="Calibri"/>
              <a:sym typeface="Calibri"/>
            </a:endParaRPr>
          </a:p>
        </p:txBody>
      </p:sp>
      <p:sp>
        <p:nvSpPr>
          <p:cNvPr id="181" name="Google Shape;181;p4"/>
          <p:cNvSpPr/>
          <p:nvPr/>
        </p:nvSpPr>
        <p:spPr>
          <a:xfrm>
            <a:off x="7141464" y="385727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4"/>
          <p:cNvSpPr/>
          <p:nvPr/>
        </p:nvSpPr>
        <p:spPr>
          <a:xfrm>
            <a:off x="7141464" y="385727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Allergens</a:t>
            </a:r>
            <a:endParaRPr b="0" i="0" sz="750" u="none" cap="none" strike="noStrike">
              <a:solidFill>
                <a:schemeClr val="dk1"/>
              </a:solidFill>
              <a:latin typeface="Calibri"/>
              <a:ea typeface="Calibri"/>
              <a:cs typeface="Calibri"/>
              <a:sym typeface="Calibri"/>
            </a:endParaRPr>
          </a:p>
        </p:txBody>
      </p:sp>
      <p:sp>
        <p:nvSpPr>
          <p:cNvPr id="183" name="Google Shape;183;p4"/>
          <p:cNvSpPr/>
          <p:nvPr/>
        </p:nvSpPr>
        <p:spPr>
          <a:xfrm>
            <a:off x="640080" y="3203483"/>
            <a:ext cx="7863900" cy="502800"/>
          </a:xfrm>
          <a:prstGeom prst="rect">
            <a:avLst/>
          </a:prstGeom>
          <a:solidFill>
            <a:srgbClr val="CD459C"/>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4"/>
          <p:cNvSpPr/>
          <p:nvPr/>
        </p:nvSpPr>
        <p:spPr>
          <a:xfrm>
            <a:off x="777240" y="3203483"/>
            <a:ext cx="14172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50"/>
              <a:buFont typeface="Arial"/>
              <a:buNone/>
            </a:pPr>
            <a:r>
              <a:rPr b="1" i="0" lang="en-US" sz="950" u="none" cap="none" strike="noStrike">
                <a:solidFill>
                  <a:srgbClr val="FFFFFF"/>
                </a:solidFill>
                <a:latin typeface="Arial"/>
                <a:ea typeface="Arial"/>
                <a:cs typeface="Arial"/>
                <a:sym typeface="Arial"/>
              </a:rPr>
              <a:t>ENGAGEMENT</a:t>
            </a:r>
            <a:endParaRPr b="0" i="0" sz="950" u="none" cap="none" strike="noStrike">
              <a:solidFill>
                <a:schemeClr val="dk1"/>
              </a:solidFill>
              <a:latin typeface="Calibri"/>
              <a:ea typeface="Calibri"/>
              <a:cs typeface="Calibri"/>
              <a:sym typeface="Calibri"/>
            </a:endParaRPr>
          </a:p>
        </p:txBody>
      </p:sp>
      <p:sp>
        <p:nvSpPr>
          <p:cNvPr id="185" name="Google Shape;185;p4"/>
          <p:cNvSpPr/>
          <p:nvPr/>
        </p:nvSpPr>
        <p:spPr>
          <a:xfrm>
            <a:off x="2240280" y="3308639"/>
            <a:ext cx="9525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4"/>
          <p:cNvSpPr/>
          <p:nvPr/>
        </p:nvSpPr>
        <p:spPr>
          <a:xfrm>
            <a:off x="2240280" y="3308639"/>
            <a:ext cx="9525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Loyalty</a:t>
            </a:r>
            <a:endParaRPr b="0" i="0" sz="750" u="none" cap="none" strike="noStrike">
              <a:solidFill>
                <a:schemeClr val="dk1"/>
              </a:solidFill>
              <a:latin typeface="Calibri"/>
              <a:ea typeface="Calibri"/>
              <a:cs typeface="Calibri"/>
              <a:sym typeface="Calibri"/>
            </a:endParaRPr>
          </a:p>
        </p:txBody>
      </p:sp>
      <p:sp>
        <p:nvSpPr>
          <p:cNvPr id="187" name="Google Shape;187;p4"/>
          <p:cNvSpPr/>
          <p:nvPr/>
        </p:nvSpPr>
        <p:spPr>
          <a:xfrm>
            <a:off x="3265932" y="3308639"/>
            <a:ext cx="9525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4"/>
          <p:cNvSpPr/>
          <p:nvPr/>
        </p:nvSpPr>
        <p:spPr>
          <a:xfrm>
            <a:off x="3265932" y="3308639"/>
            <a:ext cx="9525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Birthday</a:t>
            </a:r>
            <a:endParaRPr b="0" i="0" sz="750" u="none" cap="none" strike="noStrike">
              <a:solidFill>
                <a:schemeClr val="dk1"/>
              </a:solidFill>
              <a:latin typeface="Calibri"/>
              <a:ea typeface="Calibri"/>
              <a:cs typeface="Calibri"/>
              <a:sym typeface="Calibri"/>
            </a:endParaRPr>
          </a:p>
        </p:txBody>
      </p:sp>
      <p:sp>
        <p:nvSpPr>
          <p:cNvPr id="189" name="Google Shape;189;p4"/>
          <p:cNvSpPr/>
          <p:nvPr/>
        </p:nvSpPr>
        <p:spPr>
          <a:xfrm>
            <a:off x="4291584" y="3308639"/>
            <a:ext cx="9525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4"/>
          <p:cNvSpPr/>
          <p:nvPr/>
        </p:nvSpPr>
        <p:spPr>
          <a:xfrm>
            <a:off x="4291584" y="3308639"/>
            <a:ext cx="9525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Referral</a:t>
            </a:r>
            <a:endParaRPr b="0" i="0" sz="750" u="none" cap="none" strike="noStrike">
              <a:solidFill>
                <a:schemeClr val="dk1"/>
              </a:solidFill>
              <a:latin typeface="Calibri"/>
              <a:ea typeface="Calibri"/>
              <a:cs typeface="Calibri"/>
              <a:sym typeface="Calibri"/>
            </a:endParaRPr>
          </a:p>
        </p:txBody>
      </p:sp>
      <p:sp>
        <p:nvSpPr>
          <p:cNvPr id="191" name="Google Shape;191;p4"/>
          <p:cNvSpPr/>
          <p:nvPr/>
        </p:nvSpPr>
        <p:spPr>
          <a:xfrm>
            <a:off x="5317236" y="3308639"/>
            <a:ext cx="9525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4"/>
          <p:cNvSpPr/>
          <p:nvPr/>
        </p:nvSpPr>
        <p:spPr>
          <a:xfrm>
            <a:off x="5317236" y="3308639"/>
            <a:ext cx="9525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Win-back</a:t>
            </a:r>
            <a:endParaRPr b="0" i="0" sz="750" u="none" cap="none" strike="noStrike">
              <a:solidFill>
                <a:schemeClr val="dk1"/>
              </a:solidFill>
              <a:latin typeface="Calibri"/>
              <a:ea typeface="Calibri"/>
              <a:cs typeface="Calibri"/>
              <a:sym typeface="Calibri"/>
            </a:endParaRPr>
          </a:p>
        </p:txBody>
      </p:sp>
      <p:sp>
        <p:nvSpPr>
          <p:cNvPr id="193" name="Google Shape;193;p4"/>
          <p:cNvSpPr/>
          <p:nvPr/>
        </p:nvSpPr>
        <p:spPr>
          <a:xfrm>
            <a:off x="6342888" y="3308639"/>
            <a:ext cx="9525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4"/>
          <p:cNvSpPr/>
          <p:nvPr/>
        </p:nvSpPr>
        <p:spPr>
          <a:xfrm>
            <a:off x="6342888" y="3308639"/>
            <a:ext cx="9525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WhatsApp</a:t>
            </a:r>
            <a:endParaRPr b="0" i="0" sz="750" u="none" cap="none" strike="noStrike">
              <a:solidFill>
                <a:schemeClr val="dk1"/>
              </a:solidFill>
              <a:latin typeface="Calibri"/>
              <a:ea typeface="Calibri"/>
              <a:cs typeface="Calibri"/>
              <a:sym typeface="Calibri"/>
            </a:endParaRPr>
          </a:p>
        </p:txBody>
      </p:sp>
      <p:sp>
        <p:nvSpPr>
          <p:cNvPr id="195" name="Google Shape;195;p4"/>
          <p:cNvSpPr/>
          <p:nvPr/>
        </p:nvSpPr>
        <p:spPr>
          <a:xfrm>
            <a:off x="7368540" y="3308639"/>
            <a:ext cx="9525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4"/>
          <p:cNvSpPr/>
          <p:nvPr/>
        </p:nvSpPr>
        <p:spPr>
          <a:xfrm>
            <a:off x="7368540" y="3308639"/>
            <a:ext cx="9525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Reviews</a:t>
            </a:r>
            <a:endParaRPr b="0" i="0" sz="750" u="none" cap="none" strike="noStrike">
              <a:solidFill>
                <a:schemeClr val="dk1"/>
              </a:solidFill>
              <a:latin typeface="Calibri"/>
              <a:ea typeface="Calibri"/>
              <a:cs typeface="Calibri"/>
              <a:sym typeface="Calibri"/>
            </a:endParaRPr>
          </a:p>
        </p:txBody>
      </p:sp>
      <p:sp>
        <p:nvSpPr>
          <p:cNvPr id="197" name="Google Shape;197;p4"/>
          <p:cNvSpPr/>
          <p:nvPr/>
        </p:nvSpPr>
        <p:spPr>
          <a:xfrm>
            <a:off x="640080" y="2654843"/>
            <a:ext cx="7863900" cy="502800"/>
          </a:xfrm>
          <a:prstGeom prst="rect">
            <a:avLst/>
          </a:prstGeom>
          <a:solidFill>
            <a:srgbClr val="7E247A"/>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4"/>
          <p:cNvSpPr/>
          <p:nvPr/>
        </p:nvSpPr>
        <p:spPr>
          <a:xfrm>
            <a:off x="777240" y="2654843"/>
            <a:ext cx="14172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50"/>
              <a:buFont typeface="Arial"/>
              <a:buNone/>
            </a:pPr>
            <a:r>
              <a:rPr b="1" i="0" lang="en-US" sz="950" u="none" cap="none" strike="noStrike">
                <a:solidFill>
                  <a:srgbClr val="FFFFFF"/>
                </a:solidFill>
                <a:latin typeface="Arial"/>
                <a:ea typeface="Arial"/>
                <a:cs typeface="Arial"/>
                <a:sym typeface="Arial"/>
              </a:rPr>
              <a:t>OPERATIONS</a:t>
            </a:r>
            <a:endParaRPr b="0" i="0" sz="950" u="none" cap="none" strike="noStrike">
              <a:solidFill>
                <a:schemeClr val="dk1"/>
              </a:solidFill>
              <a:latin typeface="Calibri"/>
              <a:ea typeface="Calibri"/>
              <a:cs typeface="Calibri"/>
              <a:sym typeface="Calibri"/>
            </a:endParaRPr>
          </a:p>
        </p:txBody>
      </p:sp>
      <p:sp>
        <p:nvSpPr>
          <p:cNvPr id="199" name="Google Shape;199;p4"/>
          <p:cNvSpPr/>
          <p:nvPr/>
        </p:nvSpPr>
        <p:spPr>
          <a:xfrm>
            <a:off x="2276856" y="275999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4"/>
          <p:cNvSpPr/>
          <p:nvPr/>
        </p:nvSpPr>
        <p:spPr>
          <a:xfrm>
            <a:off x="2276856" y="275999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750"/>
              <a:buFont typeface="IBM Plex Sans"/>
              <a:buNone/>
            </a:pPr>
            <a:r>
              <a:rPr b="1" i="0" lang="en-US" sz="750" u="none" cap="none" strike="noStrike">
                <a:solidFill>
                  <a:srgbClr val="7E247A"/>
                </a:solidFill>
                <a:latin typeface="IBM Plex Sans"/>
                <a:ea typeface="IBM Plex Sans"/>
                <a:cs typeface="IBM Plex Sans"/>
                <a:sym typeface="IBM Plex Sans"/>
              </a:rPr>
              <a:t>Reservations</a:t>
            </a:r>
            <a:endParaRPr b="0" i="0" sz="750" u="none" cap="none" strike="noStrike">
              <a:solidFill>
                <a:schemeClr val="dk1"/>
              </a:solidFill>
              <a:latin typeface="Calibri"/>
              <a:ea typeface="Calibri"/>
              <a:cs typeface="Calibri"/>
              <a:sym typeface="Calibri"/>
            </a:endParaRPr>
          </a:p>
        </p:txBody>
      </p:sp>
      <p:sp>
        <p:nvSpPr>
          <p:cNvPr id="201" name="Google Shape;201;p4"/>
          <p:cNvSpPr/>
          <p:nvPr/>
        </p:nvSpPr>
        <p:spPr>
          <a:xfrm>
            <a:off x="3493008" y="275999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4"/>
          <p:cNvSpPr/>
          <p:nvPr/>
        </p:nvSpPr>
        <p:spPr>
          <a:xfrm>
            <a:off x="3493008" y="275999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750"/>
              <a:buFont typeface="IBM Plex Sans"/>
              <a:buNone/>
            </a:pPr>
            <a:r>
              <a:rPr b="1" i="0" lang="en-US" sz="750" u="none" cap="none" strike="noStrike">
                <a:solidFill>
                  <a:srgbClr val="7E247A"/>
                </a:solidFill>
                <a:latin typeface="IBM Plex Sans"/>
                <a:ea typeface="IBM Plex Sans"/>
                <a:cs typeface="IBM Plex Sans"/>
                <a:sym typeface="IBM Plex Sans"/>
              </a:rPr>
              <a:t>Waitlist</a:t>
            </a:r>
            <a:endParaRPr b="0" i="0" sz="750" u="none" cap="none" strike="noStrike">
              <a:solidFill>
                <a:schemeClr val="dk1"/>
              </a:solidFill>
              <a:latin typeface="Calibri"/>
              <a:ea typeface="Calibri"/>
              <a:cs typeface="Calibri"/>
              <a:sym typeface="Calibri"/>
            </a:endParaRPr>
          </a:p>
        </p:txBody>
      </p:sp>
      <p:sp>
        <p:nvSpPr>
          <p:cNvPr id="203" name="Google Shape;203;p4"/>
          <p:cNvSpPr/>
          <p:nvPr/>
        </p:nvSpPr>
        <p:spPr>
          <a:xfrm>
            <a:off x="4709160" y="275999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
          <p:cNvSpPr/>
          <p:nvPr/>
        </p:nvSpPr>
        <p:spPr>
          <a:xfrm>
            <a:off x="4709160" y="275999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750"/>
              <a:buFont typeface="IBM Plex Sans"/>
              <a:buNone/>
            </a:pPr>
            <a:r>
              <a:rPr b="1" i="0" lang="en-US" sz="750" u="none" cap="none" strike="noStrike">
                <a:solidFill>
                  <a:srgbClr val="7E247A"/>
                </a:solidFill>
                <a:latin typeface="IBM Plex Sans"/>
                <a:ea typeface="IBM Plex Sans"/>
                <a:cs typeface="IBM Plex Sans"/>
                <a:sym typeface="IBM Plex Sans"/>
              </a:rPr>
              <a:t>No-Show</a:t>
            </a:r>
            <a:endParaRPr b="0" i="0" sz="750" u="none" cap="none" strike="noStrike">
              <a:solidFill>
                <a:schemeClr val="dk1"/>
              </a:solidFill>
              <a:latin typeface="Calibri"/>
              <a:ea typeface="Calibri"/>
              <a:cs typeface="Calibri"/>
              <a:sym typeface="Calibri"/>
            </a:endParaRPr>
          </a:p>
        </p:txBody>
      </p:sp>
      <p:sp>
        <p:nvSpPr>
          <p:cNvPr id="205" name="Google Shape;205;p4"/>
          <p:cNvSpPr/>
          <p:nvPr/>
        </p:nvSpPr>
        <p:spPr>
          <a:xfrm>
            <a:off x="5925312" y="275999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4"/>
          <p:cNvSpPr/>
          <p:nvPr/>
        </p:nvSpPr>
        <p:spPr>
          <a:xfrm>
            <a:off x="5925312" y="275999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750"/>
              <a:buFont typeface="IBM Plex Sans"/>
              <a:buNone/>
            </a:pPr>
            <a:r>
              <a:rPr b="1" i="0" lang="en-US" sz="750" u="none" cap="none" strike="noStrike">
                <a:solidFill>
                  <a:srgbClr val="7E247A"/>
                </a:solidFill>
                <a:latin typeface="IBM Plex Sans"/>
                <a:ea typeface="IBM Plex Sans"/>
                <a:cs typeface="IBM Plex Sans"/>
                <a:sym typeface="IBM Plex Sans"/>
              </a:rPr>
              <a:t>Suggestive-Sell</a:t>
            </a:r>
            <a:endParaRPr b="0" i="0" sz="750" u="none" cap="none" strike="noStrike">
              <a:solidFill>
                <a:schemeClr val="dk1"/>
              </a:solidFill>
              <a:latin typeface="Calibri"/>
              <a:ea typeface="Calibri"/>
              <a:cs typeface="Calibri"/>
              <a:sym typeface="Calibri"/>
            </a:endParaRPr>
          </a:p>
        </p:txBody>
      </p:sp>
      <p:sp>
        <p:nvSpPr>
          <p:cNvPr id="207" name="Google Shape;207;p4"/>
          <p:cNvSpPr/>
          <p:nvPr/>
        </p:nvSpPr>
        <p:spPr>
          <a:xfrm>
            <a:off x="7141464" y="275999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4"/>
          <p:cNvSpPr/>
          <p:nvPr/>
        </p:nvSpPr>
        <p:spPr>
          <a:xfrm>
            <a:off x="7141464" y="275999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750"/>
              <a:buFont typeface="IBM Plex Sans"/>
              <a:buNone/>
            </a:pPr>
            <a:r>
              <a:rPr b="1" i="0" lang="en-US" sz="750" u="none" cap="none" strike="noStrike">
                <a:solidFill>
                  <a:srgbClr val="7E247A"/>
                </a:solidFill>
                <a:latin typeface="IBM Plex Sans"/>
                <a:ea typeface="IBM Plex Sans"/>
                <a:cs typeface="IBM Plex Sans"/>
                <a:sym typeface="IBM Plex Sans"/>
              </a:rPr>
              <a:t>Ramadan</a:t>
            </a:r>
            <a:endParaRPr b="0" i="0" sz="750" u="none" cap="none" strike="noStrike">
              <a:solidFill>
                <a:schemeClr val="dk1"/>
              </a:solidFill>
              <a:latin typeface="Calibri"/>
              <a:ea typeface="Calibri"/>
              <a:cs typeface="Calibri"/>
              <a:sym typeface="Calibri"/>
            </a:endParaRPr>
          </a:p>
        </p:txBody>
      </p:sp>
      <p:sp>
        <p:nvSpPr>
          <p:cNvPr id="209" name="Google Shape;209;p4"/>
          <p:cNvSpPr/>
          <p:nvPr/>
        </p:nvSpPr>
        <p:spPr>
          <a:xfrm>
            <a:off x="640080" y="2106203"/>
            <a:ext cx="7863900" cy="502800"/>
          </a:xfrm>
          <a:prstGeom prst="rect">
            <a:avLst/>
          </a:prstGeom>
          <a:solidFill>
            <a:srgbClr val="4C65B3"/>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4"/>
          <p:cNvSpPr/>
          <p:nvPr/>
        </p:nvSpPr>
        <p:spPr>
          <a:xfrm>
            <a:off x="777240" y="2106203"/>
            <a:ext cx="14172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50"/>
              <a:buFont typeface="Arial"/>
              <a:buNone/>
            </a:pPr>
            <a:r>
              <a:rPr b="1" i="0" lang="en-US" sz="950" u="none" cap="none" strike="noStrike">
                <a:solidFill>
                  <a:srgbClr val="FFFFFF"/>
                </a:solidFill>
                <a:latin typeface="Arial"/>
                <a:ea typeface="Arial"/>
                <a:cs typeface="Arial"/>
                <a:sym typeface="Arial"/>
              </a:rPr>
              <a:t>PRICING</a:t>
            </a:r>
            <a:endParaRPr b="0" i="0" sz="950" u="none" cap="none" strike="noStrike">
              <a:solidFill>
                <a:schemeClr val="dk1"/>
              </a:solidFill>
              <a:latin typeface="Calibri"/>
              <a:ea typeface="Calibri"/>
              <a:cs typeface="Calibri"/>
              <a:sym typeface="Calibri"/>
            </a:endParaRPr>
          </a:p>
        </p:txBody>
      </p:sp>
      <p:sp>
        <p:nvSpPr>
          <p:cNvPr id="211" name="Google Shape;211;p4"/>
          <p:cNvSpPr/>
          <p:nvPr/>
        </p:nvSpPr>
        <p:spPr>
          <a:xfrm>
            <a:off x="4101084" y="221135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4"/>
          <p:cNvSpPr/>
          <p:nvPr/>
        </p:nvSpPr>
        <p:spPr>
          <a:xfrm>
            <a:off x="4101084" y="221135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C65B3"/>
              </a:buClr>
              <a:buSzPts val="750"/>
              <a:buFont typeface="IBM Plex Sans"/>
              <a:buNone/>
            </a:pPr>
            <a:r>
              <a:rPr b="1" i="0" lang="en-US" sz="750" u="none" cap="none" strike="noStrike">
                <a:solidFill>
                  <a:srgbClr val="4C65B3"/>
                </a:solidFill>
                <a:latin typeface="IBM Plex Sans"/>
                <a:ea typeface="IBM Plex Sans"/>
                <a:cs typeface="IBM Plex Sans"/>
                <a:sym typeface="IBM Plex Sans"/>
              </a:rPr>
              <a:t>Smart Pricing</a:t>
            </a:r>
            <a:endParaRPr b="0" i="0" sz="750" u="none" cap="none" strike="noStrike">
              <a:solidFill>
                <a:schemeClr val="dk1"/>
              </a:solidFill>
              <a:latin typeface="Calibri"/>
              <a:ea typeface="Calibri"/>
              <a:cs typeface="Calibri"/>
              <a:sym typeface="Calibri"/>
            </a:endParaRPr>
          </a:p>
        </p:txBody>
      </p:sp>
      <p:sp>
        <p:nvSpPr>
          <p:cNvPr id="213" name="Google Shape;213;p4"/>
          <p:cNvSpPr/>
          <p:nvPr/>
        </p:nvSpPr>
        <p:spPr>
          <a:xfrm>
            <a:off x="5317236" y="221135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4"/>
          <p:cNvSpPr/>
          <p:nvPr/>
        </p:nvSpPr>
        <p:spPr>
          <a:xfrm>
            <a:off x="5317236" y="221135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C65B3"/>
              </a:buClr>
              <a:buSzPts val="750"/>
              <a:buFont typeface="IBM Plex Sans"/>
              <a:buNone/>
            </a:pPr>
            <a:r>
              <a:rPr b="1" i="0" lang="en-US" sz="750" u="none" cap="none" strike="noStrike">
                <a:solidFill>
                  <a:srgbClr val="4C65B3"/>
                </a:solidFill>
                <a:latin typeface="IBM Plex Sans"/>
                <a:ea typeface="IBM Plex Sans"/>
                <a:cs typeface="IBM Plex Sans"/>
                <a:sym typeface="IBM Plex Sans"/>
              </a:rPr>
              <a:t>A/B Testing</a:t>
            </a:r>
            <a:endParaRPr b="0" i="0" sz="750" u="none" cap="none" strike="noStrike">
              <a:solidFill>
                <a:schemeClr val="dk1"/>
              </a:solidFill>
              <a:latin typeface="Calibri"/>
              <a:ea typeface="Calibri"/>
              <a:cs typeface="Calibri"/>
              <a:sym typeface="Calibri"/>
            </a:endParaRPr>
          </a:p>
        </p:txBody>
      </p:sp>
      <p:sp>
        <p:nvSpPr>
          <p:cNvPr id="215" name="Google Shape;215;p4"/>
          <p:cNvSpPr/>
          <p:nvPr/>
        </p:nvSpPr>
        <p:spPr>
          <a:xfrm>
            <a:off x="640080" y="1557563"/>
            <a:ext cx="7863900" cy="502800"/>
          </a:xfrm>
          <a:prstGeom prst="rect">
            <a:avLst/>
          </a:prstGeom>
          <a:solidFill>
            <a:srgbClr val="6691CD"/>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4"/>
          <p:cNvSpPr/>
          <p:nvPr/>
        </p:nvSpPr>
        <p:spPr>
          <a:xfrm>
            <a:off x="777240" y="1557563"/>
            <a:ext cx="14172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50"/>
              <a:buFont typeface="Arial"/>
              <a:buNone/>
            </a:pPr>
            <a:r>
              <a:rPr b="1" i="0" lang="en-US" sz="950" u="none" cap="none" strike="noStrike">
                <a:solidFill>
                  <a:srgbClr val="FFFFFF"/>
                </a:solidFill>
                <a:latin typeface="Arial"/>
                <a:ea typeface="Arial"/>
                <a:cs typeface="Arial"/>
                <a:sym typeface="Arial"/>
              </a:rPr>
              <a:t>INTELLIGENCE</a:t>
            </a:r>
            <a:endParaRPr b="0" i="0" sz="950" u="none" cap="none" strike="noStrike">
              <a:solidFill>
                <a:schemeClr val="dk1"/>
              </a:solidFill>
              <a:latin typeface="Calibri"/>
              <a:ea typeface="Calibri"/>
              <a:cs typeface="Calibri"/>
              <a:sym typeface="Calibri"/>
            </a:endParaRPr>
          </a:p>
        </p:txBody>
      </p:sp>
      <p:sp>
        <p:nvSpPr>
          <p:cNvPr id="217" name="Google Shape;217;p4"/>
          <p:cNvSpPr/>
          <p:nvPr/>
        </p:nvSpPr>
        <p:spPr>
          <a:xfrm>
            <a:off x="4101084" y="166271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4"/>
          <p:cNvSpPr/>
          <p:nvPr/>
        </p:nvSpPr>
        <p:spPr>
          <a:xfrm>
            <a:off x="4101084" y="166271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C65B3"/>
              </a:buClr>
              <a:buSzPts val="750"/>
              <a:buFont typeface="IBM Plex Sans"/>
              <a:buNone/>
            </a:pPr>
            <a:r>
              <a:rPr b="1" i="0" lang="en-US" sz="750" u="none" cap="none" strike="noStrike">
                <a:solidFill>
                  <a:srgbClr val="4C65B3"/>
                </a:solidFill>
                <a:latin typeface="IBM Plex Sans"/>
                <a:ea typeface="IBM Plex Sans"/>
                <a:cs typeface="IBM Plex Sans"/>
                <a:sym typeface="IBM Plex Sans"/>
              </a:rPr>
              <a:t>Menu Heatmap</a:t>
            </a:r>
            <a:endParaRPr b="0" i="0" sz="750" u="none" cap="none" strike="noStrike">
              <a:solidFill>
                <a:schemeClr val="dk1"/>
              </a:solidFill>
              <a:latin typeface="Calibri"/>
              <a:ea typeface="Calibri"/>
              <a:cs typeface="Calibri"/>
              <a:sym typeface="Calibri"/>
            </a:endParaRPr>
          </a:p>
        </p:txBody>
      </p:sp>
      <p:sp>
        <p:nvSpPr>
          <p:cNvPr id="219" name="Google Shape;219;p4"/>
          <p:cNvSpPr/>
          <p:nvPr/>
        </p:nvSpPr>
        <p:spPr>
          <a:xfrm>
            <a:off x="5317236" y="1662719"/>
            <a:ext cx="1143000" cy="29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
          <p:cNvSpPr/>
          <p:nvPr/>
        </p:nvSpPr>
        <p:spPr>
          <a:xfrm>
            <a:off x="5317236" y="1662719"/>
            <a:ext cx="11430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C65B3"/>
              </a:buClr>
              <a:buSzPts val="750"/>
              <a:buFont typeface="IBM Plex Sans"/>
              <a:buNone/>
            </a:pPr>
            <a:r>
              <a:rPr b="1" i="0" lang="en-US" sz="750" u="none" cap="none" strike="noStrike">
                <a:solidFill>
                  <a:srgbClr val="4C65B3"/>
                </a:solidFill>
                <a:latin typeface="IBM Plex Sans"/>
                <a:ea typeface="IBM Plex Sans"/>
                <a:cs typeface="IBM Plex Sans"/>
                <a:sym typeface="IBM Plex Sans"/>
              </a:rPr>
              <a:t>Engineering DB</a:t>
            </a:r>
            <a:endParaRPr b="0" i="0" sz="750" u="none" cap="none" strike="noStrike">
              <a:solidFill>
                <a:schemeClr val="dk1"/>
              </a:solidFill>
              <a:latin typeface="Calibri"/>
              <a:ea typeface="Calibri"/>
              <a:cs typeface="Calibri"/>
              <a:sym typeface="Calibri"/>
            </a:endParaRPr>
          </a:p>
        </p:txBody>
      </p:sp>
      <p:sp>
        <p:nvSpPr>
          <p:cNvPr id="221" name="Google Shape;221;p4"/>
          <p:cNvSpPr/>
          <p:nvPr/>
        </p:nvSpPr>
        <p:spPr>
          <a:xfrm>
            <a:off x="640150" y="1143000"/>
            <a:ext cx="7863900" cy="365700"/>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4"/>
          <p:cNvSpPr/>
          <p:nvPr/>
        </p:nvSpPr>
        <p:spPr>
          <a:xfrm>
            <a:off x="640075" y="1143000"/>
            <a:ext cx="7863900" cy="36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IBM Plex Sans"/>
              <a:buNone/>
            </a:pPr>
            <a:r>
              <a:rPr b="0" i="0" lang="en-US" sz="800" u="none" cap="none" strike="noStrike">
                <a:solidFill>
                  <a:srgbClr val="FFFFFF"/>
                </a:solidFill>
                <a:latin typeface="IBM Plex Sans"/>
                <a:ea typeface="IBM Plex Sans"/>
                <a:cs typeface="IBM Plex Sans"/>
                <a:sym typeface="IBM Plex Sans"/>
              </a:rPr>
              <a:t>STACKED CONSERVATIVELY = </a:t>
            </a:r>
            <a:r>
              <a:rPr b="1" i="0" lang="en-US" sz="2000" u="none" cap="none" strike="noStrike">
                <a:solidFill>
                  <a:srgbClr val="F5B965"/>
                </a:solidFill>
                <a:latin typeface="Arial"/>
                <a:ea typeface="Arial"/>
                <a:cs typeface="Arial"/>
                <a:sym typeface="Arial"/>
              </a:rPr>
              <a:t>+21%</a:t>
            </a:r>
            <a:r>
              <a:rPr b="0" i="0" lang="en-US" sz="1000" u="none" cap="none" strike="noStrike">
                <a:solidFill>
                  <a:srgbClr val="FFFFFF"/>
                </a:solidFill>
                <a:latin typeface="IBM Plex Sans"/>
                <a:ea typeface="IBM Plex Sans"/>
                <a:cs typeface="IBM Plex Sans"/>
                <a:sym typeface="IBM Plex Sans"/>
              </a:rPr>
              <a:t>  </a:t>
            </a:r>
            <a:r>
              <a:rPr b="0" i="0" lang="en-US" sz="800" u="none" cap="none" strike="noStrike">
                <a:solidFill>
                  <a:srgbClr val="FFFFFF"/>
                </a:solidFill>
                <a:latin typeface="IBM Plex Sans"/>
                <a:ea typeface="IBM Plex Sans"/>
                <a:cs typeface="IBM Plex Sans"/>
                <a:sym typeface="IBM Plex Sans"/>
              </a:rPr>
              <a:t>ANNUAL REVENUE LIFT</a:t>
            </a:r>
            <a:endParaRPr b="0" i="0" sz="800" u="none" cap="none" strike="noStrike">
              <a:solidFill>
                <a:schemeClr val="dk1"/>
              </a:solidFill>
              <a:latin typeface="Calibri"/>
              <a:ea typeface="Calibri"/>
              <a:cs typeface="Calibri"/>
              <a:sym typeface="Calibri"/>
            </a:endParaRPr>
          </a:p>
        </p:txBody>
      </p:sp>
      <p:sp>
        <p:nvSpPr>
          <p:cNvPr id="223" name="Google Shape;223;p4"/>
          <p:cNvSpPr/>
          <p:nvPr/>
        </p:nvSpPr>
        <p:spPr>
          <a:xfrm>
            <a:off x="457200" y="4251960"/>
            <a:ext cx="8229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1300"/>
              <a:buFont typeface="IBM Plex Sans"/>
              <a:buNone/>
            </a:pPr>
            <a:r>
              <a:rPr b="0" i="1" lang="en-US" sz="1300" u="none" cap="none" strike="noStrike">
                <a:solidFill>
                  <a:srgbClr val="1A1A2E"/>
                </a:solidFill>
                <a:latin typeface="IBM Plex Sans"/>
                <a:ea typeface="IBM Plex Sans"/>
                <a:cs typeface="IBM Plex Sans"/>
                <a:sym typeface="IBM Plex Sans"/>
              </a:rPr>
              <a:t>The menu is the platform. </a:t>
            </a:r>
            <a:r>
              <a:rPr b="1" i="0" lang="en-US" sz="1400" u="none" cap="none" strike="noStrike">
                <a:solidFill>
                  <a:srgbClr val="B31981"/>
                </a:solidFill>
                <a:latin typeface="Arial"/>
                <a:ea typeface="Arial"/>
                <a:cs typeface="Arial"/>
                <a:sym typeface="Arial"/>
              </a:rPr>
              <a:t>Everything else compounds on top.</a:t>
            </a:r>
            <a:endParaRPr b="0" i="0" sz="1300" u="none" cap="none" strike="noStrike">
              <a:solidFill>
                <a:schemeClr val="dk1"/>
              </a:solidFill>
              <a:latin typeface="Calibri"/>
              <a:ea typeface="Calibri"/>
              <a:cs typeface="Calibri"/>
              <a:sym typeface="Calibri"/>
            </a:endParaRPr>
          </a:p>
        </p:txBody>
      </p:sp>
      <p:cxnSp>
        <p:nvCxnSpPr>
          <p:cNvPr id="224" name="Google Shape;224;p4"/>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225" name="Google Shape;225;p4"/>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4</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226" name="Google Shape;226;p4"/>
          <p:cNvPicPr preferRelativeResize="0"/>
          <p:nvPr/>
        </p:nvPicPr>
        <p:blipFill rotWithShape="1">
          <a:blip r:embed="rId3">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227" name="Google Shape;227;p4"/>
          <p:cNvPicPr preferRelativeResize="0"/>
          <p:nvPr/>
        </p:nvPicPr>
        <p:blipFill rotWithShape="1">
          <a:blip r:embed="rId4">
            <a:alphaModFix/>
          </a:blip>
          <a:srcRect b="0" l="0" r="0" t="0"/>
          <a:stretch/>
        </p:blipFill>
        <p:spPr>
          <a:xfrm>
            <a:off x="4160520" y="4663440"/>
            <a:ext cx="649224" cy="347472"/>
          </a:xfrm>
          <a:prstGeom prst="rect">
            <a:avLst/>
          </a:prstGeom>
          <a:noFill/>
          <a:ln>
            <a:noFill/>
          </a:ln>
        </p:spPr>
      </p:pic>
      <p:pic>
        <p:nvPicPr>
          <p:cNvPr descr="/mnt/games-and-things/VFS-GLOBAL-PRESENTATIONS/NTTLOGO.png" id="228" name="Google Shape;228;p4"/>
          <p:cNvPicPr preferRelativeResize="0"/>
          <p:nvPr/>
        </p:nvPicPr>
        <p:blipFill rotWithShape="1">
          <a:blip r:embed="rId5">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3" name="Shape 233"/>
        <p:cNvGrpSpPr/>
        <p:nvPr/>
      </p:nvGrpSpPr>
      <p:grpSpPr>
        <a:xfrm>
          <a:off x="0" y="0"/>
          <a:ext cx="0" cy="0"/>
          <a:chOff x="0" y="0"/>
          <a:chExt cx="0" cy="0"/>
        </a:xfrm>
      </p:grpSpPr>
      <p:sp>
        <p:nvSpPr>
          <p:cNvPr id="234" name="Google Shape;234;p5"/>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Before &amp; After.</a:t>
            </a:r>
            <a:endParaRPr b="0" i="0" sz="2800" u="none" cap="none" strike="noStrike">
              <a:solidFill>
                <a:schemeClr val="dk1"/>
              </a:solidFill>
              <a:latin typeface="Calibri"/>
              <a:ea typeface="Calibri"/>
              <a:cs typeface="Calibri"/>
              <a:sym typeface="Calibri"/>
            </a:endParaRPr>
          </a:p>
        </p:txBody>
      </p:sp>
      <p:sp>
        <p:nvSpPr>
          <p:cNvPr id="235" name="Google Shape;235;p5"/>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Same restaurant. Same dish. A different relationship with every customer.</a:t>
            </a:r>
            <a:endParaRPr b="0" i="0" sz="1300" u="none" cap="none" strike="noStrike">
              <a:solidFill>
                <a:schemeClr val="dk1"/>
              </a:solidFill>
              <a:latin typeface="Calibri"/>
              <a:ea typeface="Calibri"/>
              <a:cs typeface="Calibri"/>
              <a:sym typeface="Calibri"/>
            </a:endParaRPr>
          </a:p>
        </p:txBody>
      </p:sp>
      <p:sp>
        <p:nvSpPr>
          <p:cNvPr id="236" name="Google Shape;236;p5"/>
          <p:cNvSpPr/>
          <p:nvPr/>
        </p:nvSpPr>
        <p:spPr>
          <a:xfrm>
            <a:off x="457200" y="1143000"/>
            <a:ext cx="4023360" cy="292608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5"/>
          <p:cNvSpPr/>
          <p:nvPr/>
        </p:nvSpPr>
        <p:spPr>
          <a:xfrm>
            <a:off x="457200" y="1143000"/>
            <a:ext cx="4023360" cy="54864"/>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5"/>
          <p:cNvSpPr/>
          <p:nvPr/>
        </p:nvSpPr>
        <p:spPr>
          <a:xfrm>
            <a:off x="640080" y="1280160"/>
            <a:ext cx="914400" cy="256032"/>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5"/>
          <p:cNvSpPr/>
          <p:nvPr/>
        </p:nvSpPr>
        <p:spPr>
          <a:xfrm>
            <a:off x="640080" y="1280160"/>
            <a:ext cx="91440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BM Plex Sans"/>
              <a:buNone/>
            </a:pPr>
            <a:r>
              <a:rPr b="1" i="0" lang="en-US" sz="900" u="none" cap="none" strike="noStrike">
                <a:solidFill>
                  <a:srgbClr val="FFFFFF"/>
                </a:solidFill>
                <a:latin typeface="IBM Plex Sans"/>
                <a:ea typeface="IBM Plex Sans"/>
                <a:cs typeface="IBM Plex Sans"/>
                <a:sym typeface="IBM Plex Sans"/>
              </a:rPr>
              <a:t>BEFORE</a:t>
            </a:r>
            <a:endParaRPr b="0" i="0" sz="900" u="none" cap="none" strike="noStrike">
              <a:solidFill>
                <a:schemeClr val="dk1"/>
              </a:solidFill>
              <a:latin typeface="Calibri"/>
              <a:ea typeface="Calibri"/>
              <a:cs typeface="Calibri"/>
              <a:sym typeface="Calibri"/>
            </a:endParaRPr>
          </a:p>
        </p:txBody>
      </p:sp>
      <p:sp>
        <p:nvSpPr>
          <p:cNvPr id="240" name="Google Shape;240;p5"/>
          <p:cNvSpPr/>
          <p:nvPr/>
        </p:nvSpPr>
        <p:spPr>
          <a:xfrm>
            <a:off x="1325880" y="1691640"/>
            <a:ext cx="2286000" cy="2194560"/>
          </a:xfrm>
          <a:prstGeom prst="rect">
            <a:avLst/>
          </a:prstGeom>
          <a:solidFill>
            <a:srgbClr val="FBF7EF"/>
          </a:solidFill>
          <a:ln cap="flat" cmpd="sng" w="9525">
            <a:solidFill>
              <a:srgbClr val="D8C9A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5"/>
          <p:cNvSpPr/>
          <p:nvPr/>
        </p:nvSpPr>
        <p:spPr>
          <a:xfrm>
            <a:off x="1325880" y="1691640"/>
            <a:ext cx="2286000" cy="365760"/>
          </a:xfrm>
          <a:prstGeom prst="rect">
            <a:avLst/>
          </a:prstGeom>
          <a:solidFill>
            <a:srgbClr val="F5E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5"/>
          <p:cNvSpPr/>
          <p:nvPr/>
        </p:nvSpPr>
        <p:spPr>
          <a:xfrm>
            <a:off x="1325880" y="1702298"/>
            <a:ext cx="22860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C3A21"/>
              </a:buClr>
              <a:buSzPts val="1300"/>
              <a:buFont typeface="Georgia"/>
              <a:buNone/>
            </a:pPr>
            <a:r>
              <a:rPr b="1" i="0" lang="en-US" sz="1300" u="none" cap="none" strike="noStrike">
                <a:solidFill>
                  <a:srgbClr val="5C3A21"/>
                </a:solidFill>
                <a:latin typeface="Georgia"/>
                <a:ea typeface="Georgia"/>
                <a:cs typeface="Georgia"/>
                <a:sym typeface="Georgia"/>
              </a:rPr>
              <a:t>RED CHILI</a:t>
            </a:r>
            <a:endParaRPr b="0" i="0" sz="1300" u="none" cap="none" strike="noStrike">
              <a:solidFill>
                <a:schemeClr val="dk1"/>
              </a:solidFill>
              <a:latin typeface="Calibri"/>
              <a:ea typeface="Calibri"/>
              <a:cs typeface="Calibri"/>
              <a:sym typeface="Calibri"/>
            </a:endParaRPr>
          </a:p>
        </p:txBody>
      </p:sp>
      <p:sp>
        <p:nvSpPr>
          <p:cNvPr id="243" name="Google Shape;243;p5"/>
          <p:cNvSpPr/>
          <p:nvPr/>
        </p:nvSpPr>
        <p:spPr>
          <a:xfrm>
            <a:off x="1325880" y="1885178"/>
            <a:ext cx="2286000" cy="164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A6A3A"/>
              </a:buClr>
              <a:buSzPts val="700"/>
              <a:buFont typeface="Georgia"/>
              <a:buNone/>
            </a:pPr>
            <a:r>
              <a:rPr b="0" i="1" lang="en-US" sz="700" u="none" cap="none" strike="noStrike">
                <a:solidFill>
                  <a:srgbClr val="8A6A3A"/>
                </a:solidFill>
                <a:latin typeface="Georgia"/>
                <a:ea typeface="Georgia"/>
                <a:cs typeface="Georgia"/>
                <a:sym typeface="Georgia"/>
              </a:rPr>
              <a:t>Authentic Indian Cuisine</a:t>
            </a:r>
            <a:endParaRPr b="0" i="0" sz="700" u="none" cap="none" strike="noStrike">
              <a:solidFill>
                <a:schemeClr val="dk1"/>
              </a:solidFill>
              <a:latin typeface="Calibri"/>
              <a:ea typeface="Calibri"/>
              <a:cs typeface="Calibri"/>
              <a:sym typeface="Calibri"/>
            </a:endParaRPr>
          </a:p>
        </p:txBody>
      </p:sp>
      <p:cxnSp>
        <p:nvCxnSpPr>
          <p:cNvPr id="244" name="Google Shape;244;p5"/>
          <p:cNvCxnSpPr/>
          <p:nvPr/>
        </p:nvCxnSpPr>
        <p:spPr>
          <a:xfrm>
            <a:off x="1691640" y="2194560"/>
            <a:ext cx="1554480" cy="0"/>
          </a:xfrm>
          <a:prstGeom prst="straightConnector1">
            <a:avLst/>
          </a:prstGeom>
          <a:noFill/>
          <a:ln cap="flat" cmpd="sng" w="9525">
            <a:solidFill>
              <a:srgbClr val="C9B68C"/>
            </a:solidFill>
            <a:prstDash val="solid"/>
            <a:round/>
            <a:headEnd len="sm" w="sm" type="none"/>
            <a:tailEnd len="sm" w="sm" type="none"/>
          </a:ln>
        </p:spPr>
      </p:cxnSp>
      <p:sp>
        <p:nvSpPr>
          <p:cNvPr id="245" name="Google Shape;245;p5"/>
          <p:cNvSpPr/>
          <p:nvPr/>
        </p:nvSpPr>
        <p:spPr>
          <a:xfrm>
            <a:off x="1490472" y="2331720"/>
            <a:ext cx="12573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3A21"/>
              </a:buClr>
              <a:buSzPts val="850"/>
              <a:buFont typeface="Georgia"/>
              <a:buNone/>
            </a:pPr>
            <a:r>
              <a:rPr b="0" i="0" lang="en-US" sz="850" u="none" cap="none" strike="noStrike">
                <a:solidFill>
                  <a:srgbClr val="5C3A21"/>
                </a:solidFill>
                <a:latin typeface="Georgia"/>
                <a:ea typeface="Georgia"/>
                <a:cs typeface="Georgia"/>
                <a:sym typeface="Georgia"/>
              </a:rPr>
              <a:t>Chicken Biryani</a:t>
            </a:r>
            <a:endParaRPr b="0" i="0" sz="850" u="none" cap="none" strike="noStrike">
              <a:solidFill>
                <a:schemeClr val="dk1"/>
              </a:solidFill>
              <a:latin typeface="Calibri"/>
              <a:ea typeface="Calibri"/>
              <a:cs typeface="Calibri"/>
              <a:sym typeface="Calibri"/>
            </a:endParaRPr>
          </a:p>
        </p:txBody>
      </p:sp>
      <p:sp>
        <p:nvSpPr>
          <p:cNvPr id="246" name="Google Shape;246;p5"/>
          <p:cNvSpPr/>
          <p:nvPr/>
        </p:nvSpPr>
        <p:spPr>
          <a:xfrm>
            <a:off x="2331720" y="2331720"/>
            <a:ext cx="73152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B68C"/>
              </a:buClr>
              <a:buSzPts val="700"/>
              <a:buFont typeface="Georgia"/>
              <a:buNone/>
            </a:pPr>
            <a:r>
              <a:rPr b="0" i="0" lang="en-US" sz="700" u="none" cap="none" strike="noStrike">
                <a:solidFill>
                  <a:srgbClr val="C9B68C"/>
                </a:solidFill>
                <a:latin typeface="Georgia"/>
                <a:ea typeface="Georgia"/>
                <a:cs typeface="Georgia"/>
                <a:sym typeface="Georgia"/>
              </a:rPr>
              <a:t>. . . . . . . . . . . . . . . . . . . . . . . . .</a:t>
            </a:r>
            <a:endParaRPr b="0" i="0" sz="700" u="none" cap="none" strike="noStrike">
              <a:solidFill>
                <a:schemeClr val="dk1"/>
              </a:solidFill>
              <a:latin typeface="Calibri"/>
              <a:ea typeface="Calibri"/>
              <a:cs typeface="Calibri"/>
              <a:sym typeface="Calibri"/>
            </a:endParaRPr>
          </a:p>
        </p:txBody>
      </p:sp>
      <p:sp>
        <p:nvSpPr>
          <p:cNvPr id="247" name="Google Shape;247;p5"/>
          <p:cNvSpPr/>
          <p:nvPr/>
        </p:nvSpPr>
        <p:spPr>
          <a:xfrm>
            <a:off x="2953512" y="2331720"/>
            <a:ext cx="50292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3A21"/>
              </a:buClr>
              <a:buSzPts val="850"/>
              <a:buFont typeface="Georgia"/>
              <a:buNone/>
            </a:pPr>
            <a:r>
              <a:rPr b="1" i="0" lang="en-US" sz="850" u="none" cap="none" strike="noStrike">
                <a:solidFill>
                  <a:srgbClr val="5C3A21"/>
                </a:solidFill>
                <a:latin typeface="Georgia"/>
                <a:ea typeface="Georgia"/>
                <a:cs typeface="Georgia"/>
                <a:sym typeface="Georgia"/>
              </a:rPr>
              <a:t>SAR 35</a:t>
            </a:r>
            <a:endParaRPr b="0" i="0" sz="850" u="none" cap="none" strike="noStrike">
              <a:solidFill>
                <a:schemeClr val="dk1"/>
              </a:solidFill>
              <a:latin typeface="Calibri"/>
              <a:ea typeface="Calibri"/>
              <a:cs typeface="Calibri"/>
              <a:sym typeface="Calibri"/>
            </a:endParaRPr>
          </a:p>
        </p:txBody>
      </p:sp>
      <p:sp>
        <p:nvSpPr>
          <p:cNvPr id="248" name="Google Shape;248;p5"/>
          <p:cNvSpPr/>
          <p:nvPr/>
        </p:nvSpPr>
        <p:spPr>
          <a:xfrm>
            <a:off x="1490472" y="2523744"/>
            <a:ext cx="12573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3A21"/>
              </a:buClr>
              <a:buSzPts val="850"/>
              <a:buFont typeface="Georgia"/>
              <a:buNone/>
            </a:pPr>
            <a:r>
              <a:rPr b="0" i="0" lang="en-US" sz="850" u="none" cap="none" strike="noStrike">
                <a:solidFill>
                  <a:srgbClr val="5C3A21"/>
                </a:solidFill>
                <a:latin typeface="Georgia"/>
                <a:ea typeface="Georgia"/>
                <a:cs typeface="Georgia"/>
                <a:sym typeface="Georgia"/>
              </a:rPr>
              <a:t>Lamb Biryani</a:t>
            </a:r>
            <a:endParaRPr b="0" i="0" sz="850" u="none" cap="none" strike="noStrike">
              <a:solidFill>
                <a:schemeClr val="dk1"/>
              </a:solidFill>
              <a:latin typeface="Calibri"/>
              <a:ea typeface="Calibri"/>
              <a:cs typeface="Calibri"/>
              <a:sym typeface="Calibri"/>
            </a:endParaRPr>
          </a:p>
        </p:txBody>
      </p:sp>
      <p:sp>
        <p:nvSpPr>
          <p:cNvPr id="249" name="Google Shape;249;p5"/>
          <p:cNvSpPr/>
          <p:nvPr/>
        </p:nvSpPr>
        <p:spPr>
          <a:xfrm>
            <a:off x="2331720" y="2523744"/>
            <a:ext cx="73152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B68C"/>
              </a:buClr>
              <a:buSzPts val="700"/>
              <a:buFont typeface="Georgia"/>
              <a:buNone/>
            </a:pPr>
            <a:r>
              <a:rPr b="0" i="0" lang="en-US" sz="700" u="none" cap="none" strike="noStrike">
                <a:solidFill>
                  <a:srgbClr val="C9B68C"/>
                </a:solidFill>
                <a:latin typeface="Georgia"/>
                <a:ea typeface="Georgia"/>
                <a:cs typeface="Georgia"/>
                <a:sym typeface="Georgia"/>
              </a:rPr>
              <a:t>. . . . . . . . . . . . . . . . . . . . . . . . .</a:t>
            </a:r>
            <a:endParaRPr b="0" i="0" sz="700" u="none" cap="none" strike="noStrike">
              <a:solidFill>
                <a:schemeClr val="dk1"/>
              </a:solidFill>
              <a:latin typeface="Calibri"/>
              <a:ea typeface="Calibri"/>
              <a:cs typeface="Calibri"/>
              <a:sym typeface="Calibri"/>
            </a:endParaRPr>
          </a:p>
        </p:txBody>
      </p:sp>
      <p:sp>
        <p:nvSpPr>
          <p:cNvPr id="250" name="Google Shape;250;p5"/>
          <p:cNvSpPr/>
          <p:nvPr/>
        </p:nvSpPr>
        <p:spPr>
          <a:xfrm>
            <a:off x="2953512" y="2523744"/>
            <a:ext cx="50292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3A21"/>
              </a:buClr>
              <a:buSzPts val="850"/>
              <a:buFont typeface="Georgia"/>
              <a:buNone/>
            </a:pPr>
            <a:r>
              <a:rPr b="1" i="0" lang="en-US" sz="850" u="none" cap="none" strike="noStrike">
                <a:solidFill>
                  <a:srgbClr val="5C3A21"/>
                </a:solidFill>
                <a:latin typeface="Georgia"/>
                <a:ea typeface="Georgia"/>
                <a:cs typeface="Georgia"/>
                <a:sym typeface="Georgia"/>
              </a:rPr>
              <a:t>SAR 42</a:t>
            </a:r>
            <a:endParaRPr b="0" i="0" sz="850" u="none" cap="none" strike="noStrike">
              <a:solidFill>
                <a:schemeClr val="dk1"/>
              </a:solidFill>
              <a:latin typeface="Calibri"/>
              <a:ea typeface="Calibri"/>
              <a:cs typeface="Calibri"/>
              <a:sym typeface="Calibri"/>
            </a:endParaRPr>
          </a:p>
        </p:txBody>
      </p:sp>
      <p:sp>
        <p:nvSpPr>
          <p:cNvPr id="251" name="Google Shape;251;p5"/>
          <p:cNvSpPr/>
          <p:nvPr/>
        </p:nvSpPr>
        <p:spPr>
          <a:xfrm>
            <a:off x="1490472" y="2715768"/>
            <a:ext cx="12573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3A21"/>
              </a:buClr>
              <a:buSzPts val="850"/>
              <a:buFont typeface="Georgia"/>
              <a:buNone/>
            </a:pPr>
            <a:r>
              <a:rPr b="0" i="0" lang="en-US" sz="850" u="none" cap="none" strike="noStrike">
                <a:solidFill>
                  <a:srgbClr val="5C3A21"/>
                </a:solidFill>
                <a:latin typeface="Georgia"/>
                <a:ea typeface="Georgia"/>
                <a:cs typeface="Georgia"/>
                <a:sym typeface="Georgia"/>
              </a:rPr>
              <a:t>Butter Chicken</a:t>
            </a:r>
            <a:endParaRPr b="0" i="0" sz="850" u="none" cap="none" strike="noStrike">
              <a:solidFill>
                <a:schemeClr val="dk1"/>
              </a:solidFill>
              <a:latin typeface="Calibri"/>
              <a:ea typeface="Calibri"/>
              <a:cs typeface="Calibri"/>
              <a:sym typeface="Calibri"/>
            </a:endParaRPr>
          </a:p>
        </p:txBody>
      </p:sp>
      <p:sp>
        <p:nvSpPr>
          <p:cNvPr id="252" name="Google Shape;252;p5"/>
          <p:cNvSpPr/>
          <p:nvPr/>
        </p:nvSpPr>
        <p:spPr>
          <a:xfrm>
            <a:off x="2331720" y="2715768"/>
            <a:ext cx="73152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B68C"/>
              </a:buClr>
              <a:buSzPts val="700"/>
              <a:buFont typeface="Georgia"/>
              <a:buNone/>
            </a:pPr>
            <a:r>
              <a:rPr b="0" i="0" lang="en-US" sz="700" u="none" cap="none" strike="noStrike">
                <a:solidFill>
                  <a:srgbClr val="C9B68C"/>
                </a:solidFill>
                <a:latin typeface="Georgia"/>
                <a:ea typeface="Georgia"/>
                <a:cs typeface="Georgia"/>
                <a:sym typeface="Georgia"/>
              </a:rPr>
              <a:t>. . . . . . . . . . . . . . . . . . . . . . . . .</a:t>
            </a:r>
            <a:endParaRPr b="0" i="0" sz="700" u="none" cap="none" strike="noStrike">
              <a:solidFill>
                <a:schemeClr val="dk1"/>
              </a:solidFill>
              <a:latin typeface="Calibri"/>
              <a:ea typeface="Calibri"/>
              <a:cs typeface="Calibri"/>
              <a:sym typeface="Calibri"/>
            </a:endParaRPr>
          </a:p>
        </p:txBody>
      </p:sp>
      <p:sp>
        <p:nvSpPr>
          <p:cNvPr id="253" name="Google Shape;253;p5"/>
          <p:cNvSpPr/>
          <p:nvPr/>
        </p:nvSpPr>
        <p:spPr>
          <a:xfrm>
            <a:off x="2953512" y="2715768"/>
            <a:ext cx="50292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3A21"/>
              </a:buClr>
              <a:buSzPts val="850"/>
              <a:buFont typeface="Georgia"/>
              <a:buNone/>
            </a:pPr>
            <a:r>
              <a:rPr b="1" i="0" lang="en-US" sz="850" u="none" cap="none" strike="noStrike">
                <a:solidFill>
                  <a:srgbClr val="5C3A21"/>
                </a:solidFill>
                <a:latin typeface="Georgia"/>
                <a:ea typeface="Georgia"/>
                <a:cs typeface="Georgia"/>
                <a:sym typeface="Georgia"/>
              </a:rPr>
              <a:t>SAR 38</a:t>
            </a:r>
            <a:endParaRPr b="0" i="0" sz="850" u="none" cap="none" strike="noStrike">
              <a:solidFill>
                <a:schemeClr val="dk1"/>
              </a:solidFill>
              <a:latin typeface="Calibri"/>
              <a:ea typeface="Calibri"/>
              <a:cs typeface="Calibri"/>
              <a:sym typeface="Calibri"/>
            </a:endParaRPr>
          </a:p>
        </p:txBody>
      </p:sp>
      <p:sp>
        <p:nvSpPr>
          <p:cNvPr id="254" name="Google Shape;254;p5"/>
          <p:cNvSpPr/>
          <p:nvPr/>
        </p:nvSpPr>
        <p:spPr>
          <a:xfrm>
            <a:off x="1490472" y="2907792"/>
            <a:ext cx="12573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3A21"/>
              </a:buClr>
              <a:buSzPts val="850"/>
              <a:buFont typeface="Georgia"/>
              <a:buNone/>
            </a:pPr>
            <a:r>
              <a:rPr b="0" i="0" lang="en-US" sz="850" u="none" cap="none" strike="noStrike">
                <a:solidFill>
                  <a:srgbClr val="5C3A21"/>
                </a:solidFill>
                <a:latin typeface="Georgia"/>
                <a:ea typeface="Georgia"/>
                <a:cs typeface="Georgia"/>
                <a:sym typeface="Georgia"/>
              </a:rPr>
              <a:t>Chicken Tikka</a:t>
            </a:r>
            <a:endParaRPr b="0" i="0" sz="850" u="none" cap="none" strike="noStrike">
              <a:solidFill>
                <a:schemeClr val="dk1"/>
              </a:solidFill>
              <a:latin typeface="Calibri"/>
              <a:ea typeface="Calibri"/>
              <a:cs typeface="Calibri"/>
              <a:sym typeface="Calibri"/>
            </a:endParaRPr>
          </a:p>
        </p:txBody>
      </p:sp>
      <p:sp>
        <p:nvSpPr>
          <p:cNvPr id="255" name="Google Shape;255;p5"/>
          <p:cNvSpPr/>
          <p:nvPr/>
        </p:nvSpPr>
        <p:spPr>
          <a:xfrm>
            <a:off x="2331720" y="2907792"/>
            <a:ext cx="73152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B68C"/>
              </a:buClr>
              <a:buSzPts val="700"/>
              <a:buFont typeface="Georgia"/>
              <a:buNone/>
            </a:pPr>
            <a:r>
              <a:rPr b="0" i="0" lang="en-US" sz="700" u="none" cap="none" strike="noStrike">
                <a:solidFill>
                  <a:srgbClr val="C9B68C"/>
                </a:solidFill>
                <a:latin typeface="Georgia"/>
                <a:ea typeface="Georgia"/>
                <a:cs typeface="Georgia"/>
                <a:sym typeface="Georgia"/>
              </a:rPr>
              <a:t>. . . . . . . . . . . . . . . . . . . . . . . . .</a:t>
            </a:r>
            <a:endParaRPr b="0" i="0" sz="700" u="none" cap="none" strike="noStrike">
              <a:solidFill>
                <a:schemeClr val="dk1"/>
              </a:solidFill>
              <a:latin typeface="Calibri"/>
              <a:ea typeface="Calibri"/>
              <a:cs typeface="Calibri"/>
              <a:sym typeface="Calibri"/>
            </a:endParaRPr>
          </a:p>
        </p:txBody>
      </p:sp>
      <p:sp>
        <p:nvSpPr>
          <p:cNvPr id="256" name="Google Shape;256;p5"/>
          <p:cNvSpPr/>
          <p:nvPr/>
        </p:nvSpPr>
        <p:spPr>
          <a:xfrm>
            <a:off x="2953512" y="2907792"/>
            <a:ext cx="50292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3A21"/>
              </a:buClr>
              <a:buSzPts val="850"/>
              <a:buFont typeface="Georgia"/>
              <a:buNone/>
            </a:pPr>
            <a:r>
              <a:rPr b="1" i="0" lang="en-US" sz="850" u="none" cap="none" strike="noStrike">
                <a:solidFill>
                  <a:srgbClr val="5C3A21"/>
                </a:solidFill>
                <a:latin typeface="Georgia"/>
                <a:ea typeface="Georgia"/>
                <a:cs typeface="Georgia"/>
                <a:sym typeface="Georgia"/>
              </a:rPr>
              <a:t>SAR 32</a:t>
            </a:r>
            <a:endParaRPr b="0" i="0" sz="850" u="none" cap="none" strike="noStrike">
              <a:solidFill>
                <a:schemeClr val="dk1"/>
              </a:solidFill>
              <a:latin typeface="Calibri"/>
              <a:ea typeface="Calibri"/>
              <a:cs typeface="Calibri"/>
              <a:sym typeface="Calibri"/>
            </a:endParaRPr>
          </a:p>
        </p:txBody>
      </p:sp>
      <p:sp>
        <p:nvSpPr>
          <p:cNvPr id="257" name="Google Shape;257;p5"/>
          <p:cNvSpPr/>
          <p:nvPr/>
        </p:nvSpPr>
        <p:spPr>
          <a:xfrm>
            <a:off x="1490472" y="3099816"/>
            <a:ext cx="12573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3A21"/>
              </a:buClr>
              <a:buSzPts val="850"/>
              <a:buFont typeface="Georgia"/>
              <a:buNone/>
            </a:pPr>
            <a:r>
              <a:rPr b="0" i="0" lang="en-US" sz="850" u="none" cap="none" strike="noStrike">
                <a:solidFill>
                  <a:srgbClr val="5C3A21"/>
                </a:solidFill>
                <a:latin typeface="Georgia"/>
                <a:ea typeface="Georgia"/>
                <a:cs typeface="Georgia"/>
                <a:sym typeface="Georgia"/>
              </a:rPr>
              <a:t>Mutton Karahi</a:t>
            </a:r>
            <a:endParaRPr b="0" i="0" sz="850" u="none" cap="none" strike="noStrike">
              <a:solidFill>
                <a:schemeClr val="dk1"/>
              </a:solidFill>
              <a:latin typeface="Calibri"/>
              <a:ea typeface="Calibri"/>
              <a:cs typeface="Calibri"/>
              <a:sym typeface="Calibri"/>
            </a:endParaRPr>
          </a:p>
        </p:txBody>
      </p:sp>
      <p:sp>
        <p:nvSpPr>
          <p:cNvPr id="258" name="Google Shape;258;p5"/>
          <p:cNvSpPr/>
          <p:nvPr/>
        </p:nvSpPr>
        <p:spPr>
          <a:xfrm>
            <a:off x="2331720" y="3099816"/>
            <a:ext cx="73152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B68C"/>
              </a:buClr>
              <a:buSzPts val="700"/>
              <a:buFont typeface="Georgia"/>
              <a:buNone/>
            </a:pPr>
            <a:r>
              <a:rPr b="0" i="0" lang="en-US" sz="700" u="none" cap="none" strike="noStrike">
                <a:solidFill>
                  <a:srgbClr val="C9B68C"/>
                </a:solidFill>
                <a:latin typeface="Georgia"/>
                <a:ea typeface="Georgia"/>
                <a:cs typeface="Georgia"/>
                <a:sym typeface="Georgia"/>
              </a:rPr>
              <a:t>. . . . . . . . . . . . . . . . . . . . . . . . .</a:t>
            </a:r>
            <a:endParaRPr b="0" i="0" sz="700" u="none" cap="none" strike="noStrike">
              <a:solidFill>
                <a:schemeClr val="dk1"/>
              </a:solidFill>
              <a:latin typeface="Calibri"/>
              <a:ea typeface="Calibri"/>
              <a:cs typeface="Calibri"/>
              <a:sym typeface="Calibri"/>
            </a:endParaRPr>
          </a:p>
        </p:txBody>
      </p:sp>
      <p:sp>
        <p:nvSpPr>
          <p:cNvPr id="259" name="Google Shape;259;p5"/>
          <p:cNvSpPr/>
          <p:nvPr/>
        </p:nvSpPr>
        <p:spPr>
          <a:xfrm>
            <a:off x="2953512" y="3099816"/>
            <a:ext cx="50292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3A21"/>
              </a:buClr>
              <a:buSzPts val="850"/>
              <a:buFont typeface="Georgia"/>
              <a:buNone/>
            </a:pPr>
            <a:r>
              <a:rPr b="1" i="0" lang="en-US" sz="850" u="none" cap="none" strike="noStrike">
                <a:solidFill>
                  <a:srgbClr val="5C3A21"/>
                </a:solidFill>
                <a:latin typeface="Georgia"/>
                <a:ea typeface="Georgia"/>
                <a:cs typeface="Georgia"/>
                <a:sym typeface="Georgia"/>
              </a:rPr>
              <a:t>SAR 45</a:t>
            </a:r>
            <a:endParaRPr b="0" i="0" sz="850" u="none" cap="none" strike="noStrike">
              <a:solidFill>
                <a:schemeClr val="dk1"/>
              </a:solidFill>
              <a:latin typeface="Calibri"/>
              <a:ea typeface="Calibri"/>
              <a:cs typeface="Calibri"/>
              <a:sym typeface="Calibri"/>
            </a:endParaRPr>
          </a:p>
        </p:txBody>
      </p:sp>
      <p:sp>
        <p:nvSpPr>
          <p:cNvPr id="260" name="Google Shape;260;p5"/>
          <p:cNvSpPr/>
          <p:nvPr/>
        </p:nvSpPr>
        <p:spPr>
          <a:xfrm>
            <a:off x="1490472" y="3291840"/>
            <a:ext cx="12573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3A21"/>
              </a:buClr>
              <a:buSzPts val="850"/>
              <a:buFont typeface="Georgia"/>
              <a:buNone/>
            </a:pPr>
            <a:r>
              <a:rPr b="0" i="0" lang="en-US" sz="850" u="none" cap="none" strike="noStrike">
                <a:solidFill>
                  <a:srgbClr val="5C3A21"/>
                </a:solidFill>
                <a:latin typeface="Georgia"/>
                <a:ea typeface="Georgia"/>
                <a:cs typeface="Georgia"/>
                <a:sym typeface="Georgia"/>
              </a:rPr>
              <a:t>Garlic Naan</a:t>
            </a:r>
            <a:endParaRPr b="0" i="0" sz="850" u="none" cap="none" strike="noStrike">
              <a:solidFill>
                <a:schemeClr val="dk1"/>
              </a:solidFill>
              <a:latin typeface="Calibri"/>
              <a:ea typeface="Calibri"/>
              <a:cs typeface="Calibri"/>
              <a:sym typeface="Calibri"/>
            </a:endParaRPr>
          </a:p>
        </p:txBody>
      </p:sp>
      <p:sp>
        <p:nvSpPr>
          <p:cNvPr id="261" name="Google Shape;261;p5"/>
          <p:cNvSpPr/>
          <p:nvPr/>
        </p:nvSpPr>
        <p:spPr>
          <a:xfrm>
            <a:off x="2331720" y="3291840"/>
            <a:ext cx="73152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B68C"/>
              </a:buClr>
              <a:buSzPts val="700"/>
              <a:buFont typeface="Georgia"/>
              <a:buNone/>
            </a:pPr>
            <a:r>
              <a:rPr b="0" i="0" lang="en-US" sz="700" u="none" cap="none" strike="noStrike">
                <a:solidFill>
                  <a:srgbClr val="C9B68C"/>
                </a:solidFill>
                <a:latin typeface="Georgia"/>
                <a:ea typeface="Georgia"/>
                <a:cs typeface="Georgia"/>
                <a:sym typeface="Georgia"/>
              </a:rPr>
              <a:t>. . . . . . . . . . . . . . . . . . . . . . . . .</a:t>
            </a:r>
            <a:endParaRPr b="0" i="0" sz="700" u="none" cap="none" strike="noStrike">
              <a:solidFill>
                <a:schemeClr val="dk1"/>
              </a:solidFill>
              <a:latin typeface="Calibri"/>
              <a:ea typeface="Calibri"/>
              <a:cs typeface="Calibri"/>
              <a:sym typeface="Calibri"/>
            </a:endParaRPr>
          </a:p>
        </p:txBody>
      </p:sp>
      <p:sp>
        <p:nvSpPr>
          <p:cNvPr id="262" name="Google Shape;262;p5"/>
          <p:cNvSpPr/>
          <p:nvPr/>
        </p:nvSpPr>
        <p:spPr>
          <a:xfrm>
            <a:off x="2953512" y="3291840"/>
            <a:ext cx="50292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3A21"/>
              </a:buClr>
              <a:buSzPts val="850"/>
              <a:buFont typeface="Georgia"/>
              <a:buNone/>
            </a:pPr>
            <a:r>
              <a:rPr b="1" i="0" lang="en-US" sz="850" u="none" cap="none" strike="noStrike">
                <a:solidFill>
                  <a:srgbClr val="5C3A21"/>
                </a:solidFill>
                <a:latin typeface="Georgia"/>
                <a:ea typeface="Georgia"/>
                <a:cs typeface="Georgia"/>
                <a:sym typeface="Georgia"/>
              </a:rPr>
              <a:t>SAR  6</a:t>
            </a:r>
            <a:endParaRPr b="0" i="0" sz="850" u="none" cap="none" strike="noStrike">
              <a:solidFill>
                <a:schemeClr val="dk1"/>
              </a:solidFill>
              <a:latin typeface="Calibri"/>
              <a:ea typeface="Calibri"/>
              <a:cs typeface="Calibri"/>
              <a:sym typeface="Calibri"/>
            </a:endParaRPr>
          </a:p>
        </p:txBody>
      </p:sp>
      <p:sp>
        <p:nvSpPr>
          <p:cNvPr id="263" name="Google Shape;263;p5"/>
          <p:cNvSpPr/>
          <p:nvPr/>
        </p:nvSpPr>
        <p:spPr>
          <a:xfrm>
            <a:off x="1490472" y="3483864"/>
            <a:ext cx="12573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3A21"/>
              </a:buClr>
              <a:buSzPts val="850"/>
              <a:buFont typeface="Georgia"/>
              <a:buNone/>
            </a:pPr>
            <a:r>
              <a:rPr b="0" i="0" lang="en-US" sz="850" u="none" cap="none" strike="noStrike">
                <a:solidFill>
                  <a:srgbClr val="5C3A21"/>
                </a:solidFill>
                <a:latin typeface="Georgia"/>
                <a:ea typeface="Georgia"/>
                <a:cs typeface="Georgia"/>
                <a:sym typeface="Georgia"/>
              </a:rPr>
              <a:t>Mango Lassi</a:t>
            </a:r>
            <a:endParaRPr b="0" i="0" sz="850" u="none" cap="none" strike="noStrike">
              <a:solidFill>
                <a:schemeClr val="dk1"/>
              </a:solidFill>
              <a:latin typeface="Calibri"/>
              <a:ea typeface="Calibri"/>
              <a:cs typeface="Calibri"/>
              <a:sym typeface="Calibri"/>
            </a:endParaRPr>
          </a:p>
        </p:txBody>
      </p:sp>
      <p:sp>
        <p:nvSpPr>
          <p:cNvPr id="264" name="Google Shape;264;p5"/>
          <p:cNvSpPr/>
          <p:nvPr/>
        </p:nvSpPr>
        <p:spPr>
          <a:xfrm>
            <a:off x="2331720" y="3483864"/>
            <a:ext cx="73152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B68C"/>
              </a:buClr>
              <a:buSzPts val="700"/>
              <a:buFont typeface="Georgia"/>
              <a:buNone/>
            </a:pPr>
            <a:r>
              <a:rPr b="0" i="0" lang="en-US" sz="700" u="none" cap="none" strike="noStrike">
                <a:solidFill>
                  <a:srgbClr val="C9B68C"/>
                </a:solidFill>
                <a:latin typeface="Georgia"/>
                <a:ea typeface="Georgia"/>
                <a:cs typeface="Georgia"/>
                <a:sym typeface="Georgia"/>
              </a:rPr>
              <a:t>. . . . . . . . . . . . . . . . . . . . . . . . .</a:t>
            </a:r>
            <a:endParaRPr b="0" i="0" sz="700" u="none" cap="none" strike="noStrike">
              <a:solidFill>
                <a:schemeClr val="dk1"/>
              </a:solidFill>
              <a:latin typeface="Calibri"/>
              <a:ea typeface="Calibri"/>
              <a:cs typeface="Calibri"/>
              <a:sym typeface="Calibri"/>
            </a:endParaRPr>
          </a:p>
        </p:txBody>
      </p:sp>
      <p:sp>
        <p:nvSpPr>
          <p:cNvPr id="265" name="Google Shape;265;p5"/>
          <p:cNvSpPr/>
          <p:nvPr/>
        </p:nvSpPr>
        <p:spPr>
          <a:xfrm>
            <a:off x="2953512" y="3483864"/>
            <a:ext cx="50292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3A21"/>
              </a:buClr>
              <a:buSzPts val="850"/>
              <a:buFont typeface="Georgia"/>
              <a:buNone/>
            </a:pPr>
            <a:r>
              <a:rPr b="1" i="0" lang="en-US" sz="850" u="none" cap="none" strike="noStrike">
                <a:solidFill>
                  <a:srgbClr val="5C3A21"/>
                </a:solidFill>
                <a:latin typeface="Georgia"/>
                <a:ea typeface="Georgia"/>
                <a:cs typeface="Georgia"/>
                <a:sym typeface="Georgia"/>
              </a:rPr>
              <a:t>SAR  8</a:t>
            </a:r>
            <a:endParaRPr b="0" i="0" sz="850" u="none" cap="none" strike="noStrike">
              <a:solidFill>
                <a:schemeClr val="dk1"/>
              </a:solidFill>
              <a:latin typeface="Calibri"/>
              <a:ea typeface="Calibri"/>
              <a:cs typeface="Calibri"/>
              <a:sym typeface="Calibri"/>
            </a:endParaRPr>
          </a:p>
        </p:txBody>
      </p:sp>
      <p:sp>
        <p:nvSpPr>
          <p:cNvPr id="266" name="Google Shape;266;p5"/>
          <p:cNvSpPr/>
          <p:nvPr/>
        </p:nvSpPr>
        <p:spPr>
          <a:xfrm>
            <a:off x="457200" y="4114800"/>
            <a:ext cx="402336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000"/>
              <a:buFont typeface="IBM Plex Sans"/>
              <a:buNone/>
            </a:pPr>
            <a:r>
              <a:rPr b="1" i="1" lang="en-US" sz="1000" u="none" cap="none" strike="noStrike">
                <a:solidFill>
                  <a:srgbClr val="6B7280"/>
                </a:solidFill>
                <a:latin typeface="IBM Plex Sans"/>
                <a:ea typeface="IBM Plex Sans"/>
                <a:cs typeface="IBM Plex Sans"/>
                <a:sym typeface="IBM Plex Sans"/>
              </a:rPr>
              <a:t>Same menu, all year. No data. No relationship.</a:t>
            </a:r>
            <a:endParaRPr b="0" i="0" sz="1000" u="none" cap="none" strike="noStrike">
              <a:solidFill>
                <a:schemeClr val="dk1"/>
              </a:solidFill>
              <a:latin typeface="Calibri"/>
              <a:ea typeface="Calibri"/>
              <a:cs typeface="Calibri"/>
              <a:sym typeface="Calibri"/>
            </a:endParaRPr>
          </a:p>
        </p:txBody>
      </p:sp>
      <p:sp>
        <p:nvSpPr>
          <p:cNvPr id="267" name="Google Shape;267;p5"/>
          <p:cNvSpPr/>
          <p:nvPr/>
        </p:nvSpPr>
        <p:spPr>
          <a:xfrm>
            <a:off x="4663440" y="1143000"/>
            <a:ext cx="4023360" cy="292608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5"/>
          <p:cNvSpPr/>
          <p:nvPr/>
        </p:nvSpPr>
        <p:spPr>
          <a:xfrm>
            <a:off x="4663440" y="1143000"/>
            <a:ext cx="4023360" cy="54864"/>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5"/>
          <p:cNvSpPr/>
          <p:nvPr/>
        </p:nvSpPr>
        <p:spPr>
          <a:xfrm>
            <a:off x="4846320" y="1280160"/>
            <a:ext cx="914400" cy="256032"/>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5"/>
          <p:cNvSpPr/>
          <p:nvPr/>
        </p:nvSpPr>
        <p:spPr>
          <a:xfrm>
            <a:off x="4846320" y="1280160"/>
            <a:ext cx="91440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BM Plex Sans"/>
              <a:buNone/>
            </a:pPr>
            <a:r>
              <a:rPr b="1" i="0" lang="en-US" sz="900" u="none" cap="none" strike="noStrike">
                <a:solidFill>
                  <a:srgbClr val="FFFFFF"/>
                </a:solidFill>
                <a:latin typeface="IBM Plex Sans"/>
                <a:ea typeface="IBM Plex Sans"/>
                <a:cs typeface="IBM Plex Sans"/>
                <a:sym typeface="IBM Plex Sans"/>
              </a:rPr>
              <a:t>AFTER</a:t>
            </a:r>
            <a:endParaRPr b="0" i="0" sz="900" u="none" cap="none" strike="noStrike">
              <a:solidFill>
                <a:schemeClr val="dk1"/>
              </a:solidFill>
              <a:latin typeface="Calibri"/>
              <a:ea typeface="Calibri"/>
              <a:cs typeface="Calibri"/>
              <a:sym typeface="Calibri"/>
            </a:endParaRPr>
          </a:p>
        </p:txBody>
      </p:sp>
      <p:sp>
        <p:nvSpPr>
          <p:cNvPr id="271" name="Google Shape;271;p5"/>
          <p:cNvSpPr/>
          <p:nvPr/>
        </p:nvSpPr>
        <p:spPr>
          <a:xfrm>
            <a:off x="5440680" y="1627632"/>
            <a:ext cx="2468880" cy="2286000"/>
          </a:xfrm>
          <a:prstGeom prst="rect">
            <a:avLst/>
          </a:prstGeom>
          <a:solidFill>
            <a:srgbClr val="1F2230"/>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5"/>
          <p:cNvSpPr/>
          <p:nvPr/>
        </p:nvSpPr>
        <p:spPr>
          <a:xfrm>
            <a:off x="5522976" y="1709928"/>
            <a:ext cx="2304288" cy="2121408"/>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5"/>
          <p:cNvSpPr/>
          <p:nvPr/>
        </p:nvSpPr>
        <p:spPr>
          <a:xfrm>
            <a:off x="6652260" y="1645920"/>
            <a:ext cx="45720" cy="45720"/>
          </a:xfrm>
          <a:prstGeom prst="ellipse">
            <a:avLst/>
          </a:prstGeom>
          <a:solidFill>
            <a:srgbClr val="3A3F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5"/>
          <p:cNvSpPr/>
          <p:nvPr/>
        </p:nvSpPr>
        <p:spPr>
          <a:xfrm>
            <a:off x="5614416" y="1755648"/>
            <a:ext cx="457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9:41</a:t>
            </a:r>
            <a:endParaRPr b="0" i="0" sz="700" u="none" cap="none" strike="noStrike">
              <a:solidFill>
                <a:schemeClr val="dk1"/>
              </a:solidFill>
              <a:latin typeface="Calibri"/>
              <a:ea typeface="Calibri"/>
              <a:cs typeface="Calibri"/>
              <a:sym typeface="Calibri"/>
            </a:endParaRPr>
          </a:p>
        </p:txBody>
      </p:sp>
      <p:sp>
        <p:nvSpPr>
          <p:cNvPr id="275" name="Google Shape;275;p5"/>
          <p:cNvSpPr/>
          <p:nvPr/>
        </p:nvSpPr>
        <p:spPr>
          <a:xfrm>
            <a:off x="7187184" y="1810512"/>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5"/>
          <p:cNvSpPr/>
          <p:nvPr/>
        </p:nvSpPr>
        <p:spPr>
          <a:xfrm>
            <a:off x="7242048" y="1810512"/>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
          <p:cNvSpPr/>
          <p:nvPr/>
        </p:nvSpPr>
        <p:spPr>
          <a:xfrm>
            <a:off x="7296912" y="1810512"/>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
          <p:cNvSpPr/>
          <p:nvPr/>
        </p:nvSpPr>
        <p:spPr>
          <a:xfrm>
            <a:off x="7351776" y="1810512"/>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5"/>
          <p:cNvSpPr/>
          <p:nvPr/>
        </p:nvSpPr>
        <p:spPr>
          <a:xfrm>
            <a:off x="7461504" y="1801368"/>
            <a:ext cx="201168" cy="73152"/>
          </a:xfrm>
          <a:prstGeom prst="rect">
            <a:avLst/>
          </a:prstGeom>
          <a:solidFill>
            <a:srgbClr val="FFFFFF">
              <a:alpha val="0"/>
            </a:srgbClr>
          </a:solidFill>
          <a:ln cap="flat" cmpd="sng" w="9525">
            <a:solidFill>
              <a:srgbClr val="6B72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
          <p:cNvSpPr/>
          <p:nvPr/>
        </p:nvSpPr>
        <p:spPr>
          <a:xfrm>
            <a:off x="7470648" y="1810512"/>
            <a:ext cx="164592" cy="54864"/>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5"/>
          <p:cNvSpPr/>
          <p:nvPr/>
        </p:nvSpPr>
        <p:spPr>
          <a:xfrm>
            <a:off x="7662672" y="1819656"/>
            <a:ext cx="13716" cy="36576"/>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5"/>
          <p:cNvSpPr/>
          <p:nvPr/>
        </p:nvSpPr>
        <p:spPr>
          <a:xfrm>
            <a:off x="5614416" y="1965960"/>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RED CHILI</a:t>
            </a:r>
            <a:endParaRPr b="0" i="0" sz="900" u="none" cap="none" strike="noStrike">
              <a:solidFill>
                <a:schemeClr val="dk1"/>
              </a:solidFill>
              <a:latin typeface="Calibri"/>
              <a:ea typeface="Calibri"/>
              <a:cs typeface="Calibri"/>
              <a:sym typeface="Calibri"/>
            </a:endParaRPr>
          </a:p>
        </p:txBody>
      </p:sp>
      <p:sp>
        <p:nvSpPr>
          <p:cNvPr id="283" name="Google Shape;283;p5"/>
          <p:cNvSpPr/>
          <p:nvPr/>
        </p:nvSpPr>
        <p:spPr>
          <a:xfrm>
            <a:off x="6958584" y="1965960"/>
            <a:ext cx="246888" cy="182880"/>
          </a:xfrm>
          <a:prstGeom prst="rect">
            <a:avLst/>
          </a:prstGeom>
          <a:solidFill>
            <a:srgbClr val="B31981"/>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5"/>
          <p:cNvSpPr/>
          <p:nvPr/>
        </p:nvSpPr>
        <p:spPr>
          <a:xfrm>
            <a:off x="6958584" y="1965960"/>
            <a:ext cx="246888"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
              <a:buFont typeface="IBM Plex Sans"/>
              <a:buNone/>
            </a:pPr>
            <a:r>
              <a:rPr b="1" i="0" lang="en-US" sz="600" u="none" cap="none" strike="noStrike">
                <a:solidFill>
                  <a:srgbClr val="FFFFFF"/>
                </a:solidFill>
                <a:latin typeface="IBM Plex Sans"/>
                <a:ea typeface="IBM Plex Sans"/>
                <a:cs typeface="IBM Plex Sans"/>
                <a:sym typeface="IBM Plex Sans"/>
              </a:rPr>
              <a:t>EN</a:t>
            </a:r>
            <a:endParaRPr b="0" i="0" sz="600" u="none" cap="none" strike="noStrike">
              <a:solidFill>
                <a:schemeClr val="dk1"/>
              </a:solidFill>
              <a:latin typeface="Calibri"/>
              <a:ea typeface="Calibri"/>
              <a:cs typeface="Calibri"/>
              <a:sym typeface="Calibri"/>
            </a:endParaRPr>
          </a:p>
        </p:txBody>
      </p:sp>
      <p:sp>
        <p:nvSpPr>
          <p:cNvPr id="285" name="Google Shape;285;p5"/>
          <p:cNvSpPr/>
          <p:nvPr/>
        </p:nvSpPr>
        <p:spPr>
          <a:xfrm>
            <a:off x="7232904" y="1965960"/>
            <a:ext cx="246888" cy="182880"/>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
          <p:cNvSpPr/>
          <p:nvPr/>
        </p:nvSpPr>
        <p:spPr>
          <a:xfrm>
            <a:off x="7232904" y="1965960"/>
            <a:ext cx="246888"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600"/>
              <a:buFont typeface="IBM Plex Sans"/>
              <a:buNone/>
            </a:pPr>
            <a:r>
              <a:rPr b="1" i="0" lang="en-US" sz="600" u="none" cap="none" strike="noStrike">
                <a:solidFill>
                  <a:srgbClr val="6B7280"/>
                </a:solidFill>
                <a:latin typeface="IBM Plex Sans"/>
                <a:ea typeface="IBM Plex Sans"/>
                <a:cs typeface="IBM Plex Sans"/>
                <a:sym typeface="IBM Plex Sans"/>
              </a:rPr>
              <a:t>AR</a:t>
            </a:r>
            <a:endParaRPr b="0" i="0" sz="600" u="none" cap="none" strike="noStrike">
              <a:solidFill>
                <a:schemeClr val="dk1"/>
              </a:solidFill>
              <a:latin typeface="Calibri"/>
              <a:ea typeface="Calibri"/>
              <a:cs typeface="Calibri"/>
              <a:sym typeface="Calibri"/>
            </a:endParaRPr>
          </a:p>
        </p:txBody>
      </p:sp>
      <p:sp>
        <p:nvSpPr>
          <p:cNvPr id="287" name="Google Shape;287;p5"/>
          <p:cNvSpPr/>
          <p:nvPr/>
        </p:nvSpPr>
        <p:spPr>
          <a:xfrm>
            <a:off x="7507224" y="1965960"/>
            <a:ext cx="246888" cy="182880"/>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5"/>
          <p:cNvSpPr/>
          <p:nvPr/>
        </p:nvSpPr>
        <p:spPr>
          <a:xfrm>
            <a:off x="7507224" y="1965960"/>
            <a:ext cx="246888"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600"/>
              <a:buFont typeface="IBM Plex Sans"/>
              <a:buNone/>
            </a:pPr>
            <a:r>
              <a:rPr b="1" i="0" lang="en-US" sz="600" u="none" cap="none" strike="noStrike">
                <a:solidFill>
                  <a:srgbClr val="6B7280"/>
                </a:solidFill>
                <a:latin typeface="IBM Plex Sans"/>
                <a:ea typeface="IBM Plex Sans"/>
                <a:cs typeface="IBM Plex Sans"/>
                <a:sym typeface="IBM Plex Sans"/>
              </a:rPr>
              <a:t>UR</a:t>
            </a:r>
            <a:endParaRPr b="0" i="0" sz="600" u="none" cap="none" strike="noStrike">
              <a:solidFill>
                <a:schemeClr val="dk1"/>
              </a:solidFill>
              <a:latin typeface="Calibri"/>
              <a:ea typeface="Calibri"/>
              <a:cs typeface="Calibri"/>
              <a:sym typeface="Calibri"/>
            </a:endParaRPr>
          </a:p>
        </p:txBody>
      </p:sp>
      <p:sp>
        <p:nvSpPr>
          <p:cNvPr id="289" name="Google Shape;289;p5"/>
          <p:cNvSpPr/>
          <p:nvPr/>
        </p:nvSpPr>
        <p:spPr>
          <a:xfrm>
            <a:off x="5687568" y="2258568"/>
            <a:ext cx="1975104" cy="1481328"/>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5"/>
          <p:cNvSpPr/>
          <p:nvPr/>
        </p:nvSpPr>
        <p:spPr>
          <a:xfrm>
            <a:off x="5687568" y="2258568"/>
            <a:ext cx="1975104" cy="740664"/>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5"/>
          <p:cNvSpPr/>
          <p:nvPr/>
        </p:nvSpPr>
        <p:spPr>
          <a:xfrm>
            <a:off x="5687568" y="2907792"/>
            <a:ext cx="1975104" cy="9144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5"/>
          <p:cNvSpPr/>
          <p:nvPr/>
        </p:nvSpPr>
        <p:spPr>
          <a:xfrm>
            <a:off x="6360338" y="2314118"/>
            <a:ext cx="629564" cy="629564"/>
          </a:xfrm>
          <a:prstGeom prst="ellipse">
            <a:avLst/>
          </a:prstGeom>
          <a:solidFill>
            <a:srgbClr val="5C3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5"/>
          <p:cNvSpPr/>
          <p:nvPr/>
        </p:nvSpPr>
        <p:spPr>
          <a:xfrm>
            <a:off x="6410703" y="2364483"/>
            <a:ext cx="528834" cy="528834"/>
          </a:xfrm>
          <a:prstGeom prst="ellipse">
            <a:avLst/>
          </a:prstGeom>
          <a:solidFill>
            <a:srgbClr val="F5E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5"/>
          <p:cNvSpPr/>
          <p:nvPr/>
        </p:nvSpPr>
        <p:spPr>
          <a:xfrm>
            <a:off x="6473659" y="2502987"/>
            <a:ext cx="138504" cy="37774"/>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5"/>
          <p:cNvSpPr/>
          <p:nvPr/>
        </p:nvSpPr>
        <p:spPr>
          <a:xfrm>
            <a:off x="6643642" y="2660378"/>
            <a:ext cx="125913" cy="31478"/>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5"/>
          <p:cNvSpPr/>
          <p:nvPr/>
        </p:nvSpPr>
        <p:spPr>
          <a:xfrm>
            <a:off x="6549207" y="2754813"/>
            <a:ext cx="113322" cy="31478"/>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5"/>
          <p:cNvSpPr/>
          <p:nvPr/>
        </p:nvSpPr>
        <p:spPr>
          <a:xfrm>
            <a:off x="6549207" y="2565944"/>
            <a:ext cx="88139" cy="62956"/>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5"/>
          <p:cNvSpPr/>
          <p:nvPr/>
        </p:nvSpPr>
        <p:spPr>
          <a:xfrm>
            <a:off x="6706598" y="2502987"/>
            <a:ext cx="81843" cy="62956"/>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5"/>
          <p:cNvSpPr/>
          <p:nvPr/>
        </p:nvSpPr>
        <p:spPr>
          <a:xfrm>
            <a:off x="6675120" y="2704448"/>
            <a:ext cx="94435" cy="62956"/>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5"/>
          <p:cNvSpPr/>
          <p:nvPr/>
        </p:nvSpPr>
        <p:spPr>
          <a:xfrm>
            <a:off x="6517729" y="2660378"/>
            <a:ext cx="31478" cy="31478"/>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5"/>
          <p:cNvSpPr/>
          <p:nvPr/>
        </p:nvSpPr>
        <p:spPr>
          <a:xfrm>
            <a:off x="6769555" y="2597422"/>
            <a:ext cx="31478" cy="31478"/>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5"/>
          <p:cNvSpPr/>
          <p:nvPr/>
        </p:nvSpPr>
        <p:spPr>
          <a:xfrm>
            <a:off x="6612164" y="2805178"/>
            <a:ext cx="31478" cy="31478"/>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5"/>
          <p:cNvSpPr/>
          <p:nvPr/>
        </p:nvSpPr>
        <p:spPr>
          <a:xfrm>
            <a:off x="5797296" y="3054096"/>
            <a:ext cx="1755648"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Lamb Biryani</a:t>
            </a:r>
            <a:endParaRPr b="0" i="0" sz="1000" u="none" cap="none" strike="noStrike">
              <a:solidFill>
                <a:schemeClr val="dk1"/>
              </a:solidFill>
              <a:latin typeface="Calibri"/>
              <a:ea typeface="Calibri"/>
              <a:cs typeface="Calibri"/>
              <a:sym typeface="Calibri"/>
            </a:endParaRPr>
          </a:p>
        </p:txBody>
      </p:sp>
      <p:sp>
        <p:nvSpPr>
          <p:cNvPr id="304" name="Google Shape;304;p5"/>
          <p:cNvSpPr/>
          <p:nvPr/>
        </p:nvSpPr>
        <p:spPr>
          <a:xfrm>
            <a:off x="5797296" y="3291840"/>
            <a:ext cx="1755648" cy="329184"/>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Slow-cooked basmati, tender lamb, saffron</a:t>
            </a:r>
            <a:endParaRPr b="0" i="0" sz="750" u="none" cap="none" strike="noStrike">
              <a:solidFill>
                <a:schemeClr val="dk1"/>
              </a:solidFill>
              <a:latin typeface="Calibri"/>
              <a:ea typeface="Calibri"/>
              <a:cs typeface="Calibri"/>
              <a:sym typeface="Calibri"/>
            </a:endParaRPr>
          </a:p>
        </p:txBody>
      </p:sp>
      <p:sp>
        <p:nvSpPr>
          <p:cNvPr id="305" name="Google Shape;305;p5"/>
          <p:cNvSpPr/>
          <p:nvPr/>
        </p:nvSpPr>
        <p:spPr>
          <a:xfrm>
            <a:off x="5797296" y="3447288"/>
            <a:ext cx="1051560" cy="201168"/>
          </a:xfrm>
          <a:prstGeom prst="rect">
            <a:avLst/>
          </a:prstGeom>
          <a:solidFill>
            <a:srgbClr val="FDF2F9"/>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5"/>
          <p:cNvSpPr/>
          <p:nvPr/>
        </p:nvSpPr>
        <p:spPr>
          <a:xfrm>
            <a:off x="5797296" y="3447288"/>
            <a:ext cx="10515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600"/>
              <a:buFont typeface="IBM Plex Sans"/>
              <a:buNone/>
            </a:pPr>
            <a:r>
              <a:rPr b="0" i="0" lang="en-US" sz="600" u="none" cap="none" strike="noStrike">
                <a:solidFill>
                  <a:srgbClr val="7E247A"/>
                </a:solidFill>
                <a:latin typeface="IBM Plex Sans"/>
                <a:ea typeface="IBM Plex Sans"/>
                <a:cs typeface="IBM Plex Sans"/>
                <a:sym typeface="IBM Plex Sans"/>
              </a:rPr>
              <a:t>Pairs with Mango Lassi</a:t>
            </a:r>
            <a:endParaRPr b="0" i="0" sz="600" u="none" cap="none" strike="noStrike">
              <a:solidFill>
                <a:schemeClr val="dk1"/>
              </a:solidFill>
              <a:latin typeface="Calibri"/>
              <a:ea typeface="Calibri"/>
              <a:cs typeface="Calibri"/>
              <a:sym typeface="Calibri"/>
            </a:endParaRPr>
          </a:p>
        </p:txBody>
      </p:sp>
      <p:sp>
        <p:nvSpPr>
          <p:cNvPr id="307" name="Google Shape;307;p5"/>
          <p:cNvSpPr/>
          <p:nvPr/>
        </p:nvSpPr>
        <p:spPr>
          <a:xfrm>
            <a:off x="6931152" y="3447288"/>
            <a:ext cx="640080" cy="20116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
          <p:cNvSpPr/>
          <p:nvPr/>
        </p:nvSpPr>
        <p:spPr>
          <a:xfrm>
            <a:off x="6931152" y="3447288"/>
            <a:ext cx="640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SAR 42</a:t>
            </a:r>
            <a:endParaRPr b="0" i="0" sz="750" u="none" cap="none" strike="noStrike">
              <a:solidFill>
                <a:schemeClr val="dk1"/>
              </a:solidFill>
              <a:latin typeface="Calibri"/>
              <a:ea typeface="Calibri"/>
              <a:cs typeface="Calibri"/>
              <a:sym typeface="Calibri"/>
            </a:endParaRPr>
          </a:p>
        </p:txBody>
      </p:sp>
      <p:sp>
        <p:nvSpPr>
          <p:cNvPr id="309" name="Google Shape;309;p5"/>
          <p:cNvSpPr/>
          <p:nvPr/>
        </p:nvSpPr>
        <p:spPr>
          <a:xfrm>
            <a:off x="4663440" y="4114800"/>
            <a:ext cx="402336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1000"/>
              <a:buFont typeface="IBM Plex Sans"/>
              <a:buNone/>
            </a:pPr>
            <a:r>
              <a:rPr b="1" i="0" lang="en-US" sz="1000" u="none" cap="none" strike="noStrike">
                <a:solidFill>
                  <a:srgbClr val="B31981"/>
                </a:solidFill>
                <a:latin typeface="IBM Plex Sans"/>
                <a:ea typeface="IBM Plex Sans"/>
                <a:cs typeface="IBM Plex Sans"/>
                <a:sym typeface="IBM Plex Sans"/>
              </a:rPr>
              <a:t>Photos. Languages. Smart pairings. Live data.</a:t>
            </a:r>
            <a:endParaRPr b="0" i="0" sz="1000" u="none" cap="none" strike="noStrike">
              <a:solidFill>
                <a:schemeClr val="dk1"/>
              </a:solidFill>
              <a:latin typeface="Calibri"/>
              <a:ea typeface="Calibri"/>
              <a:cs typeface="Calibri"/>
              <a:sym typeface="Calibri"/>
            </a:endParaRPr>
          </a:p>
        </p:txBody>
      </p:sp>
      <p:cxnSp>
        <p:nvCxnSpPr>
          <p:cNvPr id="310" name="Google Shape;310;p5"/>
          <p:cNvCxnSpPr/>
          <p:nvPr/>
        </p:nvCxnSpPr>
        <p:spPr>
          <a:xfrm>
            <a:off x="4572000" y="1463040"/>
            <a:ext cx="0" cy="2286000"/>
          </a:xfrm>
          <a:prstGeom prst="straightConnector1">
            <a:avLst/>
          </a:prstGeom>
          <a:noFill/>
          <a:ln cap="flat" cmpd="sng" w="12700">
            <a:solidFill>
              <a:srgbClr val="F5B965"/>
            </a:solidFill>
            <a:prstDash val="solid"/>
            <a:round/>
            <a:headEnd len="sm" w="sm" type="none"/>
            <a:tailEnd len="sm" w="sm" type="none"/>
          </a:ln>
        </p:spPr>
      </p:cxnSp>
      <p:cxnSp>
        <p:nvCxnSpPr>
          <p:cNvPr id="311" name="Google Shape;311;p5"/>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312" name="Google Shape;312;p5"/>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5</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313" name="Google Shape;313;p5"/>
          <p:cNvPicPr preferRelativeResize="0"/>
          <p:nvPr/>
        </p:nvPicPr>
        <p:blipFill rotWithShape="1">
          <a:blip r:embed="rId3">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314" name="Google Shape;314;p5"/>
          <p:cNvPicPr preferRelativeResize="0"/>
          <p:nvPr/>
        </p:nvPicPr>
        <p:blipFill rotWithShape="1">
          <a:blip r:embed="rId4">
            <a:alphaModFix/>
          </a:blip>
          <a:srcRect b="0" l="0" r="0" t="0"/>
          <a:stretch/>
        </p:blipFill>
        <p:spPr>
          <a:xfrm>
            <a:off x="4160520" y="4663440"/>
            <a:ext cx="649224" cy="347472"/>
          </a:xfrm>
          <a:prstGeom prst="rect">
            <a:avLst/>
          </a:prstGeom>
          <a:noFill/>
          <a:ln>
            <a:noFill/>
          </a:ln>
        </p:spPr>
      </p:pic>
      <p:pic>
        <p:nvPicPr>
          <p:cNvPr descr="/mnt/games-and-things/VFS-GLOBAL-PRESENTATIONS/NTTLOGO.png" id="315" name="Google Shape;315;p5"/>
          <p:cNvPicPr preferRelativeResize="0"/>
          <p:nvPr/>
        </p:nvPicPr>
        <p:blipFill rotWithShape="1">
          <a:blip r:embed="rId5">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0" name="Shape 320"/>
        <p:cNvGrpSpPr/>
        <p:nvPr/>
      </p:nvGrpSpPr>
      <p:grpSpPr>
        <a:xfrm>
          <a:off x="0" y="0"/>
          <a:ext cx="0" cy="0"/>
          <a:chOff x="0" y="0"/>
          <a:chExt cx="0" cy="0"/>
        </a:xfrm>
      </p:grpSpPr>
      <p:sp>
        <p:nvSpPr>
          <p:cNvPr id="321" name="Google Shape;321;p6"/>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The Digital Menu.</a:t>
            </a:r>
            <a:endParaRPr b="0" i="0" sz="2800" u="none" cap="none" strike="noStrike">
              <a:solidFill>
                <a:schemeClr val="dk1"/>
              </a:solidFill>
              <a:latin typeface="Calibri"/>
              <a:ea typeface="Calibri"/>
              <a:cs typeface="Calibri"/>
              <a:sym typeface="Calibri"/>
            </a:endParaRPr>
          </a:p>
        </p:txBody>
      </p:sp>
      <p:sp>
        <p:nvSpPr>
          <p:cNvPr id="322" name="Google Shape;322;p6"/>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The customer-facing foundation. The waiter still takes the order.</a:t>
            </a:r>
            <a:endParaRPr b="0" i="0" sz="1300" u="none" cap="none" strike="noStrike">
              <a:solidFill>
                <a:schemeClr val="dk1"/>
              </a:solidFill>
              <a:latin typeface="Calibri"/>
              <a:ea typeface="Calibri"/>
              <a:cs typeface="Calibri"/>
              <a:sym typeface="Calibri"/>
            </a:endParaRPr>
          </a:p>
        </p:txBody>
      </p:sp>
      <p:sp>
        <p:nvSpPr>
          <p:cNvPr id="323" name="Google Shape;323;p6"/>
          <p:cNvSpPr/>
          <p:nvPr/>
        </p:nvSpPr>
        <p:spPr>
          <a:xfrm>
            <a:off x="457200" y="1280160"/>
            <a:ext cx="4434840" cy="2834640"/>
          </a:xfrm>
          <a:prstGeom prst="rect">
            <a:avLst/>
          </a:prstGeom>
          <a:solidFill>
            <a:srgbClr val="1F2230"/>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6"/>
          <p:cNvSpPr/>
          <p:nvPr/>
        </p:nvSpPr>
        <p:spPr>
          <a:xfrm>
            <a:off x="539496" y="1362456"/>
            <a:ext cx="4270248" cy="2670048"/>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6"/>
          <p:cNvSpPr/>
          <p:nvPr/>
        </p:nvSpPr>
        <p:spPr>
          <a:xfrm>
            <a:off x="2651760" y="1298448"/>
            <a:ext cx="45720" cy="45720"/>
          </a:xfrm>
          <a:prstGeom prst="ellipse">
            <a:avLst/>
          </a:prstGeom>
          <a:solidFill>
            <a:srgbClr val="3A3F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6"/>
          <p:cNvSpPr/>
          <p:nvPr/>
        </p:nvSpPr>
        <p:spPr>
          <a:xfrm>
            <a:off x="630936" y="1408176"/>
            <a:ext cx="457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9:41</a:t>
            </a:r>
            <a:endParaRPr b="0" i="0" sz="700" u="none" cap="none" strike="noStrike">
              <a:solidFill>
                <a:schemeClr val="dk1"/>
              </a:solidFill>
              <a:latin typeface="Calibri"/>
              <a:ea typeface="Calibri"/>
              <a:cs typeface="Calibri"/>
              <a:sym typeface="Calibri"/>
            </a:endParaRPr>
          </a:p>
        </p:txBody>
      </p:sp>
      <p:sp>
        <p:nvSpPr>
          <p:cNvPr id="327" name="Google Shape;327;p6"/>
          <p:cNvSpPr/>
          <p:nvPr/>
        </p:nvSpPr>
        <p:spPr>
          <a:xfrm>
            <a:off x="4169664" y="146304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6"/>
          <p:cNvSpPr/>
          <p:nvPr/>
        </p:nvSpPr>
        <p:spPr>
          <a:xfrm>
            <a:off x="4224528" y="146304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6"/>
          <p:cNvSpPr/>
          <p:nvPr/>
        </p:nvSpPr>
        <p:spPr>
          <a:xfrm>
            <a:off x="4279392" y="146304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6"/>
          <p:cNvSpPr/>
          <p:nvPr/>
        </p:nvSpPr>
        <p:spPr>
          <a:xfrm>
            <a:off x="4334256" y="146304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6"/>
          <p:cNvSpPr/>
          <p:nvPr/>
        </p:nvSpPr>
        <p:spPr>
          <a:xfrm>
            <a:off x="4443984" y="1453896"/>
            <a:ext cx="201168" cy="73152"/>
          </a:xfrm>
          <a:prstGeom prst="rect">
            <a:avLst/>
          </a:prstGeom>
          <a:solidFill>
            <a:srgbClr val="FFFFFF">
              <a:alpha val="0"/>
            </a:srgbClr>
          </a:solidFill>
          <a:ln cap="flat" cmpd="sng" w="9525">
            <a:solidFill>
              <a:srgbClr val="6B72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6"/>
          <p:cNvSpPr/>
          <p:nvPr/>
        </p:nvSpPr>
        <p:spPr>
          <a:xfrm>
            <a:off x="4453128" y="1463040"/>
            <a:ext cx="164592" cy="54864"/>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6"/>
          <p:cNvSpPr/>
          <p:nvPr/>
        </p:nvSpPr>
        <p:spPr>
          <a:xfrm>
            <a:off x="4645152" y="1472184"/>
            <a:ext cx="13716" cy="36576"/>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6"/>
          <p:cNvSpPr/>
          <p:nvPr/>
        </p:nvSpPr>
        <p:spPr>
          <a:xfrm>
            <a:off x="676656" y="1655064"/>
            <a:ext cx="292608" cy="292608"/>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5" name="Google Shape;335;p6"/>
          <p:cNvPicPr preferRelativeResize="0"/>
          <p:nvPr/>
        </p:nvPicPr>
        <p:blipFill rotWithShape="1">
          <a:blip r:embed="rId3">
            <a:alphaModFix/>
          </a:blip>
          <a:srcRect b="0" l="0" r="0" t="0"/>
          <a:stretch/>
        </p:blipFill>
        <p:spPr>
          <a:xfrm>
            <a:off x="731520" y="1709928"/>
            <a:ext cx="182880" cy="182880"/>
          </a:xfrm>
          <a:prstGeom prst="rect">
            <a:avLst/>
          </a:prstGeom>
          <a:noFill/>
          <a:ln>
            <a:noFill/>
          </a:ln>
        </p:spPr>
      </p:pic>
      <p:sp>
        <p:nvSpPr>
          <p:cNvPr id="336" name="Google Shape;336;p6"/>
          <p:cNvSpPr/>
          <p:nvPr/>
        </p:nvSpPr>
        <p:spPr>
          <a:xfrm>
            <a:off x="1042416" y="1655064"/>
            <a:ext cx="1371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RED CHILI</a:t>
            </a:r>
            <a:endParaRPr b="0" i="0" sz="1200" u="none" cap="none" strike="noStrike">
              <a:solidFill>
                <a:schemeClr val="dk1"/>
              </a:solidFill>
              <a:latin typeface="Calibri"/>
              <a:ea typeface="Calibri"/>
              <a:cs typeface="Calibri"/>
              <a:sym typeface="Calibri"/>
            </a:endParaRPr>
          </a:p>
        </p:txBody>
      </p:sp>
      <p:sp>
        <p:nvSpPr>
          <p:cNvPr id="337" name="Google Shape;337;p6"/>
          <p:cNvSpPr/>
          <p:nvPr/>
        </p:nvSpPr>
        <p:spPr>
          <a:xfrm>
            <a:off x="3511296" y="1691640"/>
            <a:ext cx="274320" cy="219456"/>
          </a:xfrm>
          <a:prstGeom prst="rect">
            <a:avLst/>
          </a:prstGeom>
          <a:solidFill>
            <a:srgbClr val="B31981"/>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6"/>
          <p:cNvSpPr/>
          <p:nvPr/>
        </p:nvSpPr>
        <p:spPr>
          <a:xfrm>
            <a:off x="3511296" y="1691640"/>
            <a:ext cx="27432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00"/>
              <a:buFont typeface="IBM Plex Sans"/>
              <a:buNone/>
            </a:pPr>
            <a:r>
              <a:rPr b="1" i="0" lang="en-US" sz="700" u="none" cap="none" strike="noStrike">
                <a:solidFill>
                  <a:srgbClr val="FFFFFF"/>
                </a:solidFill>
                <a:latin typeface="IBM Plex Sans"/>
                <a:ea typeface="IBM Plex Sans"/>
                <a:cs typeface="IBM Plex Sans"/>
                <a:sym typeface="IBM Plex Sans"/>
              </a:rPr>
              <a:t>EN</a:t>
            </a:r>
            <a:endParaRPr b="0" i="0" sz="700" u="none" cap="none" strike="noStrike">
              <a:solidFill>
                <a:schemeClr val="dk1"/>
              </a:solidFill>
              <a:latin typeface="Calibri"/>
              <a:ea typeface="Calibri"/>
              <a:cs typeface="Calibri"/>
              <a:sym typeface="Calibri"/>
            </a:endParaRPr>
          </a:p>
        </p:txBody>
      </p:sp>
      <p:sp>
        <p:nvSpPr>
          <p:cNvPr id="339" name="Google Shape;339;p6"/>
          <p:cNvSpPr/>
          <p:nvPr/>
        </p:nvSpPr>
        <p:spPr>
          <a:xfrm>
            <a:off x="3822192" y="1691640"/>
            <a:ext cx="274320" cy="219456"/>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6"/>
          <p:cNvSpPr/>
          <p:nvPr/>
        </p:nvSpPr>
        <p:spPr>
          <a:xfrm>
            <a:off x="3822192" y="1691640"/>
            <a:ext cx="27432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AR</a:t>
            </a:r>
            <a:endParaRPr b="0" i="0" sz="700" u="none" cap="none" strike="noStrike">
              <a:solidFill>
                <a:schemeClr val="dk1"/>
              </a:solidFill>
              <a:latin typeface="Calibri"/>
              <a:ea typeface="Calibri"/>
              <a:cs typeface="Calibri"/>
              <a:sym typeface="Calibri"/>
            </a:endParaRPr>
          </a:p>
        </p:txBody>
      </p:sp>
      <p:sp>
        <p:nvSpPr>
          <p:cNvPr id="341" name="Google Shape;341;p6"/>
          <p:cNvSpPr/>
          <p:nvPr/>
        </p:nvSpPr>
        <p:spPr>
          <a:xfrm>
            <a:off x="4133088" y="1691640"/>
            <a:ext cx="274320" cy="219456"/>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6"/>
          <p:cNvSpPr/>
          <p:nvPr/>
        </p:nvSpPr>
        <p:spPr>
          <a:xfrm>
            <a:off x="4133088" y="1691640"/>
            <a:ext cx="27432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UR</a:t>
            </a:r>
            <a:endParaRPr b="0" i="0" sz="700" u="none" cap="none" strike="noStrike">
              <a:solidFill>
                <a:schemeClr val="dk1"/>
              </a:solidFill>
              <a:latin typeface="Calibri"/>
              <a:ea typeface="Calibri"/>
              <a:cs typeface="Calibri"/>
              <a:sym typeface="Calibri"/>
            </a:endParaRPr>
          </a:p>
        </p:txBody>
      </p:sp>
      <p:sp>
        <p:nvSpPr>
          <p:cNvPr id="343" name="Google Shape;343;p6"/>
          <p:cNvSpPr/>
          <p:nvPr/>
        </p:nvSpPr>
        <p:spPr>
          <a:xfrm>
            <a:off x="4443984" y="1691640"/>
            <a:ext cx="274320" cy="219456"/>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6"/>
          <p:cNvSpPr/>
          <p:nvPr/>
        </p:nvSpPr>
        <p:spPr>
          <a:xfrm>
            <a:off x="4443984" y="1691640"/>
            <a:ext cx="27432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TG</a:t>
            </a:r>
            <a:endParaRPr b="0" i="0" sz="700" u="none" cap="none" strike="noStrike">
              <a:solidFill>
                <a:schemeClr val="dk1"/>
              </a:solidFill>
              <a:latin typeface="Calibri"/>
              <a:ea typeface="Calibri"/>
              <a:cs typeface="Calibri"/>
              <a:sym typeface="Calibri"/>
            </a:endParaRPr>
          </a:p>
        </p:txBody>
      </p:sp>
      <p:sp>
        <p:nvSpPr>
          <p:cNvPr id="345" name="Google Shape;345;p6"/>
          <p:cNvSpPr/>
          <p:nvPr/>
        </p:nvSpPr>
        <p:spPr>
          <a:xfrm>
            <a:off x="676656" y="2075688"/>
            <a:ext cx="1097280" cy="219456"/>
          </a:xfrm>
          <a:prstGeom prst="rect">
            <a:avLst/>
          </a:prstGeom>
          <a:solidFill>
            <a:srgbClr val="FDF2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6"/>
          <p:cNvSpPr/>
          <p:nvPr/>
        </p:nvSpPr>
        <p:spPr>
          <a:xfrm>
            <a:off x="676656" y="2075688"/>
            <a:ext cx="109728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00"/>
              <a:buFont typeface="IBM Plex Sans"/>
              <a:buNone/>
            </a:pPr>
            <a:r>
              <a:rPr b="1" i="0" lang="en-US" sz="700" u="none" cap="none" strike="noStrike">
                <a:solidFill>
                  <a:srgbClr val="B31981"/>
                </a:solidFill>
                <a:latin typeface="IBM Plex Sans"/>
                <a:ea typeface="IBM Plex Sans"/>
                <a:cs typeface="IBM Plex Sans"/>
                <a:sym typeface="IBM Plex Sans"/>
              </a:rPr>
              <a:t>BIRYANI HOUSE</a:t>
            </a:r>
            <a:endParaRPr b="0" i="0" sz="700" u="none" cap="none" strike="noStrike">
              <a:solidFill>
                <a:schemeClr val="dk1"/>
              </a:solidFill>
              <a:latin typeface="Calibri"/>
              <a:ea typeface="Calibri"/>
              <a:cs typeface="Calibri"/>
              <a:sym typeface="Calibri"/>
            </a:endParaRPr>
          </a:p>
        </p:txBody>
      </p:sp>
      <p:sp>
        <p:nvSpPr>
          <p:cNvPr id="347" name="Google Shape;347;p6"/>
          <p:cNvSpPr/>
          <p:nvPr/>
        </p:nvSpPr>
        <p:spPr>
          <a:xfrm>
            <a:off x="676656" y="2368296"/>
            <a:ext cx="1929384" cy="1234440"/>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6"/>
          <p:cNvSpPr/>
          <p:nvPr/>
        </p:nvSpPr>
        <p:spPr>
          <a:xfrm>
            <a:off x="676656" y="2368296"/>
            <a:ext cx="1929384" cy="61722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6"/>
          <p:cNvSpPr/>
          <p:nvPr/>
        </p:nvSpPr>
        <p:spPr>
          <a:xfrm>
            <a:off x="676656" y="2894076"/>
            <a:ext cx="1929384" cy="9144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6"/>
          <p:cNvSpPr/>
          <p:nvPr/>
        </p:nvSpPr>
        <p:spPr>
          <a:xfrm>
            <a:off x="1379030" y="2414588"/>
            <a:ext cx="524637" cy="524637"/>
          </a:xfrm>
          <a:prstGeom prst="ellipse">
            <a:avLst/>
          </a:prstGeom>
          <a:solidFill>
            <a:srgbClr val="5C3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6"/>
          <p:cNvSpPr/>
          <p:nvPr/>
        </p:nvSpPr>
        <p:spPr>
          <a:xfrm>
            <a:off x="1421000" y="2456558"/>
            <a:ext cx="440695" cy="440695"/>
          </a:xfrm>
          <a:prstGeom prst="ellipse">
            <a:avLst/>
          </a:prstGeom>
          <a:solidFill>
            <a:srgbClr val="F5E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6"/>
          <p:cNvSpPr/>
          <p:nvPr/>
        </p:nvSpPr>
        <p:spPr>
          <a:xfrm>
            <a:off x="1473464" y="2571979"/>
            <a:ext cx="115420" cy="31478"/>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6"/>
          <p:cNvSpPr/>
          <p:nvPr/>
        </p:nvSpPr>
        <p:spPr>
          <a:xfrm>
            <a:off x="1615116" y="2703138"/>
            <a:ext cx="104927" cy="26232"/>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6"/>
          <p:cNvSpPr/>
          <p:nvPr/>
        </p:nvSpPr>
        <p:spPr>
          <a:xfrm>
            <a:off x="1536421" y="2781833"/>
            <a:ext cx="94435" cy="26232"/>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6"/>
          <p:cNvSpPr/>
          <p:nvPr/>
        </p:nvSpPr>
        <p:spPr>
          <a:xfrm>
            <a:off x="1536421" y="2624442"/>
            <a:ext cx="73449" cy="52464"/>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6"/>
          <p:cNvSpPr/>
          <p:nvPr/>
        </p:nvSpPr>
        <p:spPr>
          <a:xfrm>
            <a:off x="1667580" y="2571979"/>
            <a:ext cx="68203" cy="52464"/>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6"/>
          <p:cNvSpPr/>
          <p:nvPr/>
        </p:nvSpPr>
        <p:spPr>
          <a:xfrm>
            <a:off x="1641348" y="2739862"/>
            <a:ext cx="78696" cy="52464"/>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6"/>
          <p:cNvSpPr/>
          <p:nvPr/>
        </p:nvSpPr>
        <p:spPr>
          <a:xfrm>
            <a:off x="1510189" y="2703138"/>
            <a:ext cx="26232" cy="26232"/>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6"/>
          <p:cNvSpPr/>
          <p:nvPr/>
        </p:nvSpPr>
        <p:spPr>
          <a:xfrm>
            <a:off x="1720044" y="2650674"/>
            <a:ext cx="26232" cy="26232"/>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6"/>
          <p:cNvSpPr/>
          <p:nvPr/>
        </p:nvSpPr>
        <p:spPr>
          <a:xfrm>
            <a:off x="1588884" y="2823804"/>
            <a:ext cx="26232" cy="26232"/>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6"/>
          <p:cNvSpPr/>
          <p:nvPr/>
        </p:nvSpPr>
        <p:spPr>
          <a:xfrm>
            <a:off x="786384" y="3040380"/>
            <a:ext cx="1709928"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Lamb Biryani</a:t>
            </a:r>
            <a:endParaRPr b="0" i="0" sz="1000" u="none" cap="none" strike="noStrike">
              <a:solidFill>
                <a:schemeClr val="dk1"/>
              </a:solidFill>
              <a:latin typeface="Calibri"/>
              <a:ea typeface="Calibri"/>
              <a:cs typeface="Calibri"/>
              <a:sym typeface="Calibri"/>
            </a:endParaRPr>
          </a:p>
        </p:txBody>
      </p:sp>
      <p:sp>
        <p:nvSpPr>
          <p:cNvPr id="362" name="Google Shape;362;p6"/>
          <p:cNvSpPr/>
          <p:nvPr/>
        </p:nvSpPr>
        <p:spPr>
          <a:xfrm>
            <a:off x="786384" y="3278124"/>
            <a:ext cx="1709928" cy="329184"/>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Slow-cooked basmati, saffron, lamb</a:t>
            </a:r>
            <a:endParaRPr b="0" i="0" sz="750" u="none" cap="none" strike="noStrike">
              <a:solidFill>
                <a:schemeClr val="dk1"/>
              </a:solidFill>
              <a:latin typeface="Calibri"/>
              <a:ea typeface="Calibri"/>
              <a:cs typeface="Calibri"/>
              <a:sym typeface="Calibri"/>
            </a:endParaRPr>
          </a:p>
        </p:txBody>
      </p:sp>
      <p:sp>
        <p:nvSpPr>
          <p:cNvPr id="363" name="Google Shape;363;p6"/>
          <p:cNvSpPr/>
          <p:nvPr/>
        </p:nvSpPr>
        <p:spPr>
          <a:xfrm>
            <a:off x="786384" y="3310128"/>
            <a:ext cx="1051560" cy="201168"/>
          </a:xfrm>
          <a:prstGeom prst="rect">
            <a:avLst/>
          </a:prstGeom>
          <a:solidFill>
            <a:srgbClr val="FDF2F9"/>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6"/>
          <p:cNvSpPr/>
          <p:nvPr/>
        </p:nvSpPr>
        <p:spPr>
          <a:xfrm>
            <a:off x="786384" y="3310128"/>
            <a:ext cx="10515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600"/>
              <a:buFont typeface="IBM Plex Sans"/>
              <a:buNone/>
            </a:pPr>
            <a:r>
              <a:rPr b="0" i="0" lang="en-US" sz="600" u="none" cap="none" strike="noStrike">
                <a:solidFill>
                  <a:srgbClr val="7E247A"/>
                </a:solidFill>
                <a:latin typeface="IBM Plex Sans"/>
                <a:ea typeface="IBM Plex Sans"/>
                <a:cs typeface="IBM Plex Sans"/>
                <a:sym typeface="IBM Plex Sans"/>
              </a:rPr>
              <a:t>Pairs with Mango Lassi</a:t>
            </a:r>
            <a:endParaRPr b="0" i="0" sz="600" u="none" cap="none" strike="noStrike">
              <a:solidFill>
                <a:schemeClr val="dk1"/>
              </a:solidFill>
              <a:latin typeface="Calibri"/>
              <a:ea typeface="Calibri"/>
              <a:cs typeface="Calibri"/>
              <a:sym typeface="Calibri"/>
            </a:endParaRPr>
          </a:p>
        </p:txBody>
      </p:sp>
      <p:sp>
        <p:nvSpPr>
          <p:cNvPr id="365" name="Google Shape;365;p6"/>
          <p:cNvSpPr/>
          <p:nvPr/>
        </p:nvSpPr>
        <p:spPr>
          <a:xfrm>
            <a:off x="1874520" y="3310128"/>
            <a:ext cx="640080" cy="20116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6"/>
          <p:cNvSpPr/>
          <p:nvPr/>
        </p:nvSpPr>
        <p:spPr>
          <a:xfrm>
            <a:off x="1874520" y="3310128"/>
            <a:ext cx="640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SAR 42</a:t>
            </a:r>
            <a:endParaRPr b="0" i="0" sz="750" u="none" cap="none" strike="noStrike">
              <a:solidFill>
                <a:schemeClr val="dk1"/>
              </a:solidFill>
              <a:latin typeface="Calibri"/>
              <a:ea typeface="Calibri"/>
              <a:cs typeface="Calibri"/>
              <a:sym typeface="Calibri"/>
            </a:endParaRPr>
          </a:p>
        </p:txBody>
      </p:sp>
      <p:sp>
        <p:nvSpPr>
          <p:cNvPr id="367" name="Google Shape;367;p6"/>
          <p:cNvSpPr/>
          <p:nvPr/>
        </p:nvSpPr>
        <p:spPr>
          <a:xfrm>
            <a:off x="2743200" y="2368296"/>
            <a:ext cx="1929384" cy="1234440"/>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6"/>
          <p:cNvSpPr/>
          <p:nvPr/>
        </p:nvSpPr>
        <p:spPr>
          <a:xfrm>
            <a:off x="2743200" y="2368296"/>
            <a:ext cx="1929384" cy="61722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6"/>
          <p:cNvSpPr/>
          <p:nvPr/>
        </p:nvSpPr>
        <p:spPr>
          <a:xfrm>
            <a:off x="2743200" y="2894076"/>
            <a:ext cx="1929384" cy="9144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6"/>
          <p:cNvSpPr/>
          <p:nvPr/>
        </p:nvSpPr>
        <p:spPr>
          <a:xfrm>
            <a:off x="3445574" y="2414588"/>
            <a:ext cx="524637" cy="524637"/>
          </a:xfrm>
          <a:prstGeom prst="ellipse">
            <a:avLst/>
          </a:prstGeom>
          <a:solidFill>
            <a:srgbClr val="5C3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6"/>
          <p:cNvSpPr/>
          <p:nvPr/>
        </p:nvSpPr>
        <p:spPr>
          <a:xfrm>
            <a:off x="3487544" y="2456558"/>
            <a:ext cx="440695" cy="440695"/>
          </a:xfrm>
          <a:prstGeom prst="ellipse">
            <a:avLst/>
          </a:prstGeom>
          <a:solidFill>
            <a:srgbClr val="F5E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6"/>
          <p:cNvSpPr/>
          <p:nvPr/>
        </p:nvSpPr>
        <p:spPr>
          <a:xfrm>
            <a:off x="3540008" y="2571979"/>
            <a:ext cx="115420" cy="31478"/>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6"/>
          <p:cNvSpPr/>
          <p:nvPr/>
        </p:nvSpPr>
        <p:spPr>
          <a:xfrm>
            <a:off x="3681660" y="2703138"/>
            <a:ext cx="104927" cy="26232"/>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6"/>
          <p:cNvSpPr/>
          <p:nvPr/>
        </p:nvSpPr>
        <p:spPr>
          <a:xfrm>
            <a:off x="3602965" y="2781833"/>
            <a:ext cx="94435" cy="26232"/>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6"/>
          <p:cNvSpPr/>
          <p:nvPr/>
        </p:nvSpPr>
        <p:spPr>
          <a:xfrm>
            <a:off x="3602965" y="2624442"/>
            <a:ext cx="73449" cy="52464"/>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6"/>
          <p:cNvSpPr/>
          <p:nvPr/>
        </p:nvSpPr>
        <p:spPr>
          <a:xfrm>
            <a:off x="3734124" y="2571979"/>
            <a:ext cx="68203" cy="52464"/>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6"/>
          <p:cNvSpPr/>
          <p:nvPr/>
        </p:nvSpPr>
        <p:spPr>
          <a:xfrm>
            <a:off x="3707892" y="2739862"/>
            <a:ext cx="78696" cy="52464"/>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6"/>
          <p:cNvSpPr/>
          <p:nvPr/>
        </p:nvSpPr>
        <p:spPr>
          <a:xfrm>
            <a:off x="3576733" y="2703138"/>
            <a:ext cx="26232" cy="26232"/>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6"/>
          <p:cNvSpPr/>
          <p:nvPr/>
        </p:nvSpPr>
        <p:spPr>
          <a:xfrm>
            <a:off x="3786588" y="2650674"/>
            <a:ext cx="26232" cy="26232"/>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6"/>
          <p:cNvSpPr/>
          <p:nvPr/>
        </p:nvSpPr>
        <p:spPr>
          <a:xfrm>
            <a:off x="3655428" y="2823804"/>
            <a:ext cx="26232" cy="26232"/>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6"/>
          <p:cNvSpPr/>
          <p:nvPr/>
        </p:nvSpPr>
        <p:spPr>
          <a:xfrm>
            <a:off x="2852928" y="3040380"/>
            <a:ext cx="1709928"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Chicken Biryani</a:t>
            </a:r>
            <a:endParaRPr b="0" i="0" sz="1000" u="none" cap="none" strike="noStrike">
              <a:solidFill>
                <a:schemeClr val="dk1"/>
              </a:solidFill>
              <a:latin typeface="Calibri"/>
              <a:ea typeface="Calibri"/>
              <a:cs typeface="Calibri"/>
              <a:sym typeface="Calibri"/>
            </a:endParaRPr>
          </a:p>
        </p:txBody>
      </p:sp>
      <p:sp>
        <p:nvSpPr>
          <p:cNvPr id="382" name="Google Shape;382;p6"/>
          <p:cNvSpPr/>
          <p:nvPr/>
        </p:nvSpPr>
        <p:spPr>
          <a:xfrm>
            <a:off x="2852928" y="3278124"/>
            <a:ext cx="1709928" cy="329184"/>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Aromatic basmati, marinated chicken</a:t>
            </a:r>
            <a:endParaRPr b="0" i="0" sz="750" u="none" cap="none" strike="noStrike">
              <a:solidFill>
                <a:schemeClr val="dk1"/>
              </a:solidFill>
              <a:latin typeface="Calibri"/>
              <a:ea typeface="Calibri"/>
              <a:cs typeface="Calibri"/>
              <a:sym typeface="Calibri"/>
            </a:endParaRPr>
          </a:p>
        </p:txBody>
      </p:sp>
      <p:sp>
        <p:nvSpPr>
          <p:cNvPr id="383" name="Google Shape;383;p6"/>
          <p:cNvSpPr/>
          <p:nvPr/>
        </p:nvSpPr>
        <p:spPr>
          <a:xfrm>
            <a:off x="2852928" y="3310128"/>
            <a:ext cx="1051560" cy="201168"/>
          </a:xfrm>
          <a:prstGeom prst="rect">
            <a:avLst/>
          </a:prstGeom>
          <a:solidFill>
            <a:srgbClr val="FDF2F9"/>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6"/>
          <p:cNvSpPr/>
          <p:nvPr/>
        </p:nvSpPr>
        <p:spPr>
          <a:xfrm>
            <a:off x="2852928" y="3310128"/>
            <a:ext cx="10515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600"/>
              <a:buFont typeface="IBM Plex Sans"/>
              <a:buNone/>
            </a:pPr>
            <a:r>
              <a:rPr b="0" i="0" lang="en-US" sz="600" u="none" cap="none" strike="noStrike">
                <a:solidFill>
                  <a:srgbClr val="7E247A"/>
                </a:solidFill>
                <a:latin typeface="IBM Plex Sans"/>
                <a:ea typeface="IBM Plex Sans"/>
                <a:cs typeface="IBM Plex Sans"/>
                <a:sym typeface="IBM Plex Sans"/>
              </a:rPr>
              <a:t>Pairs with Garlic Naan</a:t>
            </a:r>
            <a:endParaRPr b="0" i="0" sz="600" u="none" cap="none" strike="noStrike">
              <a:solidFill>
                <a:schemeClr val="dk1"/>
              </a:solidFill>
              <a:latin typeface="Calibri"/>
              <a:ea typeface="Calibri"/>
              <a:cs typeface="Calibri"/>
              <a:sym typeface="Calibri"/>
            </a:endParaRPr>
          </a:p>
        </p:txBody>
      </p:sp>
      <p:sp>
        <p:nvSpPr>
          <p:cNvPr id="385" name="Google Shape;385;p6"/>
          <p:cNvSpPr/>
          <p:nvPr/>
        </p:nvSpPr>
        <p:spPr>
          <a:xfrm>
            <a:off x="3941064" y="3310128"/>
            <a:ext cx="640080" cy="20116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6"/>
          <p:cNvSpPr/>
          <p:nvPr/>
        </p:nvSpPr>
        <p:spPr>
          <a:xfrm>
            <a:off x="3941064" y="3310128"/>
            <a:ext cx="640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SAR 35</a:t>
            </a:r>
            <a:endParaRPr b="0" i="0" sz="750" u="none" cap="none" strike="noStrike">
              <a:solidFill>
                <a:schemeClr val="dk1"/>
              </a:solidFill>
              <a:latin typeface="Calibri"/>
              <a:ea typeface="Calibri"/>
              <a:cs typeface="Calibri"/>
              <a:sym typeface="Calibri"/>
            </a:endParaRPr>
          </a:p>
        </p:txBody>
      </p:sp>
      <p:sp>
        <p:nvSpPr>
          <p:cNvPr id="387" name="Google Shape;387;p6"/>
          <p:cNvSpPr/>
          <p:nvPr/>
        </p:nvSpPr>
        <p:spPr>
          <a:xfrm>
            <a:off x="676656" y="3557016"/>
            <a:ext cx="3995928" cy="384048"/>
          </a:xfrm>
          <a:prstGeom prst="rect">
            <a:avLst/>
          </a:prstGeom>
          <a:solidFill>
            <a:srgbClr val="FDF2F9"/>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88" name="Google Shape;388;p6"/>
          <p:cNvPicPr preferRelativeResize="0"/>
          <p:nvPr/>
        </p:nvPicPr>
        <p:blipFill rotWithShape="1">
          <a:blip r:embed="rId4">
            <a:alphaModFix/>
          </a:blip>
          <a:srcRect b="0" l="0" r="0" t="0"/>
          <a:stretch/>
        </p:blipFill>
        <p:spPr>
          <a:xfrm>
            <a:off x="768096" y="3611880"/>
            <a:ext cx="274320" cy="274320"/>
          </a:xfrm>
          <a:prstGeom prst="rect">
            <a:avLst/>
          </a:prstGeom>
          <a:noFill/>
          <a:ln>
            <a:noFill/>
          </a:ln>
        </p:spPr>
      </p:pic>
      <p:sp>
        <p:nvSpPr>
          <p:cNvPr id="389" name="Google Shape;389;p6"/>
          <p:cNvSpPr/>
          <p:nvPr/>
        </p:nvSpPr>
        <p:spPr>
          <a:xfrm>
            <a:off x="1088136" y="3557016"/>
            <a:ext cx="2807208"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Arial"/>
              <a:buNone/>
            </a:pPr>
            <a:r>
              <a:rPr b="1" i="0" lang="en-US" sz="950" u="none" cap="none" strike="noStrike">
                <a:solidFill>
                  <a:srgbClr val="1A1A2E"/>
                </a:solidFill>
                <a:latin typeface="Arial"/>
                <a:ea typeface="Arial"/>
                <a:cs typeface="Arial"/>
                <a:sym typeface="Arial"/>
              </a:rPr>
              <a:t>Family Feast Bundle  </a:t>
            </a:r>
            <a:r>
              <a:rPr b="0" i="0" lang="en-US" sz="800" u="none" cap="none" strike="noStrike">
                <a:solidFill>
                  <a:srgbClr val="4B5563"/>
                </a:solidFill>
                <a:latin typeface="IBM Plex Sans"/>
                <a:ea typeface="IBM Plex Sans"/>
                <a:cs typeface="IBM Plex Sans"/>
                <a:sym typeface="IBM Plex Sans"/>
              </a:rPr>
              <a:t>· 2 Biryani + 4 Naan + Salad</a:t>
            </a:r>
            <a:endParaRPr b="0" i="0" sz="950" u="none" cap="none" strike="noStrike">
              <a:solidFill>
                <a:schemeClr val="dk1"/>
              </a:solidFill>
              <a:latin typeface="Calibri"/>
              <a:ea typeface="Calibri"/>
              <a:cs typeface="Calibri"/>
              <a:sym typeface="Calibri"/>
            </a:endParaRPr>
          </a:p>
        </p:txBody>
      </p:sp>
      <p:sp>
        <p:nvSpPr>
          <p:cNvPr id="390" name="Google Shape;390;p6"/>
          <p:cNvSpPr/>
          <p:nvPr/>
        </p:nvSpPr>
        <p:spPr>
          <a:xfrm>
            <a:off x="3968496" y="3648456"/>
            <a:ext cx="658368" cy="20116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6"/>
          <p:cNvSpPr/>
          <p:nvPr/>
        </p:nvSpPr>
        <p:spPr>
          <a:xfrm>
            <a:off x="3968496" y="3648456"/>
            <a:ext cx="658368"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SAR 95</a:t>
            </a:r>
            <a:endParaRPr b="0" i="0" sz="750" u="none" cap="none" strike="noStrike">
              <a:solidFill>
                <a:schemeClr val="dk1"/>
              </a:solidFill>
              <a:latin typeface="Calibri"/>
              <a:ea typeface="Calibri"/>
              <a:cs typeface="Calibri"/>
              <a:sym typeface="Calibri"/>
            </a:endParaRPr>
          </a:p>
        </p:txBody>
      </p:sp>
      <p:sp>
        <p:nvSpPr>
          <p:cNvPr id="392" name="Google Shape;392;p6"/>
          <p:cNvSpPr/>
          <p:nvPr/>
        </p:nvSpPr>
        <p:spPr>
          <a:xfrm>
            <a:off x="5212080" y="1371600"/>
            <a:ext cx="384048" cy="384048"/>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93" name="Google Shape;393;p6"/>
          <p:cNvPicPr preferRelativeResize="0"/>
          <p:nvPr/>
        </p:nvPicPr>
        <p:blipFill rotWithShape="1">
          <a:blip r:embed="rId5">
            <a:alphaModFix/>
          </a:blip>
          <a:srcRect b="0" l="0" r="0" t="0"/>
          <a:stretch/>
        </p:blipFill>
        <p:spPr>
          <a:xfrm>
            <a:off x="5308092" y="1467612"/>
            <a:ext cx="192024" cy="192024"/>
          </a:xfrm>
          <a:prstGeom prst="rect">
            <a:avLst/>
          </a:prstGeom>
          <a:noFill/>
          <a:ln>
            <a:noFill/>
          </a:ln>
        </p:spPr>
      </p:pic>
      <p:sp>
        <p:nvSpPr>
          <p:cNvPr id="394" name="Google Shape;394;p6"/>
          <p:cNvSpPr/>
          <p:nvPr/>
        </p:nvSpPr>
        <p:spPr>
          <a:xfrm>
            <a:off x="5715000" y="1335024"/>
            <a:ext cx="3383280"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Photos for every dish</a:t>
            </a:r>
            <a:endParaRPr b="0" i="0" sz="1200" u="none" cap="none" strike="noStrike">
              <a:solidFill>
                <a:schemeClr val="dk1"/>
              </a:solidFill>
              <a:latin typeface="Calibri"/>
              <a:ea typeface="Calibri"/>
              <a:cs typeface="Calibri"/>
              <a:sym typeface="Calibri"/>
            </a:endParaRPr>
          </a:p>
        </p:txBody>
      </p:sp>
      <p:sp>
        <p:nvSpPr>
          <p:cNvPr id="395" name="Google Shape;395;p6"/>
          <p:cNvSpPr/>
          <p:nvPr/>
        </p:nvSpPr>
        <p:spPr>
          <a:xfrm>
            <a:off x="5715000" y="1572768"/>
            <a:ext cx="3383280" cy="292608"/>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Items with photos sell measurably more — full visual menu.</a:t>
            </a:r>
            <a:endParaRPr b="0" i="0" sz="900" u="none" cap="none" strike="noStrike">
              <a:solidFill>
                <a:schemeClr val="dk1"/>
              </a:solidFill>
              <a:latin typeface="Calibri"/>
              <a:ea typeface="Calibri"/>
              <a:cs typeface="Calibri"/>
              <a:sym typeface="Calibri"/>
            </a:endParaRPr>
          </a:p>
        </p:txBody>
      </p:sp>
      <p:sp>
        <p:nvSpPr>
          <p:cNvPr id="396" name="Google Shape;396;p6"/>
          <p:cNvSpPr/>
          <p:nvPr/>
        </p:nvSpPr>
        <p:spPr>
          <a:xfrm>
            <a:off x="5212080" y="1920240"/>
            <a:ext cx="384048" cy="384048"/>
          </a:xfrm>
          <a:prstGeom prst="ellipse">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97" name="Google Shape;397;p6"/>
          <p:cNvPicPr preferRelativeResize="0"/>
          <p:nvPr/>
        </p:nvPicPr>
        <p:blipFill rotWithShape="1">
          <a:blip r:embed="rId6">
            <a:alphaModFix/>
          </a:blip>
          <a:srcRect b="0" l="0" r="0" t="0"/>
          <a:stretch/>
        </p:blipFill>
        <p:spPr>
          <a:xfrm>
            <a:off x="5308092" y="2016252"/>
            <a:ext cx="192024" cy="192024"/>
          </a:xfrm>
          <a:prstGeom prst="rect">
            <a:avLst/>
          </a:prstGeom>
          <a:noFill/>
          <a:ln>
            <a:noFill/>
          </a:ln>
        </p:spPr>
      </p:pic>
      <p:sp>
        <p:nvSpPr>
          <p:cNvPr id="398" name="Google Shape;398;p6"/>
          <p:cNvSpPr/>
          <p:nvPr/>
        </p:nvSpPr>
        <p:spPr>
          <a:xfrm>
            <a:off x="5715000" y="1883664"/>
            <a:ext cx="3383280"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EN · AR · UR · TG</a:t>
            </a:r>
            <a:endParaRPr b="0" i="0" sz="1200" u="none" cap="none" strike="noStrike">
              <a:solidFill>
                <a:schemeClr val="dk1"/>
              </a:solidFill>
              <a:latin typeface="Calibri"/>
              <a:ea typeface="Calibri"/>
              <a:cs typeface="Calibri"/>
              <a:sym typeface="Calibri"/>
            </a:endParaRPr>
          </a:p>
        </p:txBody>
      </p:sp>
      <p:sp>
        <p:nvSpPr>
          <p:cNvPr id="399" name="Google Shape;399;p6"/>
          <p:cNvSpPr/>
          <p:nvPr/>
        </p:nvSpPr>
        <p:spPr>
          <a:xfrm>
            <a:off x="5715000" y="2121408"/>
            <a:ext cx="3383280" cy="292608"/>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Four languages match the actual KSA dining mix.</a:t>
            </a:r>
            <a:endParaRPr b="0" i="0" sz="900" u="none" cap="none" strike="noStrike">
              <a:solidFill>
                <a:schemeClr val="dk1"/>
              </a:solidFill>
              <a:latin typeface="Calibri"/>
              <a:ea typeface="Calibri"/>
              <a:cs typeface="Calibri"/>
              <a:sym typeface="Calibri"/>
            </a:endParaRPr>
          </a:p>
        </p:txBody>
      </p:sp>
      <p:sp>
        <p:nvSpPr>
          <p:cNvPr id="400" name="Google Shape;400;p6"/>
          <p:cNvSpPr/>
          <p:nvPr/>
        </p:nvSpPr>
        <p:spPr>
          <a:xfrm>
            <a:off x="5212080" y="2468880"/>
            <a:ext cx="384048" cy="384048"/>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01" name="Google Shape;401;p6"/>
          <p:cNvPicPr preferRelativeResize="0"/>
          <p:nvPr/>
        </p:nvPicPr>
        <p:blipFill rotWithShape="1">
          <a:blip r:embed="rId7">
            <a:alphaModFix/>
          </a:blip>
          <a:srcRect b="0" l="0" r="0" t="0"/>
          <a:stretch/>
        </p:blipFill>
        <p:spPr>
          <a:xfrm>
            <a:off x="5308092" y="2564892"/>
            <a:ext cx="192024" cy="192024"/>
          </a:xfrm>
          <a:prstGeom prst="rect">
            <a:avLst/>
          </a:prstGeom>
          <a:noFill/>
          <a:ln>
            <a:noFill/>
          </a:ln>
        </p:spPr>
      </p:pic>
      <p:sp>
        <p:nvSpPr>
          <p:cNvPr id="402" name="Google Shape;402;p6"/>
          <p:cNvSpPr/>
          <p:nvPr/>
        </p:nvSpPr>
        <p:spPr>
          <a:xfrm>
            <a:off x="5715000" y="2432304"/>
            <a:ext cx="3383280"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Smart Pairings</a:t>
            </a:r>
            <a:endParaRPr b="0" i="0" sz="1200" u="none" cap="none" strike="noStrike">
              <a:solidFill>
                <a:schemeClr val="dk1"/>
              </a:solidFill>
              <a:latin typeface="Calibri"/>
              <a:ea typeface="Calibri"/>
              <a:cs typeface="Calibri"/>
              <a:sym typeface="Calibri"/>
            </a:endParaRPr>
          </a:p>
        </p:txBody>
      </p:sp>
      <p:sp>
        <p:nvSpPr>
          <p:cNvPr id="403" name="Google Shape;403;p6"/>
          <p:cNvSpPr/>
          <p:nvPr/>
        </p:nvSpPr>
        <p:spPr>
          <a:xfrm>
            <a:off x="5715000" y="2670048"/>
            <a:ext cx="3383280" cy="292608"/>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Tap a dish, see what pairs. Passive upsell, no pressure.</a:t>
            </a:r>
            <a:endParaRPr b="0" i="0" sz="900" u="none" cap="none" strike="noStrike">
              <a:solidFill>
                <a:schemeClr val="dk1"/>
              </a:solidFill>
              <a:latin typeface="Calibri"/>
              <a:ea typeface="Calibri"/>
              <a:cs typeface="Calibri"/>
              <a:sym typeface="Calibri"/>
            </a:endParaRPr>
          </a:p>
        </p:txBody>
      </p:sp>
      <p:sp>
        <p:nvSpPr>
          <p:cNvPr id="404" name="Google Shape;404;p6"/>
          <p:cNvSpPr/>
          <p:nvPr/>
        </p:nvSpPr>
        <p:spPr>
          <a:xfrm>
            <a:off x="5212080" y="3017520"/>
            <a:ext cx="384048" cy="384048"/>
          </a:xfrm>
          <a:prstGeom prst="ellipse">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05" name="Google Shape;405;p6"/>
          <p:cNvPicPr preferRelativeResize="0"/>
          <p:nvPr/>
        </p:nvPicPr>
        <p:blipFill rotWithShape="1">
          <a:blip r:embed="rId8">
            <a:alphaModFix/>
          </a:blip>
          <a:srcRect b="0" l="0" r="0" t="0"/>
          <a:stretch/>
        </p:blipFill>
        <p:spPr>
          <a:xfrm>
            <a:off x="5308092" y="3113532"/>
            <a:ext cx="192024" cy="192024"/>
          </a:xfrm>
          <a:prstGeom prst="rect">
            <a:avLst/>
          </a:prstGeom>
          <a:noFill/>
          <a:ln>
            <a:noFill/>
          </a:ln>
        </p:spPr>
      </p:pic>
      <p:sp>
        <p:nvSpPr>
          <p:cNvPr id="406" name="Google Shape;406;p6"/>
          <p:cNvSpPr/>
          <p:nvPr/>
        </p:nvSpPr>
        <p:spPr>
          <a:xfrm>
            <a:off x="5715000" y="2980944"/>
            <a:ext cx="3383280"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Smart Bundles</a:t>
            </a:r>
            <a:endParaRPr b="0" i="0" sz="1200" u="none" cap="none" strike="noStrike">
              <a:solidFill>
                <a:schemeClr val="dk1"/>
              </a:solidFill>
              <a:latin typeface="Calibri"/>
              <a:ea typeface="Calibri"/>
              <a:cs typeface="Calibri"/>
              <a:sym typeface="Calibri"/>
            </a:endParaRPr>
          </a:p>
        </p:txBody>
      </p:sp>
      <p:sp>
        <p:nvSpPr>
          <p:cNvPr id="407" name="Google Shape;407;p6"/>
          <p:cNvSpPr/>
          <p:nvPr/>
        </p:nvSpPr>
        <p:spPr>
          <a:xfrm>
            <a:off x="5715000" y="3218688"/>
            <a:ext cx="3383280" cy="292608"/>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Daypart-aware combos: lunch deals, family feasts, iftar packs.</a:t>
            </a:r>
            <a:endParaRPr b="0" i="0" sz="900" u="none" cap="none" strike="noStrike">
              <a:solidFill>
                <a:schemeClr val="dk1"/>
              </a:solidFill>
              <a:latin typeface="Calibri"/>
              <a:ea typeface="Calibri"/>
              <a:cs typeface="Calibri"/>
              <a:sym typeface="Calibri"/>
            </a:endParaRPr>
          </a:p>
        </p:txBody>
      </p:sp>
      <p:sp>
        <p:nvSpPr>
          <p:cNvPr id="408" name="Google Shape;408;p6"/>
          <p:cNvSpPr/>
          <p:nvPr/>
        </p:nvSpPr>
        <p:spPr>
          <a:xfrm>
            <a:off x="5212080" y="3566160"/>
            <a:ext cx="384048" cy="384048"/>
          </a:xfrm>
          <a:prstGeom prst="ellipse">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09" name="Google Shape;409;p6"/>
          <p:cNvPicPr preferRelativeResize="0"/>
          <p:nvPr/>
        </p:nvPicPr>
        <p:blipFill rotWithShape="1">
          <a:blip r:embed="rId9">
            <a:alphaModFix/>
          </a:blip>
          <a:srcRect b="0" l="0" r="0" t="0"/>
          <a:stretch/>
        </p:blipFill>
        <p:spPr>
          <a:xfrm>
            <a:off x="5308092" y="3662172"/>
            <a:ext cx="192024" cy="192024"/>
          </a:xfrm>
          <a:prstGeom prst="rect">
            <a:avLst/>
          </a:prstGeom>
          <a:noFill/>
          <a:ln>
            <a:noFill/>
          </a:ln>
        </p:spPr>
      </p:pic>
      <p:sp>
        <p:nvSpPr>
          <p:cNvPr id="410" name="Google Shape;410;p6"/>
          <p:cNvSpPr/>
          <p:nvPr/>
        </p:nvSpPr>
        <p:spPr>
          <a:xfrm>
            <a:off x="5715000" y="3529584"/>
            <a:ext cx="3383280"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Allergen Filters</a:t>
            </a:r>
            <a:endParaRPr b="0" i="0" sz="1200" u="none" cap="none" strike="noStrike">
              <a:solidFill>
                <a:schemeClr val="dk1"/>
              </a:solidFill>
              <a:latin typeface="Calibri"/>
              <a:ea typeface="Calibri"/>
              <a:cs typeface="Calibri"/>
              <a:sym typeface="Calibri"/>
            </a:endParaRPr>
          </a:p>
        </p:txBody>
      </p:sp>
      <p:sp>
        <p:nvSpPr>
          <p:cNvPr id="411" name="Google Shape;411;p6"/>
          <p:cNvSpPr/>
          <p:nvPr/>
        </p:nvSpPr>
        <p:spPr>
          <a:xfrm>
            <a:off x="5715000" y="3767328"/>
            <a:ext cx="3383280" cy="292608"/>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Tap to filter: no nuts, no dairy, no spice. Safety + trust.</a:t>
            </a:r>
            <a:endParaRPr b="0" i="0" sz="900" u="none" cap="none" strike="noStrike">
              <a:solidFill>
                <a:schemeClr val="dk1"/>
              </a:solidFill>
              <a:latin typeface="Calibri"/>
              <a:ea typeface="Calibri"/>
              <a:cs typeface="Calibri"/>
              <a:sym typeface="Calibri"/>
            </a:endParaRPr>
          </a:p>
        </p:txBody>
      </p:sp>
      <p:sp>
        <p:nvSpPr>
          <p:cNvPr id="412" name="Google Shape;412;p6"/>
          <p:cNvSpPr/>
          <p:nvPr/>
        </p:nvSpPr>
        <p:spPr>
          <a:xfrm>
            <a:off x="457200" y="4206240"/>
            <a:ext cx="8229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1300"/>
              <a:buFont typeface="IBM Plex Sans"/>
              <a:buNone/>
            </a:pPr>
            <a:r>
              <a:rPr b="0" i="1" lang="en-US" sz="1300" u="none" cap="none" strike="noStrike">
                <a:solidFill>
                  <a:srgbClr val="1A1A2E"/>
                </a:solidFill>
                <a:latin typeface="IBM Plex Sans"/>
                <a:ea typeface="IBM Plex Sans"/>
                <a:cs typeface="IBM Plex Sans"/>
                <a:sym typeface="IBM Plex Sans"/>
              </a:rPr>
              <a:t>The customer browses. </a:t>
            </a:r>
            <a:r>
              <a:rPr b="1" i="0" lang="en-US" sz="1400" u="none" cap="none" strike="noStrike">
                <a:solidFill>
                  <a:srgbClr val="B31981"/>
                </a:solidFill>
                <a:latin typeface="Arial"/>
                <a:ea typeface="Arial"/>
                <a:cs typeface="Arial"/>
                <a:sym typeface="Arial"/>
              </a:rPr>
              <a:t>The waiter takes the order. </a:t>
            </a:r>
            <a:r>
              <a:rPr b="0" i="1" lang="en-US" sz="1300" u="none" cap="none" strike="noStrike">
                <a:solidFill>
                  <a:srgbClr val="1A1A2E"/>
                </a:solidFill>
                <a:latin typeface="IBM Plex Sans"/>
                <a:ea typeface="IBM Plex Sans"/>
                <a:cs typeface="IBM Plex Sans"/>
                <a:sym typeface="IBM Plex Sans"/>
              </a:rPr>
              <a:t>Hospitality stays human.</a:t>
            </a:r>
            <a:endParaRPr b="0" i="0" sz="1300" u="none" cap="none" strike="noStrike">
              <a:solidFill>
                <a:schemeClr val="dk1"/>
              </a:solidFill>
              <a:latin typeface="Calibri"/>
              <a:ea typeface="Calibri"/>
              <a:cs typeface="Calibri"/>
              <a:sym typeface="Calibri"/>
            </a:endParaRPr>
          </a:p>
        </p:txBody>
      </p:sp>
      <p:cxnSp>
        <p:nvCxnSpPr>
          <p:cNvPr id="413" name="Google Shape;413;p6"/>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414" name="Google Shape;414;p6"/>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6</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415" name="Google Shape;415;p6"/>
          <p:cNvPicPr preferRelativeResize="0"/>
          <p:nvPr/>
        </p:nvPicPr>
        <p:blipFill rotWithShape="1">
          <a:blip r:embed="rId10">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416" name="Google Shape;416;p6"/>
          <p:cNvPicPr preferRelativeResize="0"/>
          <p:nvPr/>
        </p:nvPicPr>
        <p:blipFill rotWithShape="1">
          <a:blip r:embed="rId11">
            <a:alphaModFix/>
          </a:blip>
          <a:srcRect b="0" l="0" r="0" t="0"/>
          <a:stretch/>
        </p:blipFill>
        <p:spPr>
          <a:xfrm>
            <a:off x="4160520" y="4663440"/>
            <a:ext cx="649224" cy="347472"/>
          </a:xfrm>
          <a:prstGeom prst="rect">
            <a:avLst/>
          </a:prstGeom>
          <a:noFill/>
          <a:ln>
            <a:noFill/>
          </a:ln>
        </p:spPr>
      </p:pic>
      <p:pic>
        <p:nvPicPr>
          <p:cNvPr descr="/mnt/games-and-things/VFS-GLOBAL-PRESENTATIONS/NTTLOGO.png" id="417" name="Google Shape;417;p6"/>
          <p:cNvPicPr preferRelativeResize="0"/>
          <p:nvPr/>
        </p:nvPicPr>
        <p:blipFill rotWithShape="1">
          <a:blip r:embed="rId12">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2" name="Shape 422"/>
        <p:cNvGrpSpPr/>
        <p:nvPr/>
      </p:nvGrpSpPr>
      <p:grpSpPr>
        <a:xfrm>
          <a:off x="0" y="0"/>
          <a:ext cx="0" cy="0"/>
          <a:chOff x="0" y="0"/>
          <a:chExt cx="0" cy="0"/>
        </a:xfrm>
      </p:grpSpPr>
      <p:sp>
        <p:nvSpPr>
          <p:cNvPr id="423" name="Google Shape;423;p7"/>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Smart Pricing.</a:t>
            </a:r>
            <a:endParaRPr b="0" i="0" sz="2800" u="none" cap="none" strike="noStrike">
              <a:solidFill>
                <a:schemeClr val="dk1"/>
              </a:solidFill>
              <a:latin typeface="Calibri"/>
              <a:ea typeface="Calibri"/>
              <a:cs typeface="Calibri"/>
              <a:sym typeface="Calibri"/>
            </a:endParaRPr>
          </a:p>
        </p:txBody>
      </p:sp>
      <p:sp>
        <p:nvSpPr>
          <p:cNvPr id="424" name="Google Shape;424;p7"/>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Pull customers in on slow days. Off-peak first — owner approves every change.</a:t>
            </a:r>
            <a:endParaRPr b="0" i="0" sz="1300" u="none" cap="none" strike="noStrike">
              <a:solidFill>
                <a:schemeClr val="dk1"/>
              </a:solidFill>
              <a:latin typeface="Calibri"/>
              <a:ea typeface="Calibri"/>
              <a:cs typeface="Calibri"/>
              <a:sym typeface="Calibri"/>
            </a:endParaRPr>
          </a:p>
        </p:txBody>
      </p:sp>
      <p:sp>
        <p:nvSpPr>
          <p:cNvPr id="425" name="Google Shape;425;p7"/>
          <p:cNvSpPr/>
          <p:nvPr/>
        </p:nvSpPr>
        <p:spPr>
          <a:xfrm>
            <a:off x="1325880" y="1280160"/>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Sun</a:t>
            </a:r>
            <a:endParaRPr b="0" i="0" sz="800" u="none" cap="none" strike="noStrike">
              <a:solidFill>
                <a:schemeClr val="dk1"/>
              </a:solidFill>
              <a:latin typeface="Calibri"/>
              <a:ea typeface="Calibri"/>
              <a:cs typeface="Calibri"/>
              <a:sym typeface="Calibri"/>
            </a:endParaRPr>
          </a:p>
        </p:txBody>
      </p:sp>
      <p:sp>
        <p:nvSpPr>
          <p:cNvPr id="426" name="Google Shape;426;p7"/>
          <p:cNvSpPr/>
          <p:nvPr/>
        </p:nvSpPr>
        <p:spPr>
          <a:xfrm>
            <a:off x="1819656" y="1280160"/>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Mon</a:t>
            </a:r>
            <a:endParaRPr b="0" i="0" sz="800" u="none" cap="none" strike="noStrike">
              <a:solidFill>
                <a:schemeClr val="dk1"/>
              </a:solidFill>
              <a:latin typeface="Calibri"/>
              <a:ea typeface="Calibri"/>
              <a:cs typeface="Calibri"/>
              <a:sym typeface="Calibri"/>
            </a:endParaRPr>
          </a:p>
        </p:txBody>
      </p:sp>
      <p:sp>
        <p:nvSpPr>
          <p:cNvPr id="427" name="Google Shape;427;p7"/>
          <p:cNvSpPr/>
          <p:nvPr/>
        </p:nvSpPr>
        <p:spPr>
          <a:xfrm>
            <a:off x="2313432" y="1280160"/>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Tue</a:t>
            </a:r>
            <a:endParaRPr b="0" i="0" sz="800" u="none" cap="none" strike="noStrike">
              <a:solidFill>
                <a:schemeClr val="dk1"/>
              </a:solidFill>
              <a:latin typeface="Calibri"/>
              <a:ea typeface="Calibri"/>
              <a:cs typeface="Calibri"/>
              <a:sym typeface="Calibri"/>
            </a:endParaRPr>
          </a:p>
        </p:txBody>
      </p:sp>
      <p:sp>
        <p:nvSpPr>
          <p:cNvPr id="428" name="Google Shape;428;p7"/>
          <p:cNvSpPr/>
          <p:nvPr/>
        </p:nvSpPr>
        <p:spPr>
          <a:xfrm>
            <a:off x="2807208" y="1280160"/>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Wed</a:t>
            </a:r>
            <a:endParaRPr b="0" i="0" sz="800" u="none" cap="none" strike="noStrike">
              <a:solidFill>
                <a:schemeClr val="dk1"/>
              </a:solidFill>
              <a:latin typeface="Calibri"/>
              <a:ea typeface="Calibri"/>
              <a:cs typeface="Calibri"/>
              <a:sym typeface="Calibri"/>
            </a:endParaRPr>
          </a:p>
        </p:txBody>
      </p:sp>
      <p:sp>
        <p:nvSpPr>
          <p:cNvPr id="429" name="Google Shape;429;p7"/>
          <p:cNvSpPr/>
          <p:nvPr/>
        </p:nvSpPr>
        <p:spPr>
          <a:xfrm>
            <a:off x="3300984" y="1280160"/>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Thu</a:t>
            </a:r>
            <a:endParaRPr b="0" i="0" sz="800" u="none" cap="none" strike="noStrike">
              <a:solidFill>
                <a:schemeClr val="dk1"/>
              </a:solidFill>
              <a:latin typeface="Calibri"/>
              <a:ea typeface="Calibri"/>
              <a:cs typeface="Calibri"/>
              <a:sym typeface="Calibri"/>
            </a:endParaRPr>
          </a:p>
        </p:txBody>
      </p:sp>
      <p:sp>
        <p:nvSpPr>
          <p:cNvPr id="430" name="Google Shape;430;p7"/>
          <p:cNvSpPr/>
          <p:nvPr/>
        </p:nvSpPr>
        <p:spPr>
          <a:xfrm>
            <a:off x="3794760" y="1280160"/>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Fri</a:t>
            </a:r>
            <a:endParaRPr b="0" i="0" sz="800" u="none" cap="none" strike="noStrike">
              <a:solidFill>
                <a:schemeClr val="dk1"/>
              </a:solidFill>
              <a:latin typeface="Calibri"/>
              <a:ea typeface="Calibri"/>
              <a:cs typeface="Calibri"/>
              <a:sym typeface="Calibri"/>
            </a:endParaRPr>
          </a:p>
        </p:txBody>
      </p:sp>
      <p:sp>
        <p:nvSpPr>
          <p:cNvPr id="431" name="Google Shape;431;p7"/>
          <p:cNvSpPr/>
          <p:nvPr/>
        </p:nvSpPr>
        <p:spPr>
          <a:xfrm>
            <a:off x="4288536" y="1280160"/>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Sat</a:t>
            </a:r>
            <a:endParaRPr b="0" i="0" sz="800" u="none" cap="none" strike="noStrike">
              <a:solidFill>
                <a:schemeClr val="dk1"/>
              </a:solidFill>
              <a:latin typeface="Calibri"/>
              <a:ea typeface="Calibri"/>
              <a:cs typeface="Calibri"/>
              <a:sym typeface="Calibri"/>
            </a:endParaRPr>
          </a:p>
        </p:txBody>
      </p:sp>
      <p:sp>
        <p:nvSpPr>
          <p:cNvPr id="432" name="Google Shape;432;p7"/>
          <p:cNvSpPr/>
          <p:nvPr/>
        </p:nvSpPr>
        <p:spPr>
          <a:xfrm>
            <a:off x="548640" y="1508760"/>
            <a:ext cx="777240" cy="310896"/>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Breakfast</a:t>
            </a:r>
            <a:endParaRPr b="0" i="0" sz="800" u="none" cap="none" strike="noStrike">
              <a:solidFill>
                <a:schemeClr val="dk1"/>
              </a:solidFill>
              <a:latin typeface="Calibri"/>
              <a:ea typeface="Calibri"/>
              <a:cs typeface="Calibri"/>
              <a:sym typeface="Calibri"/>
            </a:endParaRPr>
          </a:p>
        </p:txBody>
      </p:sp>
      <p:sp>
        <p:nvSpPr>
          <p:cNvPr id="433" name="Google Shape;433;p7"/>
          <p:cNvSpPr/>
          <p:nvPr/>
        </p:nvSpPr>
        <p:spPr>
          <a:xfrm>
            <a:off x="1362456" y="1508760"/>
            <a:ext cx="457200" cy="310896"/>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7"/>
          <p:cNvSpPr/>
          <p:nvPr/>
        </p:nvSpPr>
        <p:spPr>
          <a:xfrm>
            <a:off x="1856232" y="1508760"/>
            <a:ext cx="457200" cy="310896"/>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7"/>
          <p:cNvSpPr/>
          <p:nvPr/>
        </p:nvSpPr>
        <p:spPr>
          <a:xfrm>
            <a:off x="2350008" y="1508760"/>
            <a:ext cx="457200" cy="310896"/>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7"/>
          <p:cNvSpPr/>
          <p:nvPr/>
        </p:nvSpPr>
        <p:spPr>
          <a:xfrm>
            <a:off x="2843784" y="1508760"/>
            <a:ext cx="457200" cy="310896"/>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7"/>
          <p:cNvSpPr/>
          <p:nvPr/>
        </p:nvSpPr>
        <p:spPr>
          <a:xfrm>
            <a:off x="3337560" y="1508760"/>
            <a:ext cx="457200" cy="310896"/>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7"/>
          <p:cNvSpPr/>
          <p:nvPr/>
        </p:nvSpPr>
        <p:spPr>
          <a:xfrm>
            <a:off x="3831336" y="1508760"/>
            <a:ext cx="457200" cy="310896"/>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7"/>
          <p:cNvSpPr/>
          <p:nvPr/>
        </p:nvSpPr>
        <p:spPr>
          <a:xfrm>
            <a:off x="4325112" y="1508760"/>
            <a:ext cx="457200" cy="310896"/>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7"/>
          <p:cNvSpPr/>
          <p:nvPr/>
        </p:nvSpPr>
        <p:spPr>
          <a:xfrm>
            <a:off x="548640" y="1856232"/>
            <a:ext cx="777240" cy="310896"/>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Lunch</a:t>
            </a:r>
            <a:endParaRPr b="0" i="0" sz="800" u="none" cap="none" strike="noStrike">
              <a:solidFill>
                <a:schemeClr val="dk1"/>
              </a:solidFill>
              <a:latin typeface="Calibri"/>
              <a:ea typeface="Calibri"/>
              <a:cs typeface="Calibri"/>
              <a:sym typeface="Calibri"/>
            </a:endParaRPr>
          </a:p>
        </p:txBody>
      </p:sp>
      <p:sp>
        <p:nvSpPr>
          <p:cNvPr id="441" name="Google Shape;441;p7"/>
          <p:cNvSpPr/>
          <p:nvPr/>
        </p:nvSpPr>
        <p:spPr>
          <a:xfrm>
            <a:off x="1362456" y="1856232"/>
            <a:ext cx="457200" cy="310896"/>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7"/>
          <p:cNvSpPr/>
          <p:nvPr/>
        </p:nvSpPr>
        <p:spPr>
          <a:xfrm>
            <a:off x="1856232" y="1856232"/>
            <a:ext cx="457200" cy="310896"/>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7"/>
          <p:cNvSpPr/>
          <p:nvPr/>
        </p:nvSpPr>
        <p:spPr>
          <a:xfrm>
            <a:off x="2350008" y="1856232"/>
            <a:ext cx="457200" cy="310896"/>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7"/>
          <p:cNvSpPr/>
          <p:nvPr/>
        </p:nvSpPr>
        <p:spPr>
          <a:xfrm>
            <a:off x="2843784" y="1856232"/>
            <a:ext cx="457200" cy="310896"/>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7"/>
          <p:cNvSpPr/>
          <p:nvPr/>
        </p:nvSpPr>
        <p:spPr>
          <a:xfrm>
            <a:off x="3337560" y="1856232"/>
            <a:ext cx="457200" cy="310896"/>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7"/>
          <p:cNvSpPr/>
          <p:nvPr/>
        </p:nvSpPr>
        <p:spPr>
          <a:xfrm>
            <a:off x="3831336" y="1856232"/>
            <a:ext cx="457200" cy="310896"/>
          </a:xfrm>
          <a:prstGeom prst="rect">
            <a:avLst/>
          </a:prstGeom>
          <a:solidFill>
            <a:srgbClr val="C76B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7"/>
          <p:cNvSpPr/>
          <p:nvPr/>
        </p:nvSpPr>
        <p:spPr>
          <a:xfrm>
            <a:off x="4325112" y="1856232"/>
            <a:ext cx="457200" cy="310896"/>
          </a:xfrm>
          <a:prstGeom prst="rect">
            <a:avLst/>
          </a:prstGeom>
          <a:solidFill>
            <a:srgbClr val="C76B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7"/>
          <p:cNvSpPr/>
          <p:nvPr/>
        </p:nvSpPr>
        <p:spPr>
          <a:xfrm>
            <a:off x="548640" y="2203704"/>
            <a:ext cx="777240" cy="310896"/>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Afternoon</a:t>
            </a:r>
            <a:endParaRPr b="0" i="0" sz="800" u="none" cap="none" strike="noStrike">
              <a:solidFill>
                <a:schemeClr val="dk1"/>
              </a:solidFill>
              <a:latin typeface="Calibri"/>
              <a:ea typeface="Calibri"/>
              <a:cs typeface="Calibri"/>
              <a:sym typeface="Calibri"/>
            </a:endParaRPr>
          </a:p>
        </p:txBody>
      </p:sp>
      <p:sp>
        <p:nvSpPr>
          <p:cNvPr id="449" name="Google Shape;449;p7"/>
          <p:cNvSpPr/>
          <p:nvPr/>
        </p:nvSpPr>
        <p:spPr>
          <a:xfrm>
            <a:off x="1362456" y="2203704"/>
            <a:ext cx="457200" cy="310896"/>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7"/>
          <p:cNvSpPr/>
          <p:nvPr/>
        </p:nvSpPr>
        <p:spPr>
          <a:xfrm>
            <a:off x="1856232" y="2203704"/>
            <a:ext cx="457200" cy="310896"/>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7"/>
          <p:cNvSpPr/>
          <p:nvPr/>
        </p:nvSpPr>
        <p:spPr>
          <a:xfrm>
            <a:off x="2350008" y="2203704"/>
            <a:ext cx="457200" cy="310896"/>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7"/>
          <p:cNvSpPr/>
          <p:nvPr/>
        </p:nvSpPr>
        <p:spPr>
          <a:xfrm>
            <a:off x="2843784" y="2203704"/>
            <a:ext cx="457200" cy="310896"/>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7"/>
          <p:cNvSpPr/>
          <p:nvPr/>
        </p:nvSpPr>
        <p:spPr>
          <a:xfrm>
            <a:off x="3337560" y="2203704"/>
            <a:ext cx="457200" cy="310896"/>
          </a:xfrm>
          <a:prstGeom prst="rect">
            <a:avLst/>
          </a:prstGeom>
          <a:solidFill>
            <a:srgbClr val="D6E6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7"/>
          <p:cNvSpPr/>
          <p:nvPr/>
        </p:nvSpPr>
        <p:spPr>
          <a:xfrm>
            <a:off x="3831336" y="2203704"/>
            <a:ext cx="457200" cy="310896"/>
          </a:xfrm>
          <a:prstGeom prst="rect">
            <a:avLst/>
          </a:prstGeom>
          <a:solidFill>
            <a:srgbClr val="E8D4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7"/>
          <p:cNvSpPr/>
          <p:nvPr/>
        </p:nvSpPr>
        <p:spPr>
          <a:xfrm>
            <a:off x="4325112" y="2203704"/>
            <a:ext cx="457200" cy="310896"/>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7"/>
          <p:cNvSpPr/>
          <p:nvPr/>
        </p:nvSpPr>
        <p:spPr>
          <a:xfrm>
            <a:off x="548640" y="2551176"/>
            <a:ext cx="777240" cy="310896"/>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Dinner</a:t>
            </a:r>
            <a:endParaRPr b="0" i="0" sz="800" u="none" cap="none" strike="noStrike">
              <a:solidFill>
                <a:schemeClr val="dk1"/>
              </a:solidFill>
              <a:latin typeface="Calibri"/>
              <a:ea typeface="Calibri"/>
              <a:cs typeface="Calibri"/>
              <a:sym typeface="Calibri"/>
            </a:endParaRPr>
          </a:p>
        </p:txBody>
      </p:sp>
      <p:sp>
        <p:nvSpPr>
          <p:cNvPr id="457" name="Google Shape;457;p7"/>
          <p:cNvSpPr/>
          <p:nvPr/>
        </p:nvSpPr>
        <p:spPr>
          <a:xfrm>
            <a:off x="1362456" y="2551176"/>
            <a:ext cx="457200" cy="310896"/>
          </a:xfrm>
          <a:prstGeom prst="rect">
            <a:avLst/>
          </a:prstGeom>
          <a:solidFill>
            <a:srgbClr val="C76B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7"/>
          <p:cNvSpPr/>
          <p:nvPr/>
        </p:nvSpPr>
        <p:spPr>
          <a:xfrm>
            <a:off x="1856232" y="2551176"/>
            <a:ext cx="457200" cy="310896"/>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7"/>
          <p:cNvSpPr/>
          <p:nvPr/>
        </p:nvSpPr>
        <p:spPr>
          <a:xfrm>
            <a:off x="2350008" y="2551176"/>
            <a:ext cx="457200" cy="310896"/>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7"/>
          <p:cNvSpPr/>
          <p:nvPr/>
        </p:nvSpPr>
        <p:spPr>
          <a:xfrm>
            <a:off x="2843784" y="2551176"/>
            <a:ext cx="457200" cy="310896"/>
          </a:xfrm>
          <a:prstGeom prst="rect">
            <a:avLst/>
          </a:prstGeom>
          <a:solidFill>
            <a:srgbClr val="DCA8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7"/>
          <p:cNvSpPr/>
          <p:nvPr/>
        </p:nvSpPr>
        <p:spPr>
          <a:xfrm>
            <a:off x="3337560" y="2551176"/>
            <a:ext cx="457200" cy="310896"/>
          </a:xfrm>
          <a:prstGeom prst="rect">
            <a:avLst/>
          </a:prstGeom>
          <a:solidFill>
            <a:srgbClr val="C76B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7"/>
          <p:cNvSpPr/>
          <p:nvPr/>
        </p:nvSpPr>
        <p:spPr>
          <a:xfrm>
            <a:off x="3831336" y="2551176"/>
            <a:ext cx="457200" cy="310896"/>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7"/>
          <p:cNvSpPr/>
          <p:nvPr/>
        </p:nvSpPr>
        <p:spPr>
          <a:xfrm>
            <a:off x="4325112" y="2551176"/>
            <a:ext cx="457200" cy="310896"/>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7"/>
          <p:cNvSpPr/>
          <p:nvPr/>
        </p:nvSpPr>
        <p:spPr>
          <a:xfrm>
            <a:off x="2816352" y="2176272"/>
            <a:ext cx="512064" cy="365760"/>
          </a:xfrm>
          <a:prstGeom prst="rect">
            <a:avLst/>
          </a:prstGeom>
          <a:solidFill>
            <a:srgbClr val="FFFFFF">
              <a:alpha val="0"/>
            </a:srgbClr>
          </a:solidFill>
          <a:ln cap="flat" cmpd="sng" w="22225">
            <a:solidFill>
              <a:srgbClr val="16A3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7"/>
          <p:cNvSpPr/>
          <p:nvPr/>
        </p:nvSpPr>
        <p:spPr>
          <a:xfrm>
            <a:off x="3803904" y="2523744"/>
            <a:ext cx="512064" cy="365760"/>
          </a:xfrm>
          <a:prstGeom prst="rect">
            <a:avLst/>
          </a:prstGeom>
          <a:solidFill>
            <a:srgbClr val="FFFFFF">
              <a:alpha val="0"/>
            </a:srgbClr>
          </a:solidFill>
          <a:ln cap="flat" cmpd="sng" w="222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7"/>
          <p:cNvSpPr/>
          <p:nvPr/>
        </p:nvSpPr>
        <p:spPr>
          <a:xfrm>
            <a:off x="2953575" y="2240199"/>
            <a:ext cx="237600" cy="237900"/>
          </a:xfrm>
          <a:prstGeom prst="ellipse">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7"/>
          <p:cNvSpPr/>
          <p:nvPr/>
        </p:nvSpPr>
        <p:spPr>
          <a:xfrm>
            <a:off x="2907780" y="2267712"/>
            <a:ext cx="329100" cy="183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50"/>
              <a:buFont typeface="Arial"/>
              <a:buNone/>
            </a:pPr>
            <a:r>
              <a:rPr b="1" i="0" lang="en-US" sz="650" u="none" cap="none" strike="noStrike">
                <a:solidFill>
                  <a:srgbClr val="FFFFFF"/>
                </a:solidFill>
                <a:latin typeface="Arial"/>
                <a:ea typeface="Arial"/>
                <a:cs typeface="Arial"/>
                <a:sym typeface="Arial"/>
              </a:rPr>
              <a:t>−15%</a:t>
            </a:r>
            <a:endParaRPr b="0" i="0" sz="650" u="none" cap="none" strike="noStrike">
              <a:solidFill>
                <a:schemeClr val="dk1"/>
              </a:solidFill>
              <a:latin typeface="Calibri"/>
              <a:ea typeface="Calibri"/>
              <a:cs typeface="Calibri"/>
              <a:sym typeface="Calibri"/>
            </a:endParaRPr>
          </a:p>
        </p:txBody>
      </p:sp>
      <p:sp>
        <p:nvSpPr>
          <p:cNvPr id="468" name="Google Shape;468;p7"/>
          <p:cNvSpPr/>
          <p:nvPr/>
        </p:nvSpPr>
        <p:spPr>
          <a:xfrm>
            <a:off x="3941064" y="2587752"/>
            <a:ext cx="237744" cy="237744"/>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7"/>
          <p:cNvSpPr/>
          <p:nvPr/>
        </p:nvSpPr>
        <p:spPr>
          <a:xfrm>
            <a:off x="3904488" y="2615184"/>
            <a:ext cx="310896"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50"/>
              <a:buFont typeface="Arial"/>
              <a:buNone/>
            </a:pPr>
            <a:r>
              <a:rPr b="1" i="0" lang="en-US" sz="650" u="none" cap="none" strike="noStrike">
                <a:solidFill>
                  <a:srgbClr val="FFFFFF"/>
                </a:solidFill>
                <a:latin typeface="Arial"/>
                <a:ea typeface="Arial"/>
                <a:cs typeface="Arial"/>
                <a:sym typeface="Arial"/>
              </a:rPr>
              <a:t>+5%</a:t>
            </a:r>
            <a:endParaRPr b="0" i="0" sz="650" u="none" cap="none" strike="noStrike">
              <a:solidFill>
                <a:schemeClr val="dk1"/>
              </a:solidFill>
              <a:latin typeface="Calibri"/>
              <a:ea typeface="Calibri"/>
              <a:cs typeface="Calibri"/>
              <a:sym typeface="Calibri"/>
            </a:endParaRPr>
          </a:p>
        </p:txBody>
      </p:sp>
      <p:sp>
        <p:nvSpPr>
          <p:cNvPr id="470" name="Google Shape;470;p7"/>
          <p:cNvSpPr/>
          <p:nvPr/>
        </p:nvSpPr>
        <p:spPr>
          <a:xfrm>
            <a:off x="5029200" y="1325880"/>
            <a:ext cx="3657600" cy="86868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7"/>
          <p:cNvSpPr/>
          <p:nvPr/>
        </p:nvSpPr>
        <p:spPr>
          <a:xfrm>
            <a:off x="5029200" y="1325880"/>
            <a:ext cx="3657600" cy="54864"/>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7"/>
          <p:cNvSpPr/>
          <p:nvPr/>
        </p:nvSpPr>
        <p:spPr>
          <a:xfrm>
            <a:off x="5193792" y="1527048"/>
            <a:ext cx="457200" cy="457200"/>
          </a:xfrm>
          <a:prstGeom prst="ellipse">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73" name="Google Shape;473;p7"/>
          <p:cNvPicPr preferRelativeResize="0"/>
          <p:nvPr/>
        </p:nvPicPr>
        <p:blipFill rotWithShape="1">
          <a:blip r:embed="rId3">
            <a:alphaModFix/>
          </a:blip>
          <a:srcRect b="0" l="0" r="0" t="0"/>
          <a:stretch/>
        </p:blipFill>
        <p:spPr>
          <a:xfrm>
            <a:off x="5308092" y="1641348"/>
            <a:ext cx="228600" cy="228600"/>
          </a:xfrm>
          <a:prstGeom prst="rect">
            <a:avLst/>
          </a:prstGeom>
          <a:noFill/>
          <a:ln>
            <a:noFill/>
          </a:ln>
        </p:spPr>
      </p:pic>
      <p:sp>
        <p:nvSpPr>
          <p:cNvPr id="474" name="Google Shape;474;p7"/>
          <p:cNvSpPr/>
          <p:nvPr/>
        </p:nvSpPr>
        <p:spPr>
          <a:xfrm>
            <a:off x="5806440" y="1508760"/>
            <a:ext cx="1280160" cy="201168"/>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7"/>
          <p:cNvSpPr/>
          <p:nvPr/>
        </p:nvSpPr>
        <p:spPr>
          <a:xfrm>
            <a:off x="5806440" y="1508760"/>
            <a:ext cx="12801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WED 2–5 PM</a:t>
            </a:r>
            <a:endParaRPr b="0" i="0" sz="750" u="none" cap="none" strike="noStrike">
              <a:solidFill>
                <a:schemeClr val="dk1"/>
              </a:solidFill>
              <a:latin typeface="Calibri"/>
              <a:ea typeface="Calibri"/>
              <a:cs typeface="Calibri"/>
              <a:sym typeface="Calibri"/>
            </a:endParaRPr>
          </a:p>
        </p:txBody>
      </p:sp>
      <p:sp>
        <p:nvSpPr>
          <p:cNvPr id="476" name="Google Shape;476;p7"/>
          <p:cNvSpPr/>
          <p:nvPr/>
        </p:nvSpPr>
        <p:spPr>
          <a:xfrm>
            <a:off x="5806440" y="1719072"/>
            <a:ext cx="27432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100"/>
              <a:buFont typeface="Arial"/>
              <a:buNone/>
            </a:pPr>
            <a:r>
              <a:rPr b="1" i="0" lang="en-US" sz="1100" u="none" cap="none" strike="noStrike">
                <a:solidFill>
                  <a:srgbClr val="1A1A2E"/>
                </a:solidFill>
                <a:latin typeface="Arial"/>
                <a:ea typeface="Arial"/>
                <a:cs typeface="Arial"/>
                <a:sym typeface="Arial"/>
              </a:rPr>
              <a:t>Slow afternoon</a:t>
            </a:r>
            <a:endParaRPr b="0" i="0" sz="1100" u="none" cap="none" strike="noStrike">
              <a:solidFill>
                <a:schemeClr val="dk1"/>
              </a:solidFill>
              <a:latin typeface="Calibri"/>
              <a:ea typeface="Calibri"/>
              <a:cs typeface="Calibri"/>
              <a:sym typeface="Calibri"/>
            </a:endParaRPr>
          </a:p>
        </p:txBody>
      </p:sp>
      <p:sp>
        <p:nvSpPr>
          <p:cNvPr id="477" name="Google Shape;477;p7"/>
          <p:cNvSpPr/>
          <p:nvPr/>
        </p:nvSpPr>
        <p:spPr>
          <a:xfrm>
            <a:off x="5806440" y="1892808"/>
            <a:ext cx="28346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−15% on appetizers + drinks</a:t>
            </a:r>
            <a:endParaRPr b="0" i="0" sz="900" u="none" cap="none" strike="noStrike">
              <a:solidFill>
                <a:schemeClr val="dk1"/>
              </a:solidFill>
              <a:latin typeface="Calibri"/>
              <a:ea typeface="Calibri"/>
              <a:cs typeface="Calibri"/>
              <a:sym typeface="Calibri"/>
            </a:endParaRPr>
          </a:p>
        </p:txBody>
      </p:sp>
      <p:sp>
        <p:nvSpPr>
          <p:cNvPr id="478" name="Google Shape;478;p7"/>
          <p:cNvSpPr/>
          <p:nvPr/>
        </p:nvSpPr>
        <p:spPr>
          <a:xfrm>
            <a:off x="5806440" y="2039112"/>
            <a:ext cx="2834640"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A34A"/>
              </a:buClr>
              <a:buSzPts val="800"/>
              <a:buFont typeface="IBM Plex Sans"/>
              <a:buNone/>
            </a:pPr>
            <a:r>
              <a:rPr b="1" i="1" lang="en-US" sz="800" u="none" cap="none" strike="noStrike">
                <a:solidFill>
                  <a:srgbClr val="16A34A"/>
                </a:solidFill>
                <a:latin typeface="IBM Plex Sans"/>
                <a:ea typeface="IBM Plex Sans"/>
                <a:cs typeface="IBM Plex Sans"/>
                <a:sym typeface="IBM Plex Sans"/>
              </a:rPr>
              <a:t>Pulls 8 → 18 covers</a:t>
            </a:r>
            <a:endParaRPr b="0" i="0" sz="800" u="none" cap="none" strike="noStrike">
              <a:solidFill>
                <a:schemeClr val="dk1"/>
              </a:solidFill>
              <a:latin typeface="Calibri"/>
              <a:ea typeface="Calibri"/>
              <a:cs typeface="Calibri"/>
              <a:sym typeface="Calibri"/>
            </a:endParaRPr>
          </a:p>
        </p:txBody>
      </p:sp>
      <p:sp>
        <p:nvSpPr>
          <p:cNvPr id="479" name="Google Shape;479;p7"/>
          <p:cNvSpPr/>
          <p:nvPr/>
        </p:nvSpPr>
        <p:spPr>
          <a:xfrm>
            <a:off x="5029200" y="2286000"/>
            <a:ext cx="3657600" cy="86868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7"/>
          <p:cNvSpPr/>
          <p:nvPr/>
        </p:nvSpPr>
        <p:spPr>
          <a:xfrm>
            <a:off x="5029200" y="2286000"/>
            <a:ext cx="3657600" cy="54864"/>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7"/>
          <p:cNvSpPr/>
          <p:nvPr/>
        </p:nvSpPr>
        <p:spPr>
          <a:xfrm>
            <a:off x="5193792" y="2487168"/>
            <a:ext cx="457200" cy="45720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82" name="Google Shape;482;p7"/>
          <p:cNvPicPr preferRelativeResize="0"/>
          <p:nvPr/>
        </p:nvPicPr>
        <p:blipFill rotWithShape="1">
          <a:blip r:embed="rId4">
            <a:alphaModFix/>
          </a:blip>
          <a:srcRect b="0" l="0" r="0" t="0"/>
          <a:stretch/>
        </p:blipFill>
        <p:spPr>
          <a:xfrm>
            <a:off x="5308092" y="2601468"/>
            <a:ext cx="228600" cy="228600"/>
          </a:xfrm>
          <a:prstGeom prst="rect">
            <a:avLst/>
          </a:prstGeom>
          <a:noFill/>
          <a:ln>
            <a:noFill/>
          </a:ln>
        </p:spPr>
      </p:pic>
      <p:sp>
        <p:nvSpPr>
          <p:cNvPr id="483" name="Google Shape;483;p7"/>
          <p:cNvSpPr/>
          <p:nvPr/>
        </p:nvSpPr>
        <p:spPr>
          <a:xfrm>
            <a:off x="5806440" y="2468880"/>
            <a:ext cx="1280160" cy="20116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7"/>
          <p:cNvSpPr/>
          <p:nvPr/>
        </p:nvSpPr>
        <p:spPr>
          <a:xfrm>
            <a:off x="5806440" y="2468880"/>
            <a:ext cx="12801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FRI 7–10 PM</a:t>
            </a:r>
            <a:endParaRPr b="0" i="0" sz="750" u="none" cap="none" strike="noStrike">
              <a:solidFill>
                <a:schemeClr val="dk1"/>
              </a:solidFill>
              <a:latin typeface="Calibri"/>
              <a:ea typeface="Calibri"/>
              <a:cs typeface="Calibri"/>
              <a:sym typeface="Calibri"/>
            </a:endParaRPr>
          </a:p>
        </p:txBody>
      </p:sp>
      <p:sp>
        <p:nvSpPr>
          <p:cNvPr id="485" name="Google Shape;485;p7"/>
          <p:cNvSpPr/>
          <p:nvPr/>
        </p:nvSpPr>
        <p:spPr>
          <a:xfrm>
            <a:off x="5806440" y="2679192"/>
            <a:ext cx="27432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100"/>
              <a:buFont typeface="Arial"/>
              <a:buNone/>
            </a:pPr>
            <a:r>
              <a:rPr b="1" i="0" lang="en-US" sz="1100" u="none" cap="none" strike="noStrike">
                <a:solidFill>
                  <a:srgbClr val="1A1A2E"/>
                </a:solidFill>
                <a:latin typeface="Arial"/>
                <a:ea typeface="Arial"/>
                <a:cs typeface="Arial"/>
                <a:sym typeface="Arial"/>
              </a:rPr>
              <a:t>Dinner peak</a:t>
            </a:r>
            <a:endParaRPr b="0" i="0" sz="1100" u="none" cap="none" strike="noStrike">
              <a:solidFill>
                <a:schemeClr val="dk1"/>
              </a:solidFill>
              <a:latin typeface="Calibri"/>
              <a:ea typeface="Calibri"/>
              <a:cs typeface="Calibri"/>
              <a:sym typeface="Calibri"/>
            </a:endParaRPr>
          </a:p>
        </p:txBody>
      </p:sp>
      <p:sp>
        <p:nvSpPr>
          <p:cNvPr id="486" name="Google Shape;486;p7"/>
          <p:cNvSpPr/>
          <p:nvPr/>
        </p:nvSpPr>
        <p:spPr>
          <a:xfrm>
            <a:off x="5806440" y="2852928"/>
            <a:ext cx="28346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+5% on premium mains (optional)</a:t>
            </a:r>
            <a:endParaRPr b="0" i="0" sz="900" u="none" cap="none" strike="noStrike">
              <a:solidFill>
                <a:schemeClr val="dk1"/>
              </a:solidFill>
              <a:latin typeface="Calibri"/>
              <a:ea typeface="Calibri"/>
              <a:cs typeface="Calibri"/>
              <a:sym typeface="Calibri"/>
            </a:endParaRPr>
          </a:p>
        </p:txBody>
      </p:sp>
      <p:sp>
        <p:nvSpPr>
          <p:cNvPr id="487" name="Google Shape;487;p7"/>
          <p:cNvSpPr/>
          <p:nvPr/>
        </p:nvSpPr>
        <p:spPr>
          <a:xfrm>
            <a:off x="5806440" y="2999232"/>
            <a:ext cx="2834640"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800"/>
              <a:buFont typeface="IBM Plex Sans"/>
              <a:buNone/>
            </a:pPr>
            <a:r>
              <a:rPr b="1" i="1" lang="en-US" sz="800" u="none" cap="none" strike="noStrike">
                <a:solidFill>
                  <a:srgbClr val="B31981"/>
                </a:solidFill>
                <a:latin typeface="IBM Plex Sans"/>
                <a:ea typeface="IBM Plex Sans"/>
                <a:cs typeface="IBM Plex Sans"/>
                <a:sym typeface="IBM Plex Sans"/>
              </a:rPr>
              <a:t>Pure margin, same demand</a:t>
            </a:r>
            <a:endParaRPr b="0" i="0" sz="800" u="none" cap="none" strike="noStrike">
              <a:solidFill>
                <a:schemeClr val="dk1"/>
              </a:solidFill>
              <a:latin typeface="Calibri"/>
              <a:ea typeface="Calibri"/>
              <a:cs typeface="Calibri"/>
              <a:sym typeface="Calibri"/>
            </a:endParaRPr>
          </a:p>
        </p:txBody>
      </p:sp>
      <p:sp>
        <p:nvSpPr>
          <p:cNvPr id="488" name="Google Shape;488;p7"/>
          <p:cNvSpPr/>
          <p:nvPr/>
        </p:nvSpPr>
        <p:spPr>
          <a:xfrm>
            <a:off x="5029200" y="3246120"/>
            <a:ext cx="3657600" cy="86868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7"/>
          <p:cNvSpPr/>
          <p:nvPr/>
        </p:nvSpPr>
        <p:spPr>
          <a:xfrm>
            <a:off x="5029200" y="3246120"/>
            <a:ext cx="3657600" cy="54864"/>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7"/>
          <p:cNvSpPr/>
          <p:nvPr/>
        </p:nvSpPr>
        <p:spPr>
          <a:xfrm>
            <a:off x="5193792" y="3447288"/>
            <a:ext cx="457200" cy="457200"/>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91" name="Google Shape;491;p7"/>
          <p:cNvPicPr preferRelativeResize="0"/>
          <p:nvPr/>
        </p:nvPicPr>
        <p:blipFill rotWithShape="1">
          <a:blip r:embed="rId5">
            <a:alphaModFix/>
          </a:blip>
          <a:srcRect b="0" l="0" r="0" t="0"/>
          <a:stretch/>
        </p:blipFill>
        <p:spPr>
          <a:xfrm>
            <a:off x="5308092" y="3561588"/>
            <a:ext cx="228600" cy="228600"/>
          </a:xfrm>
          <a:prstGeom prst="rect">
            <a:avLst/>
          </a:prstGeom>
          <a:noFill/>
          <a:ln>
            <a:noFill/>
          </a:ln>
        </p:spPr>
      </p:pic>
      <p:sp>
        <p:nvSpPr>
          <p:cNvPr id="492" name="Google Shape;492;p7"/>
          <p:cNvSpPr/>
          <p:nvPr/>
        </p:nvSpPr>
        <p:spPr>
          <a:xfrm>
            <a:off x="5806440" y="3429000"/>
            <a:ext cx="1280160" cy="201168"/>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7"/>
          <p:cNvSpPr/>
          <p:nvPr/>
        </p:nvSpPr>
        <p:spPr>
          <a:xfrm>
            <a:off x="5806440" y="3429000"/>
            <a:ext cx="12801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RAMADAN IFTAR</a:t>
            </a:r>
            <a:endParaRPr b="0" i="0" sz="750" u="none" cap="none" strike="noStrike">
              <a:solidFill>
                <a:schemeClr val="dk1"/>
              </a:solidFill>
              <a:latin typeface="Calibri"/>
              <a:ea typeface="Calibri"/>
              <a:cs typeface="Calibri"/>
              <a:sym typeface="Calibri"/>
            </a:endParaRPr>
          </a:p>
        </p:txBody>
      </p:sp>
      <p:sp>
        <p:nvSpPr>
          <p:cNvPr id="494" name="Google Shape;494;p7"/>
          <p:cNvSpPr/>
          <p:nvPr/>
        </p:nvSpPr>
        <p:spPr>
          <a:xfrm>
            <a:off x="5806440" y="3639312"/>
            <a:ext cx="27432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100"/>
              <a:buFont typeface="Arial"/>
              <a:buNone/>
            </a:pPr>
            <a:r>
              <a:rPr b="1" i="0" lang="en-US" sz="1100" u="none" cap="none" strike="noStrike">
                <a:solidFill>
                  <a:srgbClr val="1A1A2E"/>
                </a:solidFill>
                <a:latin typeface="Arial"/>
                <a:ea typeface="Arial"/>
                <a:cs typeface="Arial"/>
                <a:sym typeface="Arial"/>
              </a:rPr>
              <a:t>Family bundle nights</a:t>
            </a:r>
            <a:endParaRPr b="0" i="0" sz="1100" u="none" cap="none" strike="noStrike">
              <a:solidFill>
                <a:schemeClr val="dk1"/>
              </a:solidFill>
              <a:latin typeface="Calibri"/>
              <a:ea typeface="Calibri"/>
              <a:cs typeface="Calibri"/>
              <a:sym typeface="Calibri"/>
            </a:endParaRPr>
          </a:p>
        </p:txBody>
      </p:sp>
      <p:sp>
        <p:nvSpPr>
          <p:cNvPr id="495" name="Google Shape;495;p7"/>
          <p:cNvSpPr/>
          <p:nvPr/>
        </p:nvSpPr>
        <p:spPr>
          <a:xfrm>
            <a:off x="5806440" y="3813048"/>
            <a:ext cx="28346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−10% on Family Feast bundles</a:t>
            </a:r>
            <a:endParaRPr b="0" i="0" sz="900" u="none" cap="none" strike="noStrike">
              <a:solidFill>
                <a:schemeClr val="dk1"/>
              </a:solidFill>
              <a:latin typeface="Calibri"/>
              <a:ea typeface="Calibri"/>
              <a:cs typeface="Calibri"/>
              <a:sym typeface="Calibri"/>
            </a:endParaRPr>
          </a:p>
        </p:txBody>
      </p:sp>
      <p:sp>
        <p:nvSpPr>
          <p:cNvPr id="496" name="Google Shape;496;p7"/>
          <p:cNvSpPr/>
          <p:nvPr/>
        </p:nvSpPr>
        <p:spPr>
          <a:xfrm>
            <a:off x="5806440" y="3959352"/>
            <a:ext cx="2834640"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B965"/>
              </a:buClr>
              <a:buSzPts val="800"/>
              <a:buFont typeface="IBM Plex Sans"/>
              <a:buNone/>
            </a:pPr>
            <a:r>
              <a:rPr b="1" i="1" lang="en-US" sz="800" u="none" cap="none" strike="noStrike">
                <a:solidFill>
                  <a:srgbClr val="F5B965"/>
                </a:solidFill>
                <a:latin typeface="IBM Plex Sans"/>
                <a:ea typeface="IBM Plex Sans"/>
                <a:cs typeface="IBM Plex Sans"/>
                <a:sym typeface="IBM Plex Sans"/>
              </a:rPr>
              <a:t>Drives bundle attach rate</a:t>
            </a:r>
            <a:endParaRPr b="0" i="0" sz="800" u="none" cap="none" strike="noStrike">
              <a:solidFill>
                <a:schemeClr val="dk1"/>
              </a:solidFill>
              <a:latin typeface="Calibri"/>
              <a:ea typeface="Calibri"/>
              <a:cs typeface="Calibri"/>
              <a:sym typeface="Calibri"/>
            </a:endParaRPr>
          </a:p>
        </p:txBody>
      </p:sp>
      <p:sp>
        <p:nvSpPr>
          <p:cNvPr id="497" name="Google Shape;497;p7"/>
          <p:cNvSpPr/>
          <p:nvPr/>
        </p:nvSpPr>
        <p:spPr>
          <a:xfrm>
            <a:off x="457200" y="4160520"/>
            <a:ext cx="8229600" cy="329184"/>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7"/>
          <p:cNvSpPr/>
          <p:nvPr/>
        </p:nvSpPr>
        <p:spPr>
          <a:xfrm>
            <a:off x="457200" y="4160520"/>
            <a:ext cx="8229600"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IBM Plex Sans"/>
              <a:buNone/>
            </a:pPr>
            <a:r>
              <a:rPr b="0" i="0" lang="en-US" sz="1100" u="none" cap="none" strike="noStrike">
                <a:solidFill>
                  <a:srgbClr val="FFFFFF"/>
                </a:solidFill>
                <a:latin typeface="IBM Plex Sans"/>
                <a:ea typeface="IBM Plex Sans"/>
                <a:cs typeface="IBM Plex Sans"/>
                <a:sym typeface="IBM Plex Sans"/>
              </a:rPr>
              <a:t>Every rule previewed before launch. </a:t>
            </a:r>
            <a:r>
              <a:rPr b="1" i="0" lang="en-US" sz="1100" u="none" cap="none" strike="noStrike">
                <a:solidFill>
                  <a:srgbClr val="F5B965"/>
                </a:solidFill>
                <a:latin typeface="Arial"/>
                <a:ea typeface="Arial"/>
                <a:cs typeface="Arial"/>
                <a:sym typeface="Arial"/>
              </a:rPr>
              <a:t>Owner approves every price change. </a:t>
            </a:r>
            <a:r>
              <a:rPr b="0" i="0" lang="en-US" sz="1100" u="none" cap="none" strike="noStrike">
                <a:solidFill>
                  <a:srgbClr val="FFFFFF"/>
                </a:solidFill>
                <a:latin typeface="IBM Plex Sans"/>
                <a:ea typeface="IBM Plex Sans"/>
                <a:cs typeface="IBM Plex Sans"/>
                <a:sym typeface="IBM Plex Sans"/>
              </a:rPr>
              <a:t>Nothing auto-publishes.</a:t>
            </a:r>
            <a:endParaRPr b="0" i="0" sz="1100" u="none" cap="none" strike="noStrike">
              <a:solidFill>
                <a:schemeClr val="dk1"/>
              </a:solidFill>
              <a:latin typeface="Calibri"/>
              <a:ea typeface="Calibri"/>
              <a:cs typeface="Calibri"/>
              <a:sym typeface="Calibri"/>
            </a:endParaRPr>
          </a:p>
        </p:txBody>
      </p:sp>
      <p:cxnSp>
        <p:nvCxnSpPr>
          <p:cNvPr id="499" name="Google Shape;499;p7"/>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500" name="Google Shape;500;p7"/>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7</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501" name="Google Shape;501;p7"/>
          <p:cNvPicPr preferRelativeResize="0"/>
          <p:nvPr/>
        </p:nvPicPr>
        <p:blipFill rotWithShape="1">
          <a:blip r:embed="rId6">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502" name="Google Shape;502;p7"/>
          <p:cNvPicPr preferRelativeResize="0"/>
          <p:nvPr/>
        </p:nvPicPr>
        <p:blipFill rotWithShape="1">
          <a:blip r:embed="rId7">
            <a:alphaModFix/>
          </a:blip>
          <a:srcRect b="0" l="0" r="0" t="0"/>
          <a:stretch/>
        </p:blipFill>
        <p:spPr>
          <a:xfrm>
            <a:off x="4160520" y="4663440"/>
            <a:ext cx="649224" cy="347472"/>
          </a:xfrm>
          <a:prstGeom prst="rect">
            <a:avLst/>
          </a:prstGeom>
          <a:noFill/>
          <a:ln>
            <a:noFill/>
          </a:ln>
        </p:spPr>
      </p:pic>
      <p:pic>
        <p:nvPicPr>
          <p:cNvPr descr="/mnt/games-and-things/VFS-GLOBAL-PRESENTATIONS/NTTLOGO.png" id="503" name="Google Shape;503;p7"/>
          <p:cNvPicPr preferRelativeResize="0"/>
          <p:nvPr/>
        </p:nvPicPr>
        <p:blipFill rotWithShape="1">
          <a:blip r:embed="rId8">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8" name="Shape 508"/>
        <p:cNvGrpSpPr/>
        <p:nvPr/>
      </p:nvGrpSpPr>
      <p:grpSpPr>
        <a:xfrm>
          <a:off x="0" y="0"/>
          <a:ext cx="0" cy="0"/>
          <a:chOff x="0" y="0"/>
          <a:chExt cx="0" cy="0"/>
        </a:xfrm>
      </p:grpSpPr>
      <p:sp>
        <p:nvSpPr>
          <p:cNvPr id="509" name="Google Shape;509;p8"/>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A/B Testing.</a:t>
            </a:r>
            <a:endParaRPr b="0" i="0" sz="2800" u="none" cap="none" strike="noStrike">
              <a:solidFill>
                <a:schemeClr val="dk1"/>
              </a:solidFill>
              <a:latin typeface="Calibri"/>
              <a:ea typeface="Calibri"/>
              <a:cs typeface="Calibri"/>
              <a:sym typeface="Calibri"/>
            </a:endParaRPr>
          </a:p>
        </p:txBody>
      </p:sp>
      <p:sp>
        <p:nvSpPr>
          <p:cNvPr id="510" name="Google Shape;510;p8"/>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Test a photo, a placement, a name. Half the diners see version A. Half see B. Best wins.</a:t>
            </a:r>
            <a:endParaRPr b="0" i="0" sz="1300" u="none" cap="none" strike="noStrike">
              <a:solidFill>
                <a:schemeClr val="dk1"/>
              </a:solidFill>
              <a:latin typeface="Calibri"/>
              <a:ea typeface="Calibri"/>
              <a:cs typeface="Calibri"/>
              <a:sym typeface="Calibri"/>
            </a:endParaRPr>
          </a:p>
        </p:txBody>
      </p:sp>
      <p:sp>
        <p:nvSpPr>
          <p:cNvPr id="511" name="Google Shape;511;p8"/>
          <p:cNvSpPr/>
          <p:nvPr/>
        </p:nvSpPr>
        <p:spPr>
          <a:xfrm>
            <a:off x="548640" y="1143000"/>
            <a:ext cx="822960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950"/>
              <a:buFont typeface="IBM Plex Sans"/>
              <a:buNone/>
            </a:pPr>
            <a:r>
              <a:rPr b="0" i="1" lang="en-US" sz="950" u="none" cap="none" strike="noStrike">
                <a:solidFill>
                  <a:srgbClr val="6B7280"/>
                </a:solidFill>
                <a:latin typeface="IBM Plex Sans"/>
                <a:ea typeface="IBM Plex Sans"/>
                <a:cs typeface="IBM Plex Sans"/>
                <a:sym typeface="IBM Plex Sans"/>
              </a:rPr>
              <a:t>Test: photo style + Chef’s badge + pairing chip</a:t>
            </a:r>
            <a:endParaRPr b="0" i="0" sz="950" u="none" cap="none" strike="noStrike">
              <a:solidFill>
                <a:schemeClr val="dk1"/>
              </a:solidFill>
              <a:latin typeface="Calibri"/>
              <a:ea typeface="Calibri"/>
              <a:cs typeface="Calibri"/>
              <a:sym typeface="Calibri"/>
            </a:endParaRPr>
          </a:p>
        </p:txBody>
      </p:sp>
      <p:sp>
        <p:nvSpPr>
          <p:cNvPr id="512" name="Google Shape;512;p8"/>
          <p:cNvSpPr/>
          <p:nvPr/>
        </p:nvSpPr>
        <p:spPr>
          <a:xfrm>
            <a:off x="548640" y="1371600"/>
            <a:ext cx="3108960" cy="2331720"/>
          </a:xfrm>
          <a:prstGeom prst="rect">
            <a:avLst/>
          </a:prstGeom>
          <a:solidFill>
            <a:srgbClr val="1F2230"/>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8"/>
          <p:cNvSpPr/>
          <p:nvPr/>
        </p:nvSpPr>
        <p:spPr>
          <a:xfrm>
            <a:off x="630936" y="1453896"/>
            <a:ext cx="2944368" cy="2167128"/>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8"/>
          <p:cNvSpPr/>
          <p:nvPr/>
        </p:nvSpPr>
        <p:spPr>
          <a:xfrm>
            <a:off x="2080260" y="1389888"/>
            <a:ext cx="45720" cy="45720"/>
          </a:xfrm>
          <a:prstGeom prst="ellipse">
            <a:avLst/>
          </a:prstGeom>
          <a:solidFill>
            <a:srgbClr val="3A3F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8"/>
          <p:cNvSpPr/>
          <p:nvPr/>
        </p:nvSpPr>
        <p:spPr>
          <a:xfrm>
            <a:off x="630936" y="1545336"/>
            <a:ext cx="2944368"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VARIANT A</a:t>
            </a:r>
            <a:endParaRPr b="0" i="0" sz="800" u="none" cap="none" strike="noStrike">
              <a:solidFill>
                <a:schemeClr val="dk1"/>
              </a:solidFill>
              <a:latin typeface="Calibri"/>
              <a:ea typeface="Calibri"/>
              <a:cs typeface="Calibri"/>
              <a:sym typeface="Calibri"/>
            </a:endParaRPr>
          </a:p>
        </p:txBody>
      </p:sp>
      <p:sp>
        <p:nvSpPr>
          <p:cNvPr id="516" name="Google Shape;516;p8"/>
          <p:cNvSpPr/>
          <p:nvPr/>
        </p:nvSpPr>
        <p:spPr>
          <a:xfrm>
            <a:off x="859536" y="1819656"/>
            <a:ext cx="2487168" cy="1664208"/>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8"/>
          <p:cNvSpPr/>
          <p:nvPr/>
        </p:nvSpPr>
        <p:spPr>
          <a:xfrm>
            <a:off x="859536" y="1819656"/>
            <a:ext cx="2487168" cy="832104"/>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8"/>
          <p:cNvSpPr/>
          <p:nvPr/>
        </p:nvSpPr>
        <p:spPr>
          <a:xfrm>
            <a:off x="859536" y="2560320"/>
            <a:ext cx="2487168" cy="9144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8"/>
          <p:cNvSpPr/>
          <p:nvPr/>
        </p:nvSpPr>
        <p:spPr>
          <a:xfrm>
            <a:off x="1749476" y="1882064"/>
            <a:ext cx="707288" cy="707288"/>
          </a:xfrm>
          <a:prstGeom prst="ellipse">
            <a:avLst/>
          </a:prstGeom>
          <a:solidFill>
            <a:srgbClr val="5C3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8"/>
          <p:cNvSpPr/>
          <p:nvPr/>
        </p:nvSpPr>
        <p:spPr>
          <a:xfrm>
            <a:off x="1806059" y="1938647"/>
            <a:ext cx="594122" cy="594122"/>
          </a:xfrm>
          <a:prstGeom prst="ellipse">
            <a:avLst/>
          </a:prstGeom>
          <a:solidFill>
            <a:srgbClr val="F5E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8"/>
          <p:cNvSpPr/>
          <p:nvPr/>
        </p:nvSpPr>
        <p:spPr>
          <a:xfrm>
            <a:off x="1876788" y="2094250"/>
            <a:ext cx="155603" cy="42437"/>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8"/>
          <p:cNvSpPr/>
          <p:nvPr/>
        </p:nvSpPr>
        <p:spPr>
          <a:xfrm>
            <a:off x="2067756" y="2271072"/>
            <a:ext cx="141458" cy="35364"/>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8"/>
          <p:cNvSpPr/>
          <p:nvPr/>
        </p:nvSpPr>
        <p:spPr>
          <a:xfrm>
            <a:off x="1961662" y="2377166"/>
            <a:ext cx="127312" cy="35364"/>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8"/>
          <p:cNvSpPr/>
          <p:nvPr/>
        </p:nvSpPr>
        <p:spPr>
          <a:xfrm>
            <a:off x="1961662" y="2164979"/>
            <a:ext cx="99020" cy="70729"/>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8"/>
          <p:cNvSpPr/>
          <p:nvPr/>
        </p:nvSpPr>
        <p:spPr>
          <a:xfrm>
            <a:off x="2138484" y="2094250"/>
            <a:ext cx="91947" cy="70729"/>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8"/>
          <p:cNvSpPr/>
          <p:nvPr/>
        </p:nvSpPr>
        <p:spPr>
          <a:xfrm>
            <a:off x="2103120" y="2320583"/>
            <a:ext cx="106093" cy="70729"/>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8"/>
          <p:cNvSpPr/>
          <p:nvPr/>
        </p:nvSpPr>
        <p:spPr>
          <a:xfrm>
            <a:off x="1926298" y="2271072"/>
            <a:ext cx="35364" cy="35364"/>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8"/>
          <p:cNvSpPr/>
          <p:nvPr/>
        </p:nvSpPr>
        <p:spPr>
          <a:xfrm>
            <a:off x="2209213" y="2200344"/>
            <a:ext cx="35364" cy="35364"/>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8"/>
          <p:cNvSpPr/>
          <p:nvPr/>
        </p:nvSpPr>
        <p:spPr>
          <a:xfrm>
            <a:off x="2032391" y="2433749"/>
            <a:ext cx="35364" cy="35364"/>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8"/>
          <p:cNvSpPr/>
          <p:nvPr/>
        </p:nvSpPr>
        <p:spPr>
          <a:xfrm>
            <a:off x="969264" y="2706624"/>
            <a:ext cx="226771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Lamb Biryani</a:t>
            </a:r>
            <a:endParaRPr b="0" i="0" sz="1000" u="none" cap="none" strike="noStrike">
              <a:solidFill>
                <a:schemeClr val="dk1"/>
              </a:solidFill>
              <a:latin typeface="Calibri"/>
              <a:ea typeface="Calibri"/>
              <a:cs typeface="Calibri"/>
              <a:sym typeface="Calibri"/>
            </a:endParaRPr>
          </a:p>
        </p:txBody>
      </p:sp>
      <p:sp>
        <p:nvSpPr>
          <p:cNvPr id="531" name="Google Shape;531;p8"/>
          <p:cNvSpPr/>
          <p:nvPr/>
        </p:nvSpPr>
        <p:spPr>
          <a:xfrm>
            <a:off x="969264" y="2944368"/>
            <a:ext cx="2267712" cy="329184"/>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Slow-cooked basmati, tender lamb</a:t>
            </a:r>
            <a:endParaRPr b="0" i="0" sz="750" u="none" cap="none" strike="noStrike">
              <a:solidFill>
                <a:schemeClr val="dk1"/>
              </a:solidFill>
              <a:latin typeface="Calibri"/>
              <a:ea typeface="Calibri"/>
              <a:cs typeface="Calibri"/>
              <a:sym typeface="Calibri"/>
            </a:endParaRPr>
          </a:p>
        </p:txBody>
      </p:sp>
      <p:sp>
        <p:nvSpPr>
          <p:cNvPr id="532" name="Google Shape;532;p8"/>
          <p:cNvSpPr/>
          <p:nvPr/>
        </p:nvSpPr>
        <p:spPr>
          <a:xfrm>
            <a:off x="2615184" y="3191256"/>
            <a:ext cx="640080" cy="20116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8"/>
          <p:cNvSpPr/>
          <p:nvPr/>
        </p:nvSpPr>
        <p:spPr>
          <a:xfrm>
            <a:off x="2615184" y="3191256"/>
            <a:ext cx="640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SAR 42</a:t>
            </a:r>
            <a:endParaRPr b="0" i="0" sz="750" u="none" cap="none" strike="noStrike">
              <a:solidFill>
                <a:schemeClr val="dk1"/>
              </a:solidFill>
              <a:latin typeface="Calibri"/>
              <a:ea typeface="Calibri"/>
              <a:cs typeface="Calibri"/>
              <a:sym typeface="Calibri"/>
            </a:endParaRPr>
          </a:p>
        </p:txBody>
      </p:sp>
      <p:sp>
        <p:nvSpPr>
          <p:cNvPr id="534" name="Google Shape;534;p8"/>
          <p:cNvSpPr/>
          <p:nvPr/>
        </p:nvSpPr>
        <p:spPr>
          <a:xfrm>
            <a:off x="4114800" y="2240280"/>
            <a:ext cx="914400" cy="914400"/>
          </a:xfrm>
          <a:prstGeom prst="ellipse">
            <a:avLst/>
          </a:prstGeom>
          <a:solidFill>
            <a:srgbClr val="B31981"/>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8"/>
          <p:cNvSpPr/>
          <p:nvPr/>
        </p:nvSpPr>
        <p:spPr>
          <a:xfrm>
            <a:off x="4114800" y="2240280"/>
            <a:ext cx="9144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800"/>
              <a:buFont typeface="Arial"/>
              <a:buNone/>
            </a:pPr>
            <a:r>
              <a:rPr b="1" i="0" lang="en-US" sz="2800" u="none" cap="none" strike="noStrike">
                <a:solidFill>
                  <a:srgbClr val="FFFFFF"/>
                </a:solidFill>
                <a:latin typeface="Arial"/>
                <a:ea typeface="Arial"/>
                <a:cs typeface="Arial"/>
                <a:sym typeface="Arial"/>
              </a:rPr>
              <a:t>VS</a:t>
            </a:r>
            <a:endParaRPr b="0" i="0" sz="2800" u="none" cap="none" strike="noStrike">
              <a:solidFill>
                <a:schemeClr val="dk1"/>
              </a:solidFill>
              <a:latin typeface="Calibri"/>
              <a:ea typeface="Calibri"/>
              <a:cs typeface="Calibri"/>
              <a:sym typeface="Calibri"/>
            </a:endParaRPr>
          </a:p>
        </p:txBody>
      </p:sp>
      <p:sp>
        <p:nvSpPr>
          <p:cNvPr id="536" name="Google Shape;536;p8"/>
          <p:cNvSpPr/>
          <p:nvPr/>
        </p:nvSpPr>
        <p:spPr>
          <a:xfrm>
            <a:off x="5486400" y="1371600"/>
            <a:ext cx="3108960" cy="2331720"/>
          </a:xfrm>
          <a:prstGeom prst="rect">
            <a:avLst/>
          </a:prstGeom>
          <a:solidFill>
            <a:srgbClr val="1F2230"/>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8"/>
          <p:cNvSpPr/>
          <p:nvPr/>
        </p:nvSpPr>
        <p:spPr>
          <a:xfrm>
            <a:off x="5568696" y="1453896"/>
            <a:ext cx="2944368" cy="2167128"/>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8"/>
          <p:cNvSpPr/>
          <p:nvPr/>
        </p:nvSpPr>
        <p:spPr>
          <a:xfrm>
            <a:off x="7018020" y="1389888"/>
            <a:ext cx="45720" cy="45720"/>
          </a:xfrm>
          <a:prstGeom prst="ellipse">
            <a:avLst/>
          </a:prstGeom>
          <a:solidFill>
            <a:srgbClr val="3A3F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8"/>
          <p:cNvSpPr/>
          <p:nvPr/>
        </p:nvSpPr>
        <p:spPr>
          <a:xfrm>
            <a:off x="5568696" y="1545336"/>
            <a:ext cx="2944368"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800"/>
              <a:buFont typeface="IBM Plex Sans"/>
              <a:buNone/>
            </a:pPr>
            <a:r>
              <a:rPr b="1" i="0" lang="en-US" sz="800" u="none" cap="none" strike="noStrike">
                <a:solidFill>
                  <a:srgbClr val="B31981"/>
                </a:solidFill>
                <a:latin typeface="IBM Plex Sans"/>
                <a:ea typeface="IBM Plex Sans"/>
                <a:cs typeface="IBM Plex Sans"/>
                <a:sym typeface="IBM Plex Sans"/>
              </a:rPr>
              <a:t>VARIANT B</a:t>
            </a:r>
            <a:endParaRPr b="0" i="0" sz="800" u="none" cap="none" strike="noStrike">
              <a:solidFill>
                <a:schemeClr val="dk1"/>
              </a:solidFill>
              <a:latin typeface="Calibri"/>
              <a:ea typeface="Calibri"/>
              <a:cs typeface="Calibri"/>
              <a:sym typeface="Calibri"/>
            </a:endParaRPr>
          </a:p>
        </p:txBody>
      </p:sp>
      <p:sp>
        <p:nvSpPr>
          <p:cNvPr id="540" name="Google Shape;540;p8"/>
          <p:cNvSpPr/>
          <p:nvPr/>
        </p:nvSpPr>
        <p:spPr>
          <a:xfrm>
            <a:off x="5797296" y="1819656"/>
            <a:ext cx="2487168" cy="1664208"/>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8"/>
          <p:cNvSpPr/>
          <p:nvPr/>
        </p:nvSpPr>
        <p:spPr>
          <a:xfrm>
            <a:off x="5797296" y="1819656"/>
            <a:ext cx="2487168" cy="832104"/>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8"/>
          <p:cNvSpPr/>
          <p:nvPr/>
        </p:nvSpPr>
        <p:spPr>
          <a:xfrm>
            <a:off x="5797296" y="2560320"/>
            <a:ext cx="2487168" cy="9144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8"/>
          <p:cNvSpPr/>
          <p:nvPr/>
        </p:nvSpPr>
        <p:spPr>
          <a:xfrm>
            <a:off x="6687236" y="1882064"/>
            <a:ext cx="707288" cy="707288"/>
          </a:xfrm>
          <a:prstGeom prst="ellipse">
            <a:avLst/>
          </a:prstGeom>
          <a:solidFill>
            <a:srgbClr val="5C3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8"/>
          <p:cNvSpPr/>
          <p:nvPr/>
        </p:nvSpPr>
        <p:spPr>
          <a:xfrm>
            <a:off x="6743819" y="1938647"/>
            <a:ext cx="594122" cy="594122"/>
          </a:xfrm>
          <a:prstGeom prst="ellipse">
            <a:avLst/>
          </a:prstGeom>
          <a:solidFill>
            <a:srgbClr val="F5E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8"/>
          <p:cNvSpPr/>
          <p:nvPr/>
        </p:nvSpPr>
        <p:spPr>
          <a:xfrm>
            <a:off x="6814548" y="2094250"/>
            <a:ext cx="155603" cy="42437"/>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8"/>
          <p:cNvSpPr/>
          <p:nvPr/>
        </p:nvSpPr>
        <p:spPr>
          <a:xfrm>
            <a:off x="7005516" y="2271072"/>
            <a:ext cx="141458" cy="35364"/>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8"/>
          <p:cNvSpPr/>
          <p:nvPr/>
        </p:nvSpPr>
        <p:spPr>
          <a:xfrm>
            <a:off x="6899422" y="2377166"/>
            <a:ext cx="127312" cy="35364"/>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8"/>
          <p:cNvSpPr/>
          <p:nvPr/>
        </p:nvSpPr>
        <p:spPr>
          <a:xfrm>
            <a:off x="6899422" y="2164979"/>
            <a:ext cx="99020" cy="70729"/>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8"/>
          <p:cNvSpPr/>
          <p:nvPr/>
        </p:nvSpPr>
        <p:spPr>
          <a:xfrm>
            <a:off x="7076244" y="2094250"/>
            <a:ext cx="91947" cy="70729"/>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8"/>
          <p:cNvSpPr/>
          <p:nvPr/>
        </p:nvSpPr>
        <p:spPr>
          <a:xfrm>
            <a:off x="7040880" y="2320583"/>
            <a:ext cx="106093" cy="70729"/>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8"/>
          <p:cNvSpPr/>
          <p:nvPr/>
        </p:nvSpPr>
        <p:spPr>
          <a:xfrm>
            <a:off x="6864058" y="2271072"/>
            <a:ext cx="35364" cy="35364"/>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8"/>
          <p:cNvSpPr/>
          <p:nvPr/>
        </p:nvSpPr>
        <p:spPr>
          <a:xfrm>
            <a:off x="7146973" y="2200344"/>
            <a:ext cx="35364" cy="35364"/>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8"/>
          <p:cNvSpPr/>
          <p:nvPr/>
        </p:nvSpPr>
        <p:spPr>
          <a:xfrm>
            <a:off x="6970151" y="2433749"/>
            <a:ext cx="35364" cy="35364"/>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8"/>
          <p:cNvSpPr/>
          <p:nvPr/>
        </p:nvSpPr>
        <p:spPr>
          <a:xfrm>
            <a:off x="5907024" y="2706624"/>
            <a:ext cx="226771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Chef’s Lamb Biryani</a:t>
            </a:r>
            <a:endParaRPr b="0" i="0" sz="1000" u="none" cap="none" strike="noStrike">
              <a:solidFill>
                <a:schemeClr val="dk1"/>
              </a:solidFill>
              <a:latin typeface="Calibri"/>
              <a:ea typeface="Calibri"/>
              <a:cs typeface="Calibri"/>
              <a:sym typeface="Calibri"/>
            </a:endParaRPr>
          </a:p>
        </p:txBody>
      </p:sp>
      <p:sp>
        <p:nvSpPr>
          <p:cNvPr id="555" name="Google Shape;555;p8"/>
          <p:cNvSpPr/>
          <p:nvPr/>
        </p:nvSpPr>
        <p:spPr>
          <a:xfrm>
            <a:off x="5907024" y="2944368"/>
            <a:ext cx="2267712" cy="329184"/>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House saffron blend, 8-hour braise</a:t>
            </a:r>
            <a:endParaRPr b="0" i="0" sz="750" u="none" cap="none" strike="noStrike">
              <a:solidFill>
                <a:schemeClr val="dk1"/>
              </a:solidFill>
              <a:latin typeface="Calibri"/>
              <a:ea typeface="Calibri"/>
              <a:cs typeface="Calibri"/>
              <a:sym typeface="Calibri"/>
            </a:endParaRPr>
          </a:p>
        </p:txBody>
      </p:sp>
      <p:sp>
        <p:nvSpPr>
          <p:cNvPr id="556" name="Google Shape;556;p8"/>
          <p:cNvSpPr/>
          <p:nvPr/>
        </p:nvSpPr>
        <p:spPr>
          <a:xfrm>
            <a:off x="5907024" y="3191256"/>
            <a:ext cx="1051560" cy="201168"/>
          </a:xfrm>
          <a:prstGeom prst="rect">
            <a:avLst/>
          </a:prstGeom>
          <a:solidFill>
            <a:srgbClr val="FDF2F9"/>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8"/>
          <p:cNvSpPr/>
          <p:nvPr/>
        </p:nvSpPr>
        <p:spPr>
          <a:xfrm>
            <a:off x="5907024" y="3191256"/>
            <a:ext cx="10515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600"/>
              <a:buFont typeface="IBM Plex Sans"/>
              <a:buNone/>
            </a:pPr>
            <a:r>
              <a:rPr b="0" i="0" lang="en-US" sz="600" u="none" cap="none" strike="noStrike">
                <a:solidFill>
                  <a:srgbClr val="7E247A"/>
                </a:solidFill>
                <a:latin typeface="IBM Plex Sans"/>
                <a:ea typeface="IBM Plex Sans"/>
                <a:cs typeface="IBM Plex Sans"/>
                <a:sym typeface="IBM Plex Sans"/>
              </a:rPr>
              <a:t>Pairs with Mango Lassi</a:t>
            </a:r>
            <a:endParaRPr b="0" i="0" sz="600" u="none" cap="none" strike="noStrike">
              <a:solidFill>
                <a:schemeClr val="dk1"/>
              </a:solidFill>
              <a:latin typeface="Calibri"/>
              <a:ea typeface="Calibri"/>
              <a:cs typeface="Calibri"/>
              <a:sym typeface="Calibri"/>
            </a:endParaRPr>
          </a:p>
        </p:txBody>
      </p:sp>
      <p:sp>
        <p:nvSpPr>
          <p:cNvPr id="558" name="Google Shape;558;p8"/>
          <p:cNvSpPr/>
          <p:nvPr/>
        </p:nvSpPr>
        <p:spPr>
          <a:xfrm>
            <a:off x="7552944" y="3191256"/>
            <a:ext cx="640080" cy="20116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8"/>
          <p:cNvSpPr/>
          <p:nvPr/>
        </p:nvSpPr>
        <p:spPr>
          <a:xfrm>
            <a:off x="7552944" y="3191256"/>
            <a:ext cx="640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SAR 44</a:t>
            </a:r>
            <a:endParaRPr b="0" i="0" sz="750" u="none" cap="none" strike="noStrike">
              <a:solidFill>
                <a:schemeClr val="dk1"/>
              </a:solidFill>
              <a:latin typeface="Calibri"/>
              <a:ea typeface="Calibri"/>
              <a:cs typeface="Calibri"/>
              <a:sym typeface="Calibri"/>
            </a:endParaRPr>
          </a:p>
        </p:txBody>
      </p:sp>
      <p:sp>
        <p:nvSpPr>
          <p:cNvPr id="560" name="Google Shape;560;p8"/>
          <p:cNvSpPr/>
          <p:nvPr/>
        </p:nvSpPr>
        <p:spPr>
          <a:xfrm>
            <a:off x="5888736" y="1911096"/>
            <a:ext cx="777240" cy="201168"/>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8"/>
          <p:cNvSpPr/>
          <p:nvPr/>
        </p:nvSpPr>
        <p:spPr>
          <a:xfrm>
            <a:off x="5888736" y="1911096"/>
            <a:ext cx="77724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00"/>
              <a:buFont typeface="IBM Plex Sans"/>
              <a:buNone/>
            </a:pPr>
            <a:r>
              <a:rPr b="1" i="0" lang="en-US" sz="700" u="none" cap="none" strike="noStrike">
                <a:solidFill>
                  <a:srgbClr val="FFFFFF"/>
                </a:solidFill>
                <a:latin typeface="IBM Plex Sans"/>
                <a:ea typeface="IBM Plex Sans"/>
                <a:cs typeface="IBM Plex Sans"/>
                <a:sym typeface="IBM Plex Sans"/>
              </a:rPr>
              <a:t>CHEF’S PICK</a:t>
            </a:r>
            <a:endParaRPr b="0" i="0" sz="700" u="none" cap="none" strike="noStrike">
              <a:solidFill>
                <a:schemeClr val="dk1"/>
              </a:solidFill>
              <a:latin typeface="Calibri"/>
              <a:ea typeface="Calibri"/>
              <a:cs typeface="Calibri"/>
              <a:sym typeface="Calibri"/>
            </a:endParaRPr>
          </a:p>
        </p:txBody>
      </p:sp>
      <p:sp>
        <p:nvSpPr>
          <p:cNvPr id="562" name="Google Shape;562;p8"/>
          <p:cNvSpPr/>
          <p:nvPr/>
        </p:nvSpPr>
        <p:spPr>
          <a:xfrm>
            <a:off x="548640" y="3840480"/>
            <a:ext cx="8046720" cy="640080"/>
          </a:xfrm>
          <a:prstGeom prst="rect">
            <a:avLst/>
          </a:prstGeom>
          <a:solidFill>
            <a:srgbClr val="F5F5F7"/>
          </a:solidFill>
          <a:ln cap="flat" cmpd="sng" w="1270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8"/>
          <p:cNvSpPr/>
          <p:nvPr/>
        </p:nvSpPr>
        <p:spPr>
          <a:xfrm>
            <a:off x="731520" y="4023360"/>
            <a:ext cx="1371600" cy="29260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4" name="Google Shape;564;p8"/>
          <p:cNvPicPr preferRelativeResize="0"/>
          <p:nvPr/>
        </p:nvPicPr>
        <p:blipFill rotWithShape="1">
          <a:blip r:embed="rId3">
            <a:alphaModFix/>
          </a:blip>
          <a:srcRect b="0" l="0" r="0" t="0"/>
          <a:stretch/>
        </p:blipFill>
        <p:spPr>
          <a:xfrm>
            <a:off x="841248" y="4087368"/>
            <a:ext cx="164592" cy="164592"/>
          </a:xfrm>
          <a:prstGeom prst="rect">
            <a:avLst/>
          </a:prstGeom>
          <a:noFill/>
          <a:ln>
            <a:noFill/>
          </a:ln>
        </p:spPr>
      </p:pic>
      <p:sp>
        <p:nvSpPr>
          <p:cNvPr id="565" name="Google Shape;565;p8"/>
          <p:cNvSpPr/>
          <p:nvPr/>
        </p:nvSpPr>
        <p:spPr>
          <a:xfrm>
            <a:off x="1051560" y="4023360"/>
            <a:ext cx="105156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50"/>
              <a:buFont typeface="IBM Plex Sans"/>
              <a:buNone/>
            </a:pPr>
            <a:r>
              <a:rPr b="1" i="0" lang="en-US" sz="950" u="none" cap="none" strike="noStrike">
                <a:solidFill>
                  <a:srgbClr val="FFFFFF"/>
                </a:solidFill>
                <a:latin typeface="IBM Plex Sans"/>
                <a:ea typeface="IBM Plex Sans"/>
                <a:cs typeface="IBM Plex Sans"/>
                <a:sym typeface="IBM Plex Sans"/>
              </a:rPr>
              <a:t>B WINS</a:t>
            </a:r>
            <a:endParaRPr b="0" i="0" sz="950" u="none" cap="none" strike="noStrike">
              <a:solidFill>
                <a:schemeClr val="dk1"/>
              </a:solidFill>
              <a:latin typeface="Calibri"/>
              <a:ea typeface="Calibri"/>
              <a:cs typeface="Calibri"/>
              <a:sym typeface="Calibri"/>
            </a:endParaRPr>
          </a:p>
        </p:txBody>
      </p:sp>
      <p:sp>
        <p:nvSpPr>
          <p:cNvPr id="566" name="Google Shape;566;p8"/>
          <p:cNvSpPr/>
          <p:nvPr/>
        </p:nvSpPr>
        <p:spPr>
          <a:xfrm>
            <a:off x="2377440" y="3986784"/>
            <a:ext cx="936346" cy="182880"/>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8"/>
          <p:cNvSpPr/>
          <p:nvPr/>
        </p:nvSpPr>
        <p:spPr>
          <a:xfrm>
            <a:off x="3386938" y="3986784"/>
            <a:ext cx="914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750"/>
              <a:buFont typeface="IBM Plex Sans"/>
              <a:buNone/>
            </a:pPr>
            <a:r>
              <a:rPr b="0" i="0" lang="en-US" sz="750" u="none" cap="none" strike="noStrike">
                <a:solidFill>
                  <a:srgbClr val="1A1A2E"/>
                </a:solidFill>
                <a:latin typeface="IBM Plex Sans"/>
                <a:ea typeface="IBM Plex Sans"/>
                <a:cs typeface="IBM Plex Sans"/>
                <a:sym typeface="IBM Plex Sans"/>
              </a:rPr>
              <a:t>A · 32%</a:t>
            </a:r>
            <a:endParaRPr b="0" i="0" sz="750" u="none" cap="none" strike="noStrike">
              <a:solidFill>
                <a:schemeClr val="dk1"/>
              </a:solidFill>
              <a:latin typeface="Calibri"/>
              <a:ea typeface="Calibri"/>
              <a:cs typeface="Calibri"/>
              <a:sym typeface="Calibri"/>
            </a:endParaRPr>
          </a:p>
        </p:txBody>
      </p:sp>
      <p:sp>
        <p:nvSpPr>
          <p:cNvPr id="568" name="Google Shape;568;p8"/>
          <p:cNvSpPr/>
          <p:nvPr/>
        </p:nvSpPr>
        <p:spPr>
          <a:xfrm>
            <a:off x="2377440" y="4224528"/>
            <a:ext cx="1111910" cy="18288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8"/>
          <p:cNvSpPr/>
          <p:nvPr/>
        </p:nvSpPr>
        <p:spPr>
          <a:xfrm>
            <a:off x="3562502" y="4224528"/>
            <a:ext cx="914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750"/>
              <a:buFont typeface="IBM Plex Sans"/>
              <a:buNone/>
            </a:pPr>
            <a:r>
              <a:rPr b="1" i="0" lang="en-US" sz="750" u="none" cap="none" strike="noStrike">
                <a:solidFill>
                  <a:srgbClr val="B31981"/>
                </a:solidFill>
                <a:latin typeface="IBM Plex Sans"/>
                <a:ea typeface="IBM Plex Sans"/>
                <a:cs typeface="IBM Plex Sans"/>
                <a:sym typeface="IBM Plex Sans"/>
              </a:rPr>
              <a:t>B · 38%</a:t>
            </a:r>
            <a:endParaRPr b="0" i="0" sz="750" u="none" cap="none" strike="noStrike">
              <a:solidFill>
                <a:schemeClr val="dk1"/>
              </a:solidFill>
              <a:latin typeface="Calibri"/>
              <a:ea typeface="Calibri"/>
              <a:cs typeface="Calibri"/>
              <a:sym typeface="Calibri"/>
            </a:endParaRPr>
          </a:p>
        </p:txBody>
      </p:sp>
      <p:sp>
        <p:nvSpPr>
          <p:cNvPr id="570" name="Google Shape;570;p8"/>
          <p:cNvSpPr/>
          <p:nvPr/>
        </p:nvSpPr>
        <p:spPr>
          <a:xfrm>
            <a:off x="5760720" y="3886200"/>
            <a:ext cx="1554480" cy="548640"/>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B31981"/>
              </a:buClr>
              <a:buSzPts val="2200"/>
              <a:buFont typeface="Arial"/>
              <a:buNone/>
            </a:pPr>
            <a:r>
              <a:rPr b="1" i="0" lang="en-US" sz="2200" u="none" cap="none" strike="noStrike">
                <a:solidFill>
                  <a:srgbClr val="B31981"/>
                </a:solidFill>
                <a:latin typeface="Arial"/>
                <a:ea typeface="Arial"/>
                <a:cs typeface="Arial"/>
                <a:sym typeface="Arial"/>
              </a:rPr>
              <a:t>+18% </a:t>
            </a:r>
            <a:r>
              <a:rPr b="0" i="0" lang="en-US" sz="900" u="none" cap="none" strike="noStrike">
                <a:solidFill>
                  <a:srgbClr val="4B5563"/>
                </a:solidFill>
                <a:latin typeface="IBM Plex Sans"/>
                <a:ea typeface="IBM Plex Sans"/>
                <a:cs typeface="IBM Plex Sans"/>
                <a:sym typeface="IBM Plex Sans"/>
              </a:rPr>
              <a:t>orders</a:t>
            </a:r>
            <a:endParaRPr b="0" i="0" sz="22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on this dish</a:t>
            </a:r>
            <a:endParaRPr b="0" i="0" sz="2200" u="none" cap="none" strike="noStrike">
              <a:solidFill>
                <a:schemeClr val="dk1"/>
              </a:solidFill>
              <a:latin typeface="Calibri"/>
              <a:ea typeface="Calibri"/>
              <a:cs typeface="Calibri"/>
              <a:sym typeface="Calibri"/>
            </a:endParaRPr>
          </a:p>
        </p:txBody>
      </p:sp>
      <p:sp>
        <p:nvSpPr>
          <p:cNvPr id="571" name="Google Shape;571;p8"/>
          <p:cNvSpPr/>
          <p:nvPr/>
        </p:nvSpPr>
        <p:spPr>
          <a:xfrm>
            <a:off x="7406640" y="4005072"/>
            <a:ext cx="1097280" cy="329184"/>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8"/>
          <p:cNvSpPr/>
          <p:nvPr/>
        </p:nvSpPr>
        <p:spPr>
          <a:xfrm>
            <a:off x="7406640" y="4005072"/>
            <a:ext cx="1097280"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BM Plex Sans"/>
              <a:buNone/>
            </a:pPr>
            <a:r>
              <a:rPr b="1" i="0" lang="en-US" sz="900" u="none" cap="none" strike="noStrike">
                <a:solidFill>
                  <a:srgbClr val="FFFFFF"/>
                </a:solidFill>
                <a:latin typeface="IBM Plex Sans"/>
                <a:ea typeface="IBM Plex Sans"/>
                <a:cs typeface="IBM Plex Sans"/>
                <a:sym typeface="IBM Plex Sans"/>
              </a:rPr>
              <a:t>DEPLOY</a:t>
            </a:r>
            <a:endParaRPr b="0" i="0" sz="900" u="none" cap="none" strike="noStrike">
              <a:solidFill>
                <a:schemeClr val="dk1"/>
              </a:solidFill>
              <a:latin typeface="Calibri"/>
              <a:ea typeface="Calibri"/>
              <a:cs typeface="Calibri"/>
              <a:sym typeface="Calibri"/>
            </a:endParaRPr>
          </a:p>
        </p:txBody>
      </p:sp>
      <p:cxnSp>
        <p:nvCxnSpPr>
          <p:cNvPr id="573" name="Google Shape;573;p8"/>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574" name="Google Shape;574;p8"/>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8</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575" name="Google Shape;575;p8"/>
          <p:cNvPicPr preferRelativeResize="0"/>
          <p:nvPr/>
        </p:nvPicPr>
        <p:blipFill rotWithShape="1">
          <a:blip r:embed="rId4">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576" name="Google Shape;576;p8"/>
          <p:cNvPicPr preferRelativeResize="0"/>
          <p:nvPr/>
        </p:nvPicPr>
        <p:blipFill rotWithShape="1">
          <a:blip r:embed="rId5">
            <a:alphaModFix/>
          </a:blip>
          <a:srcRect b="0" l="0" r="0" t="0"/>
          <a:stretch/>
        </p:blipFill>
        <p:spPr>
          <a:xfrm>
            <a:off x="4160520" y="4663440"/>
            <a:ext cx="649224" cy="347472"/>
          </a:xfrm>
          <a:prstGeom prst="rect">
            <a:avLst/>
          </a:prstGeom>
          <a:noFill/>
          <a:ln>
            <a:noFill/>
          </a:ln>
        </p:spPr>
      </p:pic>
      <p:pic>
        <p:nvPicPr>
          <p:cNvPr descr="/mnt/games-and-things/VFS-GLOBAL-PRESENTATIONS/NTTLOGO.png" id="577" name="Google Shape;577;p8"/>
          <p:cNvPicPr preferRelativeResize="0"/>
          <p:nvPr/>
        </p:nvPicPr>
        <p:blipFill rotWithShape="1">
          <a:blip r:embed="rId6">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2" name="Shape 582"/>
        <p:cNvGrpSpPr/>
        <p:nvPr/>
      </p:nvGrpSpPr>
      <p:grpSpPr>
        <a:xfrm>
          <a:off x="0" y="0"/>
          <a:ext cx="0" cy="0"/>
          <a:chOff x="0" y="0"/>
          <a:chExt cx="0" cy="0"/>
        </a:xfrm>
      </p:grpSpPr>
      <p:sp>
        <p:nvSpPr>
          <p:cNvPr id="583" name="Google Shape;583;p9"/>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Tiered Loyalty.</a:t>
            </a:r>
            <a:endParaRPr b="0" i="0" sz="2800" u="none" cap="none" strike="noStrike">
              <a:solidFill>
                <a:schemeClr val="dk1"/>
              </a:solidFill>
              <a:latin typeface="Calibri"/>
              <a:ea typeface="Calibri"/>
              <a:cs typeface="Calibri"/>
              <a:sym typeface="Calibri"/>
            </a:endParaRPr>
          </a:p>
        </p:txBody>
      </p:sp>
      <p:sp>
        <p:nvSpPr>
          <p:cNvPr id="584" name="Google Shape;584;p9"/>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Bronze, Silver, Gold. Status that earns repeat visits — and captures every customer’s number.</a:t>
            </a:r>
            <a:endParaRPr b="0" i="0" sz="1300" u="none" cap="none" strike="noStrike">
              <a:solidFill>
                <a:schemeClr val="dk1"/>
              </a:solidFill>
              <a:latin typeface="Calibri"/>
              <a:ea typeface="Calibri"/>
              <a:cs typeface="Calibri"/>
              <a:sym typeface="Calibri"/>
            </a:endParaRPr>
          </a:p>
        </p:txBody>
      </p:sp>
      <p:sp>
        <p:nvSpPr>
          <p:cNvPr id="585" name="Google Shape;585;p9"/>
          <p:cNvSpPr/>
          <p:nvPr/>
        </p:nvSpPr>
        <p:spPr>
          <a:xfrm>
            <a:off x="548640" y="1828800"/>
            <a:ext cx="2560320" cy="2331720"/>
          </a:xfrm>
          <a:prstGeom prst="rect">
            <a:avLst/>
          </a:prstGeom>
          <a:solidFill>
            <a:srgbClr val="FFFFFF"/>
          </a:solidFill>
          <a:ln cap="flat" cmpd="sng" w="25400">
            <a:solidFill>
              <a:srgbClr val="B87333"/>
            </a:solidFill>
            <a:prstDash val="solid"/>
            <a:round/>
            <a:headEnd len="sm" w="sm" type="none"/>
            <a:tailEnd len="sm" w="sm" type="none"/>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9"/>
          <p:cNvSpPr/>
          <p:nvPr/>
        </p:nvSpPr>
        <p:spPr>
          <a:xfrm>
            <a:off x="548640" y="1828800"/>
            <a:ext cx="2560320" cy="457200"/>
          </a:xfrm>
          <a:prstGeom prst="rect">
            <a:avLst/>
          </a:prstGeom>
          <a:solidFill>
            <a:srgbClr val="B87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9"/>
          <p:cNvSpPr/>
          <p:nvPr/>
        </p:nvSpPr>
        <p:spPr>
          <a:xfrm>
            <a:off x="548640" y="2194560"/>
            <a:ext cx="2560320" cy="91440"/>
          </a:xfrm>
          <a:prstGeom prst="rect">
            <a:avLst/>
          </a:prstGeom>
          <a:solidFill>
            <a:srgbClr val="B87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8" name="Google Shape;588;p9"/>
          <p:cNvPicPr preferRelativeResize="0"/>
          <p:nvPr/>
        </p:nvPicPr>
        <p:blipFill rotWithShape="1">
          <a:blip r:embed="rId3">
            <a:alphaModFix/>
          </a:blip>
          <a:srcRect b="0" l="0" r="0" t="0"/>
          <a:stretch/>
        </p:blipFill>
        <p:spPr>
          <a:xfrm>
            <a:off x="1664208" y="1892808"/>
            <a:ext cx="329184" cy="329184"/>
          </a:xfrm>
          <a:prstGeom prst="rect">
            <a:avLst/>
          </a:prstGeom>
          <a:noFill/>
          <a:ln>
            <a:noFill/>
          </a:ln>
        </p:spPr>
      </p:pic>
      <p:sp>
        <p:nvSpPr>
          <p:cNvPr id="589" name="Google Shape;589;p9"/>
          <p:cNvSpPr/>
          <p:nvPr/>
        </p:nvSpPr>
        <p:spPr>
          <a:xfrm>
            <a:off x="548640" y="2377440"/>
            <a:ext cx="256032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87333"/>
              </a:buClr>
              <a:buSzPts val="1600"/>
              <a:buFont typeface="Arial"/>
              <a:buNone/>
            </a:pPr>
            <a:r>
              <a:rPr b="1" i="0" lang="en-US" sz="1600" u="none" cap="none" strike="noStrike">
                <a:solidFill>
                  <a:srgbClr val="B87333"/>
                </a:solidFill>
                <a:latin typeface="Arial"/>
                <a:ea typeface="Arial"/>
                <a:cs typeface="Arial"/>
                <a:sym typeface="Arial"/>
              </a:rPr>
              <a:t>BRONZE</a:t>
            </a:r>
            <a:endParaRPr b="0" i="0" sz="1600" u="none" cap="none" strike="noStrike">
              <a:solidFill>
                <a:schemeClr val="dk1"/>
              </a:solidFill>
              <a:latin typeface="Calibri"/>
              <a:ea typeface="Calibri"/>
              <a:cs typeface="Calibri"/>
              <a:sym typeface="Calibri"/>
            </a:endParaRPr>
          </a:p>
        </p:txBody>
      </p:sp>
      <p:sp>
        <p:nvSpPr>
          <p:cNvPr id="590" name="Google Shape;590;p9"/>
          <p:cNvSpPr/>
          <p:nvPr/>
        </p:nvSpPr>
        <p:spPr>
          <a:xfrm>
            <a:off x="548640" y="2670048"/>
            <a:ext cx="256032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50"/>
              <a:buFont typeface="IBM Plex Sans"/>
              <a:buNone/>
            </a:pPr>
            <a:r>
              <a:rPr b="0" i="1" lang="en-US" sz="850" u="none" cap="none" strike="noStrike">
                <a:solidFill>
                  <a:srgbClr val="6B7280"/>
                </a:solidFill>
                <a:latin typeface="IBM Plex Sans"/>
                <a:ea typeface="IBM Plex Sans"/>
                <a:cs typeface="IBM Plex Sans"/>
                <a:sym typeface="IBM Plex Sans"/>
              </a:rPr>
              <a:t>From visit 1</a:t>
            </a:r>
            <a:endParaRPr b="0" i="0" sz="850" u="none" cap="none" strike="noStrike">
              <a:solidFill>
                <a:schemeClr val="dk1"/>
              </a:solidFill>
              <a:latin typeface="Calibri"/>
              <a:ea typeface="Calibri"/>
              <a:cs typeface="Calibri"/>
              <a:sym typeface="Calibri"/>
            </a:endParaRPr>
          </a:p>
        </p:txBody>
      </p:sp>
      <p:cxnSp>
        <p:nvCxnSpPr>
          <p:cNvPr id="591" name="Google Shape;591;p9"/>
          <p:cNvCxnSpPr/>
          <p:nvPr/>
        </p:nvCxnSpPr>
        <p:spPr>
          <a:xfrm>
            <a:off x="914400" y="2926080"/>
            <a:ext cx="1828800" cy="0"/>
          </a:xfrm>
          <a:prstGeom prst="straightConnector1">
            <a:avLst/>
          </a:prstGeom>
          <a:noFill/>
          <a:ln cap="flat" cmpd="sng" w="9525">
            <a:solidFill>
              <a:srgbClr val="E5E7EB"/>
            </a:solidFill>
            <a:prstDash val="solid"/>
            <a:round/>
            <a:headEnd len="sm" w="sm" type="none"/>
            <a:tailEnd len="sm" w="sm" type="none"/>
          </a:ln>
        </p:spPr>
      </p:cxnSp>
      <p:sp>
        <p:nvSpPr>
          <p:cNvPr id="592" name="Google Shape;592;p9"/>
          <p:cNvSpPr/>
          <p:nvPr/>
        </p:nvSpPr>
        <p:spPr>
          <a:xfrm>
            <a:off x="822960" y="3127248"/>
            <a:ext cx="82296" cy="82296"/>
          </a:xfrm>
          <a:prstGeom prst="ellipse">
            <a:avLst/>
          </a:prstGeom>
          <a:solidFill>
            <a:srgbClr val="B87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9"/>
          <p:cNvSpPr/>
          <p:nvPr/>
        </p:nvSpPr>
        <p:spPr>
          <a:xfrm>
            <a:off x="960120" y="3063240"/>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5% off every visit</a:t>
            </a:r>
            <a:endParaRPr b="0" i="0" sz="950" u="none" cap="none" strike="noStrike">
              <a:solidFill>
                <a:schemeClr val="dk1"/>
              </a:solidFill>
              <a:latin typeface="Calibri"/>
              <a:ea typeface="Calibri"/>
              <a:cs typeface="Calibri"/>
              <a:sym typeface="Calibri"/>
            </a:endParaRPr>
          </a:p>
        </p:txBody>
      </p:sp>
      <p:sp>
        <p:nvSpPr>
          <p:cNvPr id="594" name="Google Shape;594;p9"/>
          <p:cNvSpPr/>
          <p:nvPr/>
        </p:nvSpPr>
        <p:spPr>
          <a:xfrm>
            <a:off x="822960" y="3419856"/>
            <a:ext cx="82296" cy="82296"/>
          </a:xfrm>
          <a:prstGeom prst="ellipse">
            <a:avLst/>
          </a:prstGeom>
          <a:solidFill>
            <a:srgbClr val="B87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9"/>
          <p:cNvSpPr/>
          <p:nvPr/>
        </p:nvSpPr>
        <p:spPr>
          <a:xfrm>
            <a:off x="960120" y="3355848"/>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Birthday note</a:t>
            </a:r>
            <a:endParaRPr b="0" i="0" sz="950" u="none" cap="none" strike="noStrike">
              <a:solidFill>
                <a:schemeClr val="dk1"/>
              </a:solidFill>
              <a:latin typeface="Calibri"/>
              <a:ea typeface="Calibri"/>
              <a:cs typeface="Calibri"/>
              <a:sym typeface="Calibri"/>
            </a:endParaRPr>
          </a:p>
        </p:txBody>
      </p:sp>
      <p:sp>
        <p:nvSpPr>
          <p:cNvPr id="596" name="Google Shape;596;p9"/>
          <p:cNvSpPr/>
          <p:nvPr/>
        </p:nvSpPr>
        <p:spPr>
          <a:xfrm>
            <a:off x="822960" y="3712464"/>
            <a:ext cx="82296" cy="82296"/>
          </a:xfrm>
          <a:prstGeom prst="ellipse">
            <a:avLst/>
          </a:prstGeom>
          <a:solidFill>
            <a:srgbClr val="B87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9"/>
          <p:cNvSpPr/>
          <p:nvPr/>
        </p:nvSpPr>
        <p:spPr>
          <a:xfrm>
            <a:off x="960120" y="3648456"/>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Member-only menu</a:t>
            </a:r>
            <a:endParaRPr b="0" i="0" sz="950" u="none" cap="none" strike="noStrike">
              <a:solidFill>
                <a:schemeClr val="dk1"/>
              </a:solidFill>
              <a:latin typeface="Calibri"/>
              <a:ea typeface="Calibri"/>
              <a:cs typeface="Calibri"/>
              <a:sym typeface="Calibri"/>
            </a:endParaRPr>
          </a:p>
        </p:txBody>
      </p:sp>
      <p:sp>
        <p:nvSpPr>
          <p:cNvPr id="598" name="Google Shape;598;p9"/>
          <p:cNvSpPr/>
          <p:nvPr/>
        </p:nvSpPr>
        <p:spPr>
          <a:xfrm>
            <a:off x="3291840" y="1554480"/>
            <a:ext cx="2560320" cy="2606040"/>
          </a:xfrm>
          <a:prstGeom prst="rect">
            <a:avLst/>
          </a:prstGeom>
          <a:solidFill>
            <a:srgbClr val="FFFFFF"/>
          </a:solidFill>
          <a:ln cap="flat" cmpd="sng" w="25400">
            <a:solidFill>
              <a:srgbClr val="6B7C8C"/>
            </a:solidFill>
            <a:prstDash val="solid"/>
            <a:round/>
            <a:headEnd len="sm" w="sm" type="none"/>
            <a:tailEnd len="sm" w="sm" type="none"/>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9"/>
          <p:cNvSpPr/>
          <p:nvPr/>
        </p:nvSpPr>
        <p:spPr>
          <a:xfrm>
            <a:off x="3291840" y="1554480"/>
            <a:ext cx="2560320" cy="457200"/>
          </a:xfrm>
          <a:prstGeom prst="rect">
            <a:avLst/>
          </a:prstGeom>
          <a:solidFill>
            <a:srgbClr val="6B7C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9"/>
          <p:cNvSpPr/>
          <p:nvPr/>
        </p:nvSpPr>
        <p:spPr>
          <a:xfrm>
            <a:off x="3291840" y="1920240"/>
            <a:ext cx="2560320" cy="91440"/>
          </a:xfrm>
          <a:prstGeom prst="rect">
            <a:avLst/>
          </a:prstGeom>
          <a:solidFill>
            <a:srgbClr val="6B7C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1" name="Google Shape;601;p9"/>
          <p:cNvPicPr preferRelativeResize="0"/>
          <p:nvPr/>
        </p:nvPicPr>
        <p:blipFill rotWithShape="1">
          <a:blip r:embed="rId4">
            <a:alphaModFix/>
          </a:blip>
          <a:srcRect b="0" l="0" r="0" t="0"/>
          <a:stretch/>
        </p:blipFill>
        <p:spPr>
          <a:xfrm>
            <a:off x="4407408" y="1618488"/>
            <a:ext cx="329184" cy="329184"/>
          </a:xfrm>
          <a:prstGeom prst="rect">
            <a:avLst/>
          </a:prstGeom>
          <a:noFill/>
          <a:ln>
            <a:noFill/>
          </a:ln>
        </p:spPr>
      </p:pic>
      <p:sp>
        <p:nvSpPr>
          <p:cNvPr id="602" name="Google Shape;602;p9"/>
          <p:cNvSpPr/>
          <p:nvPr/>
        </p:nvSpPr>
        <p:spPr>
          <a:xfrm>
            <a:off x="3291840" y="2103120"/>
            <a:ext cx="256032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C8C"/>
              </a:buClr>
              <a:buSzPts val="1600"/>
              <a:buFont typeface="Arial"/>
              <a:buNone/>
            </a:pPr>
            <a:r>
              <a:rPr b="1" i="0" lang="en-US" sz="1600" u="none" cap="none" strike="noStrike">
                <a:solidFill>
                  <a:srgbClr val="6B7C8C"/>
                </a:solidFill>
                <a:latin typeface="Arial"/>
                <a:ea typeface="Arial"/>
                <a:cs typeface="Arial"/>
                <a:sym typeface="Arial"/>
              </a:rPr>
              <a:t>SILVER</a:t>
            </a:r>
            <a:endParaRPr b="0" i="0" sz="1600" u="none" cap="none" strike="noStrike">
              <a:solidFill>
                <a:schemeClr val="dk1"/>
              </a:solidFill>
              <a:latin typeface="Calibri"/>
              <a:ea typeface="Calibri"/>
              <a:cs typeface="Calibri"/>
              <a:sym typeface="Calibri"/>
            </a:endParaRPr>
          </a:p>
        </p:txBody>
      </p:sp>
      <p:sp>
        <p:nvSpPr>
          <p:cNvPr id="603" name="Google Shape;603;p9"/>
          <p:cNvSpPr/>
          <p:nvPr/>
        </p:nvSpPr>
        <p:spPr>
          <a:xfrm>
            <a:off x="3291840" y="2395728"/>
            <a:ext cx="256032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50"/>
              <a:buFont typeface="IBM Plex Sans"/>
              <a:buNone/>
            </a:pPr>
            <a:r>
              <a:rPr b="0" i="1" lang="en-US" sz="850" u="none" cap="none" strike="noStrike">
                <a:solidFill>
                  <a:srgbClr val="6B7280"/>
                </a:solidFill>
                <a:latin typeface="IBM Plex Sans"/>
                <a:ea typeface="IBM Plex Sans"/>
                <a:cs typeface="IBM Plex Sans"/>
                <a:sym typeface="IBM Plex Sans"/>
              </a:rPr>
              <a:t>After 5 visits</a:t>
            </a:r>
            <a:endParaRPr b="0" i="0" sz="850" u="none" cap="none" strike="noStrike">
              <a:solidFill>
                <a:schemeClr val="dk1"/>
              </a:solidFill>
              <a:latin typeface="Calibri"/>
              <a:ea typeface="Calibri"/>
              <a:cs typeface="Calibri"/>
              <a:sym typeface="Calibri"/>
            </a:endParaRPr>
          </a:p>
        </p:txBody>
      </p:sp>
      <p:cxnSp>
        <p:nvCxnSpPr>
          <p:cNvPr id="604" name="Google Shape;604;p9"/>
          <p:cNvCxnSpPr/>
          <p:nvPr/>
        </p:nvCxnSpPr>
        <p:spPr>
          <a:xfrm>
            <a:off x="3657600" y="2651760"/>
            <a:ext cx="1828800" cy="0"/>
          </a:xfrm>
          <a:prstGeom prst="straightConnector1">
            <a:avLst/>
          </a:prstGeom>
          <a:noFill/>
          <a:ln cap="flat" cmpd="sng" w="9525">
            <a:solidFill>
              <a:srgbClr val="E5E7EB"/>
            </a:solidFill>
            <a:prstDash val="solid"/>
            <a:round/>
            <a:headEnd len="sm" w="sm" type="none"/>
            <a:tailEnd len="sm" w="sm" type="none"/>
          </a:ln>
        </p:spPr>
      </p:cxnSp>
      <p:sp>
        <p:nvSpPr>
          <p:cNvPr id="605" name="Google Shape;605;p9"/>
          <p:cNvSpPr/>
          <p:nvPr/>
        </p:nvSpPr>
        <p:spPr>
          <a:xfrm>
            <a:off x="3566160" y="2852928"/>
            <a:ext cx="82296" cy="82296"/>
          </a:xfrm>
          <a:prstGeom prst="ellipse">
            <a:avLst/>
          </a:prstGeom>
          <a:solidFill>
            <a:srgbClr val="6B7C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9"/>
          <p:cNvSpPr/>
          <p:nvPr/>
        </p:nvSpPr>
        <p:spPr>
          <a:xfrm>
            <a:off x="3703320" y="2788920"/>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10% off every visit</a:t>
            </a:r>
            <a:endParaRPr b="0" i="0" sz="950" u="none" cap="none" strike="noStrike">
              <a:solidFill>
                <a:schemeClr val="dk1"/>
              </a:solidFill>
              <a:latin typeface="Calibri"/>
              <a:ea typeface="Calibri"/>
              <a:cs typeface="Calibri"/>
              <a:sym typeface="Calibri"/>
            </a:endParaRPr>
          </a:p>
        </p:txBody>
      </p:sp>
      <p:sp>
        <p:nvSpPr>
          <p:cNvPr id="607" name="Google Shape;607;p9"/>
          <p:cNvSpPr/>
          <p:nvPr/>
        </p:nvSpPr>
        <p:spPr>
          <a:xfrm>
            <a:off x="3566160" y="3145536"/>
            <a:ext cx="82296" cy="82296"/>
          </a:xfrm>
          <a:prstGeom prst="ellipse">
            <a:avLst/>
          </a:prstGeom>
          <a:solidFill>
            <a:srgbClr val="6B7C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9"/>
          <p:cNvSpPr/>
          <p:nvPr/>
        </p:nvSpPr>
        <p:spPr>
          <a:xfrm>
            <a:off x="3703320" y="3081528"/>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Free birthday dessert</a:t>
            </a:r>
            <a:endParaRPr b="0" i="0" sz="950" u="none" cap="none" strike="noStrike">
              <a:solidFill>
                <a:schemeClr val="dk1"/>
              </a:solidFill>
              <a:latin typeface="Calibri"/>
              <a:ea typeface="Calibri"/>
              <a:cs typeface="Calibri"/>
              <a:sym typeface="Calibri"/>
            </a:endParaRPr>
          </a:p>
        </p:txBody>
      </p:sp>
      <p:sp>
        <p:nvSpPr>
          <p:cNvPr id="609" name="Google Shape;609;p9"/>
          <p:cNvSpPr/>
          <p:nvPr/>
        </p:nvSpPr>
        <p:spPr>
          <a:xfrm>
            <a:off x="3566160" y="3438144"/>
            <a:ext cx="82296" cy="82296"/>
          </a:xfrm>
          <a:prstGeom prst="ellipse">
            <a:avLst/>
          </a:prstGeom>
          <a:solidFill>
            <a:srgbClr val="6B7C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9"/>
          <p:cNvSpPr/>
          <p:nvPr/>
        </p:nvSpPr>
        <p:spPr>
          <a:xfrm>
            <a:off x="3703320" y="3374136"/>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Priority on waitlist</a:t>
            </a:r>
            <a:endParaRPr b="0" i="0" sz="950" u="none" cap="none" strike="noStrike">
              <a:solidFill>
                <a:schemeClr val="dk1"/>
              </a:solidFill>
              <a:latin typeface="Calibri"/>
              <a:ea typeface="Calibri"/>
              <a:cs typeface="Calibri"/>
              <a:sym typeface="Calibri"/>
            </a:endParaRPr>
          </a:p>
        </p:txBody>
      </p:sp>
      <p:sp>
        <p:nvSpPr>
          <p:cNvPr id="611" name="Google Shape;611;p9"/>
          <p:cNvSpPr/>
          <p:nvPr/>
        </p:nvSpPr>
        <p:spPr>
          <a:xfrm>
            <a:off x="3566160" y="3730752"/>
            <a:ext cx="82296" cy="82296"/>
          </a:xfrm>
          <a:prstGeom prst="ellipse">
            <a:avLst/>
          </a:prstGeom>
          <a:solidFill>
            <a:srgbClr val="6B7C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9"/>
          <p:cNvSpPr/>
          <p:nvPr/>
        </p:nvSpPr>
        <p:spPr>
          <a:xfrm>
            <a:off x="3703320" y="3666744"/>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Early Iftar booking</a:t>
            </a:r>
            <a:endParaRPr b="0" i="0" sz="950" u="none" cap="none" strike="noStrike">
              <a:solidFill>
                <a:schemeClr val="dk1"/>
              </a:solidFill>
              <a:latin typeface="Calibri"/>
              <a:ea typeface="Calibri"/>
              <a:cs typeface="Calibri"/>
              <a:sym typeface="Calibri"/>
            </a:endParaRPr>
          </a:p>
        </p:txBody>
      </p:sp>
      <p:sp>
        <p:nvSpPr>
          <p:cNvPr id="613" name="Google Shape;613;p9"/>
          <p:cNvSpPr/>
          <p:nvPr/>
        </p:nvSpPr>
        <p:spPr>
          <a:xfrm>
            <a:off x="6035040" y="1280160"/>
            <a:ext cx="2560320" cy="2880360"/>
          </a:xfrm>
          <a:prstGeom prst="rect">
            <a:avLst/>
          </a:prstGeom>
          <a:solidFill>
            <a:srgbClr val="FFFFFF"/>
          </a:solidFill>
          <a:ln cap="flat" cmpd="sng" w="25400">
            <a:solidFill>
              <a:srgbClr val="D4AF37"/>
            </a:solidFill>
            <a:prstDash val="solid"/>
            <a:round/>
            <a:headEnd len="sm" w="sm" type="none"/>
            <a:tailEnd len="sm" w="sm" type="none"/>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9"/>
          <p:cNvSpPr/>
          <p:nvPr/>
        </p:nvSpPr>
        <p:spPr>
          <a:xfrm>
            <a:off x="6035040" y="1280160"/>
            <a:ext cx="2560320" cy="457200"/>
          </a:xfrm>
          <a:prstGeom prst="rect">
            <a:avLst/>
          </a:prstGeom>
          <a:solidFill>
            <a:srgbClr val="D4A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9"/>
          <p:cNvSpPr/>
          <p:nvPr/>
        </p:nvSpPr>
        <p:spPr>
          <a:xfrm>
            <a:off x="6035040" y="1645920"/>
            <a:ext cx="2560320" cy="91440"/>
          </a:xfrm>
          <a:prstGeom prst="rect">
            <a:avLst/>
          </a:prstGeom>
          <a:solidFill>
            <a:srgbClr val="D4A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16" name="Google Shape;616;p9"/>
          <p:cNvPicPr preferRelativeResize="0"/>
          <p:nvPr/>
        </p:nvPicPr>
        <p:blipFill rotWithShape="1">
          <a:blip r:embed="rId5">
            <a:alphaModFix/>
          </a:blip>
          <a:srcRect b="0" l="0" r="0" t="0"/>
          <a:stretch/>
        </p:blipFill>
        <p:spPr>
          <a:xfrm>
            <a:off x="7150608" y="1344168"/>
            <a:ext cx="329184" cy="329184"/>
          </a:xfrm>
          <a:prstGeom prst="rect">
            <a:avLst/>
          </a:prstGeom>
          <a:noFill/>
          <a:ln>
            <a:noFill/>
          </a:ln>
        </p:spPr>
      </p:pic>
      <p:sp>
        <p:nvSpPr>
          <p:cNvPr id="617" name="Google Shape;617;p9"/>
          <p:cNvSpPr/>
          <p:nvPr/>
        </p:nvSpPr>
        <p:spPr>
          <a:xfrm>
            <a:off x="6035040" y="1828800"/>
            <a:ext cx="256032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4AF37"/>
              </a:buClr>
              <a:buSzPts val="1600"/>
              <a:buFont typeface="Arial"/>
              <a:buNone/>
            </a:pPr>
            <a:r>
              <a:rPr b="1" i="0" lang="en-US" sz="1600" u="none" cap="none" strike="noStrike">
                <a:solidFill>
                  <a:srgbClr val="D4AF37"/>
                </a:solidFill>
                <a:latin typeface="Arial"/>
                <a:ea typeface="Arial"/>
                <a:cs typeface="Arial"/>
                <a:sym typeface="Arial"/>
              </a:rPr>
              <a:t>GOLD</a:t>
            </a:r>
            <a:endParaRPr b="0" i="0" sz="1600" u="none" cap="none" strike="noStrike">
              <a:solidFill>
                <a:schemeClr val="dk1"/>
              </a:solidFill>
              <a:latin typeface="Calibri"/>
              <a:ea typeface="Calibri"/>
              <a:cs typeface="Calibri"/>
              <a:sym typeface="Calibri"/>
            </a:endParaRPr>
          </a:p>
        </p:txBody>
      </p:sp>
      <p:sp>
        <p:nvSpPr>
          <p:cNvPr id="618" name="Google Shape;618;p9"/>
          <p:cNvSpPr/>
          <p:nvPr/>
        </p:nvSpPr>
        <p:spPr>
          <a:xfrm>
            <a:off x="6035040" y="2121408"/>
            <a:ext cx="256032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850"/>
              <a:buFont typeface="IBM Plex Sans"/>
              <a:buNone/>
            </a:pPr>
            <a:r>
              <a:rPr b="0" i="1" lang="en-US" sz="850" u="none" cap="none" strike="noStrike">
                <a:solidFill>
                  <a:srgbClr val="6B7280"/>
                </a:solidFill>
                <a:latin typeface="IBM Plex Sans"/>
                <a:ea typeface="IBM Plex Sans"/>
                <a:cs typeface="IBM Plex Sans"/>
                <a:sym typeface="IBM Plex Sans"/>
              </a:rPr>
              <a:t>After 15 visits</a:t>
            </a:r>
            <a:endParaRPr b="0" i="0" sz="850" u="none" cap="none" strike="noStrike">
              <a:solidFill>
                <a:schemeClr val="dk1"/>
              </a:solidFill>
              <a:latin typeface="Calibri"/>
              <a:ea typeface="Calibri"/>
              <a:cs typeface="Calibri"/>
              <a:sym typeface="Calibri"/>
            </a:endParaRPr>
          </a:p>
        </p:txBody>
      </p:sp>
      <p:cxnSp>
        <p:nvCxnSpPr>
          <p:cNvPr id="619" name="Google Shape;619;p9"/>
          <p:cNvCxnSpPr/>
          <p:nvPr/>
        </p:nvCxnSpPr>
        <p:spPr>
          <a:xfrm>
            <a:off x="6400800" y="2377440"/>
            <a:ext cx="1828800" cy="0"/>
          </a:xfrm>
          <a:prstGeom prst="straightConnector1">
            <a:avLst/>
          </a:prstGeom>
          <a:noFill/>
          <a:ln cap="flat" cmpd="sng" w="9525">
            <a:solidFill>
              <a:srgbClr val="E5E7EB"/>
            </a:solidFill>
            <a:prstDash val="solid"/>
            <a:round/>
            <a:headEnd len="sm" w="sm" type="none"/>
            <a:tailEnd len="sm" w="sm" type="none"/>
          </a:ln>
        </p:spPr>
      </p:cxnSp>
      <p:sp>
        <p:nvSpPr>
          <p:cNvPr id="620" name="Google Shape;620;p9"/>
          <p:cNvSpPr/>
          <p:nvPr/>
        </p:nvSpPr>
        <p:spPr>
          <a:xfrm>
            <a:off x="6309360" y="2578608"/>
            <a:ext cx="82296" cy="82296"/>
          </a:xfrm>
          <a:prstGeom prst="ellipse">
            <a:avLst/>
          </a:prstGeom>
          <a:solidFill>
            <a:srgbClr val="D4A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9"/>
          <p:cNvSpPr/>
          <p:nvPr/>
        </p:nvSpPr>
        <p:spPr>
          <a:xfrm>
            <a:off x="6446520" y="2514600"/>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15% off every visit</a:t>
            </a:r>
            <a:endParaRPr b="0" i="0" sz="950" u="none" cap="none" strike="noStrike">
              <a:solidFill>
                <a:schemeClr val="dk1"/>
              </a:solidFill>
              <a:latin typeface="Calibri"/>
              <a:ea typeface="Calibri"/>
              <a:cs typeface="Calibri"/>
              <a:sym typeface="Calibri"/>
            </a:endParaRPr>
          </a:p>
        </p:txBody>
      </p:sp>
      <p:sp>
        <p:nvSpPr>
          <p:cNvPr id="622" name="Google Shape;622;p9"/>
          <p:cNvSpPr/>
          <p:nvPr/>
        </p:nvSpPr>
        <p:spPr>
          <a:xfrm>
            <a:off x="6309360" y="2871216"/>
            <a:ext cx="82296" cy="82296"/>
          </a:xfrm>
          <a:prstGeom prst="ellipse">
            <a:avLst/>
          </a:prstGeom>
          <a:solidFill>
            <a:srgbClr val="D4A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9"/>
          <p:cNvSpPr/>
          <p:nvPr/>
        </p:nvSpPr>
        <p:spPr>
          <a:xfrm>
            <a:off x="6446520" y="2807208"/>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Free dessert + drink on birthday</a:t>
            </a:r>
            <a:endParaRPr b="0" i="0" sz="950" u="none" cap="none" strike="noStrike">
              <a:solidFill>
                <a:schemeClr val="dk1"/>
              </a:solidFill>
              <a:latin typeface="Calibri"/>
              <a:ea typeface="Calibri"/>
              <a:cs typeface="Calibri"/>
              <a:sym typeface="Calibri"/>
            </a:endParaRPr>
          </a:p>
        </p:txBody>
      </p:sp>
      <p:sp>
        <p:nvSpPr>
          <p:cNvPr id="624" name="Google Shape;624;p9"/>
          <p:cNvSpPr/>
          <p:nvPr/>
        </p:nvSpPr>
        <p:spPr>
          <a:xfrm>
            <a:off x="6309360" y="3163824"/>
            <a:ext cx="82296" cy="82296"/>
          </a:xfrm>
          <a:prstGeom prst="ellipse">
            <a:avLst/>
          </a:prstGeom>
          <a:solidFill>
            <a:srgbClr val="D4A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9"/>
          <p:cNvSpPr/>
          <p:nvPr/>
        </p:nvSpPr>
        <p:spPr>
          <a:xfrm>
            <a:off x="6446520" y="3099816"/>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Skip the queue</a:t>
            </a:r>
            <a:endParaRPr b="0" i="0" sz="950" u="none" cap="none" strike="noStrike">
              <a:solidFill>
                <a:schemeClr val="dk1"/>
              </a:solidFill>
              <a:latin typeface="Calibri"/>
              <a:ea typeface="Calibri"/>
              <a:cs typeface="Calibri"/>
              <a:sym typeface="Calibri"/>
            </a:endParaRPr>
          </a:p>
        </p:txBody>
      </p:sp>
      <p:sp>
        <p:nvSpPr>
          <p:cNvPr id="626" name="Google Shape;626;p9"/>
          <p:cNvSpPr/>
          <p:nvPr/>
        </p:nvSpPr>
        <p:spPr>
          <a:xfrm>
            <a:off x="6309360" y="3456432"/>
            <a:ext cx="82296" cy="82296"/>
          </a:xfrm>
          <a:prstGeom prst="ellipse">
            <a:avLst/>
          </a:prstGeom>
          <a:solidFill>
            <a:srgbClr val="D4A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9"/>
          <p:cNvSpPr/>
          <p:nvPr/>
        </p:nvSpPr>
        <p:spPr>
          <a:xfrm>
            <a:off x="6446520" y="3392424"/>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Reserved Iftar slots</a:t>
            </a:r>
            <a:endParaRPr b="0" i="0" sz="950" u="none" cap="none" strike="noStrike">
              <a:solidFill>
                <a:schemeClr val="dk1"/>
              </a:solidFill>
              <a:latin typeface="Calibri"/>
              <a:ea typeface="Calibri"/>
              <a:cs typeface="Calibri"/>
              <a:sym typeface="Calibri"/>
            </a:endParaRPr>
          </a:p>
        </p:txBody>
      </p:sp>
      <p:sp>
        <p:nvSpPr>
          <p:cNvPr id="628" name="Google Shape;628;p9"/>
          <p:cNvSpPr/>
          <p:nvPr/>
        </p:nvSpPr>
        <p:spPr>
          <a:xfrm>
            <a:off x="6309360" y="3749040"/>
            <a:ext cx="82296" cy="82296"/>
          </a:xfrm>
          <a:prstGeom prst="ellipse">
            <a:avLst/>
          </a:prstGeom>
          <a:solidFill>
            <a:srgbClr val="D4AF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9"/>
          <p:cNvSpPr/>
          <p:nvPr/>
        </p:nvSpPr>
        <p:spPr>
          <a:xfrm>
            <a:off x="6446520" y="3685032"/>
            <a:ext cx="20116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50"/>
              <a:buFont typeface="IBM Plex Sans"/>
              <a:buNone/>
            </a:pPr>
            <a:r>
              <a:rPr b="0" i="0" lang="en-US" sz="950" u="none" cap="none" strike="noStrike">
                <a:solidFill>
                  <a:srgbClr val="1A1A2E"/>
                </a:solidFill>
                <a:latin typeface="IBM Plex Sans"/>
                <a:ea typeface="IBM Plex Sans"/>
                <a:cs typeface="IBM Plex Sans"/>
                <a:sym typeface="IBM Plex Sans"/>
              </a:rPr>
              <a:t>Quarterly chef tasting</a:t>
            </a:r>
            <a:endParaRPr b="0" i="0" sz="950" u="none" cap="none" strike="noStrike">
              <a:solidFill>
                <a:schemeClr val="dk1"/>
              </a:solidFill>
              <a:latin typeface="Calibri"/>
              <a:ea typeface="Calibri"/>
              <a:cs typeface="Calibri"/>
              <a:sym typeface="Calibri"/>
            </a:endParaRPr>
          </a:p>
        </p:txBody>
      </p:sp>
      <p:sp>
        <p:nvSpPr>
          <p:cNvPr id="630" name="Google Shape;630;p9"/>
          <p:cNvSpPr/>
          <p:nvPr/>
        </p:nvSpPr>
        <p:spPr>
          <a:xfrm>
            <a:off x="548640" y="4297680"/>
            <a:ext cx="8046720" cy="18288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9"/>
          <p:cNvSpPr/>
          <p:nvPr/>
        </p:nvSpPr>
        <p:spPr>
          <a:xfrm>
            <a:off x="548640" y="4297680"/>
            <a:ext cx="8046720"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IBM Plex Sans"/>
              <a:buNone/>
            </a:pPr>
            <a:r>
              <a:rPr b="0" i="0" lang="en-US" sz="1000" u="none" cap="none" strike="noStrike">
                <a:solidFill>
                  <a:srgbClr val="FFFFFF"/>
                </a:solidFill>
                <a:latin typeface="IBM Plex Sans"/>
                <a:ea typeface="IBM Plex Sans"/>
                <a:cs typeface="IBM Plex Sans"/>
                <a:sym typeface="IBM Plex Sans"/>
              </a:rPr>
              <a:t>Sign-up captures phone + email — that data powers </a:t>
            </a:r>
            <a:r>
              <a:rPr b="1" i="0" lang="en-US" sz="1000" u="none" cap="none" strike="noStrike">
                <a:solidFill>
                  <a:srgbClr val="F5B965"/>
                </a:solidFill>
                <a:latin typeface="Arial"/>
                <a:ea typeface="Arial"/>
                <a:cs typeface="Arial"/>
                <a:sym typeface="Arial"/>
              </a:rPr>
              <a:t>birthday, referral, win-back &amp; WhatsApp on the next slide.</a:t>
            </a:r>
            <a:endParaRPr b="0" i="0" sz="1000" u="none" cap="none" strike="noStrike">
              <a:solidFill>
                <a:schemeClr val="dk1"/>
              </a:solidFill>
              <a:latin typeface="Calibri"/>
              <a:ea typeface="Calibri"/>
              <a:cs typeface="Calibri"/>
              <a:sym typeface="Calibri"/>
            </a:endParaRPr>
          </a:p>
        </p:txBody>
      </p:sp>
      <p:cxnSp>
        <p:nvCxnSpPr>
          <p:cNvPr id="632" name="Google Shape;632;p9"/>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633" name="Google Shape;633;p9"/>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9</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634" name="Google Shape;634;p9"/>
          <p:cNvPicPr preferRelativeResize="0"/>
          <p:nvPr/>
        </p:nvPicPr>
        <p:blipFill rotWithShape="1">
          <a:blip r:embed="rId6">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635" name="Google Shape;635;p9"/>
          <p:cNvPicPr preferRelativeResize="0"/>
          <p:nvPr/>
        </p:nvPicPr>
        <p:blipFill rotWithShape="1">
          <a:blip r:embed="rId7">
            <a:alphaModFix/>
          </a:blip>
          <a:srcRect b="0" l="0" r="0" t="0"/>
          <a:stretch/>
        </p:blipFill>
        <p:spPr>
          <a:xfrm>
            <a:off x="4160520" y="4663440"/>
            <a:ext cx="649224" cy="347472"/>
          </a:xfrm>
          <a:prstGeom prst="rect">
            <a:avLst/>
          </a:prstGeom>
          <a:noFill/>
          <a:ln>
            <a:noFill/>
          </a:ln>
        </p:spPr>
      </p:pic>
      <p:pic>
        <p:nvPicPr>
          <p:cNvPr descr="/mnt/games-and-things/VFS-GLOBAL-PRESENTATIONS/NTTLOGO.png" id="636" name="Google Shape;636;p9"/>
          <p:cNvPicPr preferRelativeResize="0"/>
          <p:nvPr/>
        </p:nvPicPr>
        <p:blipFill rotWithShape="1">
          <a:blip r:embed="rId8">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41" name="Shape 641"/>
        <p:cNvGrpSpPr/>
        <p:nvPr/>
      </p:nvGrpSpPr>
      <p:grpSpPr>
        <a:xfrm>
          <a:off x="0" y="0"/>
          <a:ext cx="0" cy="0"/>
          <a:chOff x="0" y="0"/>
          <a:chExt cx="0" cy="0"/>
        </a:xfrm>
      </p:grpSpPr>
      <p:sp>
        <p:nvSpPr>
          <p:cNvPr id="642" name="Google Shape;642;p10"/>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The Engagement Engine.</a:t>
            </a:r>
            <a:endParaRPr b="0" i="0" sz="2800" u="none" cap="none" strike="noStrike">
              <a:solidFill>
                <a:schemeClr val="dk1"/>
              </a:solidFill>
              <a:latin typeface="Calibri"/>
              <a:ea typeface="Calibri"/>
              <a:cs typeface="Calibri"/>
              <a:sym typeface="Calibri"/>
            </a:endParaRPr>
          </a:p>
        </p:txBody>
      </p:sp>
      <p:sp>
        <p:nvSpPr>
          <p:cNvPr id="643" name="Google Shape;643;p10"/>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WhatsApp powers four automated revenue plays — 98% open rate, KSA’s #1 channel.</a:t>
            </a:r>
            <a:endParaRPr b="0" i="0" sz="1300" u="none" cap="none" strike="noStrike">
              <a:solidFill>
                <a:schemeClr val="dk1"/>
              </a:solidFill>
              <a:latin typeface="Calibri"/>
              <a:ea typeface="Calibri"/>
              <a:cs typeface="Calibri"/>
              <a:sym typeface="Calibri"/>
            </a:endParaRPr>
          </a:p>
        </p:txBody>
      </p:sp>
      <p:sp>
        <p:nvSpPr>
          <p:cNvPr id="644" name="Google Shape;644;p10"/>
          <p:cNvSpPr/>
          <p:nvPr/>
        </p:nvSpPr>
        <p:spPr>
          <a:xfrm>
            <a:off x="548640" y="1188720"/>
            <a:ext cx="8046720" cy="347472"/>
          </a:xfrm>
          <a:prstGeom prst="rect">
            <a:avLst/>
          </a:prstGeom>
          <a:solidFill>
            <a:srgbClr val="ECFDF5"/>
          </a:solidFill>
          <a:ln cap="flat" cmpd="sng" w="12700">
            <a:solidFill>
              <a:srgbClr val="25D3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10"/>
          <p:cNvSpPr/>
          <p:nvPr/>
        </p:nvSpPr>
        <p:spPr>
          <a:xfrm>
            <a:off x="548640" y="1188720"/>
            <a:ext cx="804672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8C7E"/>
              </a:buClr>
              <a:buSzPts val="1100"/>
              <a:buFont typeface="Arial"/>
              <a:buNone/>
            </a:pPr>
            <a:r>
              <a:rPr b="1" i="0" lang="en-US" sz="1100" u="none" cap="none" strike="noStrike">
                <a:solidFill>
                  <a:srgbClr val="128C7E"/>
                </a:solidFill>
                <a:latin typeface="Arial"/>
                <a:ea typeface="Arial"/>
                <a:cs typeface="Arial"/>
                <a:sym typeface="Arial"/>
              </a:rPr>
              <a:t>WhatsApp · 98% open rate · </a:t>
            </a:r>
            <a:r>
              <a:rPr b="0" i="0" lang="en-US" sz="1050" u="none" cap="none" strike="noStrike">
                <a:solidFill>
                  <a:srgbClr val="128C7E"/>
                </a:solidFill>
                <a:latin typeface="IBM Plex Sans"/>
                <a:ea typeface="IBM Plex Sans"/>
                <a:cs typeface="IBM Plex Sans"/>
                <a:sym typeface="IBM Plex Sans"/>
              </a:rPr>
              <a:t>96% of KSA adults active on the channel</a:t>
            </a:r>
            <a:endParaRPr b="0" i="0" sz="1100" u="none" cap="none" strike="noStrike">
              <a:solidFill>
                <a:schemeClr val="dk1"/>
              </a:solidFill>
              <a:latin typeface="Calibri"/>
              <a:ea typeface="Calibri"/>
              <a:cs typeface="Calibri"/>
              <a:sym typeface="Calibri"/>
            </a:endParaRPr>
          </a:p>
        </p:txBody>
      </p:sp>
      <p:sp>
        <p:nvSpPr>
          <p:cNvPr id="646" name="Google Shape;646;p10"/>
          <p:cNvSpPr/>
          <p:nvPr/>
        </p:nvSpPr>
        <p:spPr>
          <a:xfrm>
            <a:off x="594360" y="1691640"/>
            <a:ext cx="3886200" cy="1143000"/>
          </a:xfrm>
          <a:prstGeom prst="rect">
            <a:avLst/>
          </a:prstGeom>
          <a:solidFill>
            <a:srgbClr val="F2F2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10"/>
          <p:cNvSpPr/>
          <p:nvPr/>
        </p:nvSpPr>
        <p:spPr>
          <a:xfrm>
            <a:off x="740664" y="1819656"/>
            <a:ext cx="201168" cy="201168"/>
          </a:xfrm>
          <a:prstGeom prst="ellipse">
            <a:avLst/>
          </a:prstGeom>
          <a:solidFill>
            <a:srgbClr val="25D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8" name="Google Shape;648;p10"/>
          <p:cNvPicPr preferRelativeResize="0"/>
          <p:nvPr/>
        </p:nvPicPr>
        <p:blipFill rotWithShape="1">
          <a:blip r:embed="rId3">
            <a:alphaModFix/>
          </a:blip>
          <a:srcRect b="0" l="0" r="0" t="0"/>
          <a:stretch/>
        </p:blipFill>
        <p:spPr>
          <a:xfrm>
            <a:off x="780898" y="1859890"/>
            <a:ext cx="120701" cy="120701"/>
          </a:xfrm>
          <a:prstGeom prst="rect">
            <a:avLst/>
          </a:prstGeom>
          <a:noFill/>
          <a:ln>
            <a:noFill/>
          </a:ln>
        </p:spPr>
      </p:pic>
      <p:sp>
        <p:nvSpPr>
          <p:cNvPr id="649" name="Google Shape;649;p10"/>
          <p:cNvSpPr/>
          <p:nvPr/>
        </p:nvSpPr>
        <p:spPr>
          <a:xfrm>
            <a:off x="978408" y="1810512"/>
            <a:ext cx="29718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E8E93"/>
              </a:buClr>
              <a:buSzPts val="700"/>
              <a:buFont typeface="IBM Plex Sans"/>
              <a:buNone/>
            </a:pPr>
            <a:r>
              <a:rPr b="1" i="0" lang="en-US" sz="700" u="none" cap="none" strike="noStrike">
                <a:solidFill>
                  <a:srgbClr val="8E8E93"/>
                </a:solidFill>
                <a:latin typeface="IBM Plex Sans"/>
                <a:ea typeface="IBM Plex Sans"/>
                <a:cs typeface="IBM Plex Sans"/>
                <a:sym typeface="IBM Plex Sans"/>
              </a:rPr>
              <a:t>WHATSAPP</a:t>
            </a:r>
            <a:endParaRPr b="0" i="0" sz="700" u="none" cap="none" strike="noStrike">
              <a:solidFill>
                <a:schemeClr val="dk1"/>
              </a:solidFill>
              <a:latin typeface="Calibri"/>
              <a:ea typeface="Calibri"/>
              <a:cs typeface="Calibri"/>
              <a:sym typeface="Calibri"/>
            </a:endParaRPr>
          </a:p>
        </p:txBody>
      </p:sp>
      <p:sp>
        <p:nvSpPr>
          <p:cNvPr id="650" name="Google Shape;650;p10"/>
          <p:cNvSpPr/>
          <p:nvPr/>
        </p:nvSpPr>
        <p:spPr>
          <a:xfrm>
            <a:off x="3886200" y="1810512"/>
            <a:ext cx="4572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E8E93"/>
              </a:buClr>
              <a:buSzPts val="700"/>
              <a:buFont typeface="IBM Plex Sans"/>
              <a:buNone/>
            </a:pPr>
            <a:r>
              <a:rPr b="0" i="0" lang="en-US" sz="700" u="none" cap="none" strike="noStrike">
                <a:solidFill>
                  <a:srgbClr val="8E8E93"/>
                </a:solidFill>
                <a:latin typeface="IBM Plex Sans"/>
                <a:ea typeface="IBM Plex Sans"/>
                <a:cs typeface="IBM Plex Sans"/>
                <a:sym typeface="IBM Plex Sans"/>
              </a:rPr>
              <a:t>9:00 AM</a:t>
            </a:r>
            <a:endParaRPr b="0" i="0" sz="700" u="none" cap="none" strike="noStrike">
              <a:solidFill>
                <a:schemeClr val="dk1"/>
              </a:solidFill>
              <a:latin typeface="Calibri"/>
              <a:ea typeface="Calibri"/>
              <a:cs typeface="Calibri"/>
              <a:sym typeface="Calibri"/>
            </a:endParaRPr>
          </a:p>
        </p:txBody>
      </p:sp>
      <p:sp>
        <p:nvSpPr>
          <p:cNvPr id="651" name="Google Shape;651;p10"/>
          <p:cNvSpPr/>
          <p:nvPr/>
        </p:nvSpPr>
        <p:spPr>
          <a:xfrm>
            <a:off x="740664" y="2020824"/>
            <a:ext cx="3593592"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Red Chili</a:t>
            </a:r>
            <a:endParaRPr b="0" i="0" sz="1000" u="none" cap="none" strike="noStrike">
              <a:solidFill>
                <a:schemeClr val="dk1"/>
              </a:solidFill>
              <a:latin typeface="Calibri"/>
              <a:ea typeface="Calibri"/>
              <a:cs typeface="Calibri"/>
              <a:sym typeface="Calibri"/>
            </a:endParaRPr>
          </a:p>
        </p:txBody>
      </p:sp>
      <p:sp>
        <p:nvSpPr>
          <p:cNvPr id="652" name="Google Shape;652;p10"/>
          <p:cNvSpPr/>
          <p:nvPr/>
        </p:nvSpPr>
        <p:spPr>
          <a:xfrm>
            <a:off x="740664" y="2221992"/>
            <a:ext cx="3593592" cy="53949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3A3A3C"/>
              </a:buClr>
              <a:buSzPts val="900"/>
              <a:buFont typeface="IBM Plex Sans"/>
              <a:buNone/>
            </a:pPr>
            <a:r>
              <a:rPr b="0" i="0" lang="en-US" sz="900" u="none" cap="none" strike="noStrike">
                <a:solidFill>
                  <a:srgbClr val="3A3A3C"/>
                </a:solidFill>
                <a:latin typeface="IBM Plex Sans"/>
                <a:ea typeface="IBM Plex Sans"/>
                <a:cs typeface="IBM Plex Sans"/>
                <a:sym typeface="IBM Plex Sans"/>
              </a:rPr>
              <a:t>🎂 Happy birthday, Ahmed. Free dessert on us this week — show this message to your waiter.</a:t>
            </a:r>
            <a:endParaRPr b="0" i="0" sz="900" u="none" cap="none" strike="noStrike">
              <a:solidFill>
                <a:schemeClr val="dk1"/>
              </a:solidFill>
              <a:latin typeface="Calibri"/>
              <a:ea typeface="Calibri"/>
              <a:cs typeface="Calibri"/>
              <a:sym typeface="Calibri"/>
            </a:endParaRPr>
          </a:p>
        </p:txBody>
      </p:sp>
      <p:sp>
        <p:nvSpPr>
          <p:cNvPr id="653" name="Google Shape;653;p10"/>
          <p:cNvSpPr/>
          <p:nvPr/>
        </p:nvSpPr>
        <p:spPr>
          <a:xfrm>
            <a:off x="4663440" y="1691640"/>
            <a:ext cx="3886200" cy="1143000"/>
          </a:xfrm>
          <a:prstGeom prst="rect">
            <a:avLst/>
          </a:prstGeom>
          <a:solidFill>
            <a:srgbClr val="F2F2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10"/>
          <p:cNvSpPr/>
          <p:nvPr/>
        </p:nvSpPr>
        <p:spPr>
          <a:xfrm>
            <a:off x="4809744" y="1819656"/>
            <a:ext cx="201168" cy="201168"/>
          </a:xfrm>
          <a:prstGeom prst="ellipse">
            <a:avLst/>
          </a:prstGeom>
          <a:solidFill>
            <a:srgbClr val="25D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5" name="Google Shape;655;p10"/>
          <p:cNvPicPr preferRelativeResize="0"/>
          <p:nvPr/>
        </p:nvPicPr>
        <p:blipFill rotWithShape="1">
          <a:blip r:embed="rId3">
            <a:alphaModFix/>
          </a:blip>
          <a:srcRect b="0" l="0" r="0" t="0"/>
          <a:stretch/>
        </p:blipFill>
        <p:spPr>
          <a:xfrm>
            <a:off x="4849978" y="1859890"/>
            <a:ext cx="120701" cy="120701"/>
          </a:xfrm>
          <a:prstGeom prst="rect">
            <a:avLst/>
          </a:prstGeom>
          <a:noFill/>
          <a:ln>
            <a:noFill/>
          </a:ln>
        </p:spPr>
      </p:pic>
      <p:sp>
        <p:nvSpPr>
          <p:cNvPr id="656" name="Google Shape;656;p10"/>
          <p:cNvSpPr/>
          <p:nvPr/>
        </p:nvSpPr>
        <p:spPr>
          <a:xfrm>
            <a:off x="5047488" y="1810512"/>
            <a:ext cx="29718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E8E93"/>
              </a:buClr>
              <a:buSzPts val="700"/>
              <a:buFont typeface="IBM Plex Sans"/>
              <a:buNone/>
            </a:pPr>
            <a:r>
              <a:rPr b="1" i="0" lang="en-US" sz="700" u="none" cap="none" strike="noStrike">
                <a:solidFill>
                  <a:srgbClr val="8E8E93"/>
                </a:solidFill>
                <a:latin typeface="IBM Plex Sans"/>
                <a:ea typeface="IBM Plex Sans"/>
                <a:cs typeface="IBM Plex Sans"/>
                <a:sym typeface="IBM Plex Sans"/>
              </a:rPr>
              <a:t>WHATSAPP</a:t>
            </a:r>
            <a:endParaRPr b="0" i="0" sz="700" u="none" cap="none" strike="noStrike">
              <a:solidFill>
                <a:schemeClr val="dk1"/>
              </a:solidFill>
              <a:latin typeface="Calibri"/>
              <a:ea typeface="Calibri"/>
              <a:cs typeface="Calibri"/>
              <a:sym typeface="Calibri"/>
            </a:endParaRPr>
          </a:p>
        </p:txBody>
      </p:sp>
      <p:sp>
        <p:nvSpPr>
          <p:cNvPr id="657" name="Google Shape;657;p10"/>
          <p:cNvSpPr/>
          <p:nvPr/>
        </p:nvSpPr>
        <p:spPr>
          <a:xfrm>
            <a:off x="7955280" y="1810512"/>
            <a:ext cx="4572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E8E93"/>
              </a:buClr>
              <a:buSzPts val="700"/>
              <a:buFont typeface="IBM Plex Sans"/>
              <a:buNone/>
            </a:pPr>
            <a:r>
              <a:rPr b="0" i="0" lang="en-US" sz="700" u="none" cap="none" strike="noStrike">
                <a:solidFill>
                  <a:srgbClr val="8E8E93"/>
                </a:solidFill>
                <a:latin typeface="IBM Plex Sans"/>
                <a:ea typeface="IBM Plex Sans"/>
                <a:cs typeface="IBM Plex Sans"/>
                <a:sym typeface="IBM Plex Sans"/>
              </a:rPr>
              <a:t>12:14 PM</a:t>
            </a:r>
            <a:endParaRPr b="0" i="0" sz="700" u="none" cap="none" strike="noStrike">
              <a:solidFill>
                <a:schemeClr val="dk1"/>
              </a:solidFill>
              <a:latin typeface="Calibri"/>
              <a:ea typeface="Calibri"/>
              <a:cs typeface="Calibri"/>
              <a:sym typeface="Calibri"/>
            </a:endParaRPr>
          </a:p>
        </p:txBody>
      </p:sp>
      <p:sp>
        <p:nvSpPr>
          <p:cNvPr id="658" name="Google Shape;658;p10"/>
          <p:cNvSpPr/>
          <p:nvPr/>
        </p:nvSpPr>
        <p:spPr>
          <a:xfrm>
            <a:off x="4809744" y="2020824"/>
            <a:ext cx="3593592"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Red Chili</a:t>
            </a:r>
            <a:endParaRPr b="0" i="0" sz="1000" u="none" cap="none" strike="noStrike">
              <a:solidFill>
                <a:schemeClr val="dk1"/>
              </a:solidFill>
              <a:latin typeface="Calibri"/>
              <a:ea typeface="Calibri"/>
              <a:cs typeface="Calibri"/>
              <a:sym typeface="Calibri"/>
            </a:endParaRPr>
          </a:p>
        </p:txBody>
      </p:sp>
      <p:sp>
        <p:nvSpPr>
          <p:cNvPr id="659" name="Google Shape;659;p10"/>
          <p:cNvSpPr/>
          <p:nvPr/>
        </p:nvSpPr>
        <p:spPr>
          <a:xfrm>
            <a:off x="4809744" y="2221992"/>
            <a:ext cx="3593592" cy="53949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3A3A3C"/>
              </a:buClr>
              <a:buSzPts val="900"/>
              <a:buFont typeface="IBM Plex Sans"/>
              <a:buNone/>
            </a:pPr>
            <a:r>
              <a:rPr b="0" i="0" lang="en-US" sz="900" u="none" cap="none" strike="noStrike">
                <a:solidFill>
                  <a:srgbClr val="3A3A3C"/>
                </a:solidFill>
                <a:latin typeface="IBM Plex Sans"/>
                <a:ea typeface="IBM Plex Sans"/>
                <a:cs typeface="IBM Plex Sans"/>
                <a:sym typeface="IBM Plex Sans"/>
              </a:rPr>
              <a:t>👥 Sara just sent you 25 SAR off! She loved her dinner — your turn next. Code: SARA-25</a:t>
            </a:r>
            <a:endParaRPr b="0" i="0" sz="900" u="none" cap="none" strike="noStrike">
              <a:solidFill>
                <a:schemeClr val="dk1"/>
              </a:solidFill>
              <a:latin typeface="Calibri"/>
              <a:ea typeface="Calibri"/>
              <a:cs typeface="Calibri"/>
              <a:sym typeface="Calibri"/>
            </a:endParaRPr>
          </a:p>
        </p:txBody>
      </p:sp>
      <p:sp>
        <p:nvSpPr>
          <p:cNvPr id="660" name="Google Shape;660;p10"/>
          <p:cNvSpPr/>
          <p:nvPr/>
        </p:nvSpPr>
        <p:spPr>
          <a:xfrm>
            <a:off x="594360" y="3017520"/>
            <a:ext cx="3886200" cy="1143000"/>
          </a:xfrm>
          <a:prstGeom prst="rect">
            <a:avLst/>
          </a:prstGeom>
          <a:solidFill>
            <a:srgbClr val="F2F2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0"/>
          <p:cNvSpPr/>
          <p:nvPr/>
        </p:nvSpPr>
        <p:spPr>
          <a:xfrm>
            <a:off x="740664" y="3145536"/>
            <a:ext cx="201168" cy="201168"/>
          </a:xfrm>
          <a:prstGeom prst="ellipse">
            <a:avLst/>
          </a:prstGeom>
          <a:solidFill>
            <a:srgbClr val="25D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62" name="Google Shape;662;p10"/>
          <p:cNvPicPr preferRelativeResize="0"/>
          <p:nvPr/>
        </p:nvPicPr>
        <p:blipFill rotWithShape="1">
          <a:blip r:embed="rId3">
            <a:alphaModFix/>
          </a:blip>
          <a:srcRect b="0" l="0" r="0" t="0"/>
          <a:stretch/>
        </p:blipFill>
        <p:spPr>
          <a:xfrm>
            <a:off x="780898" y="3185770"/>
            <a:ext cx="120701" cy="120701"/>
          </a:xfrm>
          <a:prstGeom prst="rect">
            <a:avLst/>
          </a:prstGeom>
          <a:noFill/>
          <a:ln>
            <a:noFill/>
          </a:ln>
        </p:spPr>
      </p:pic>
      <p:sp>
        <p:nvSpPr>
          <p:cNvPr id="663" name="Google Shape;663;p10"/>
          <p:cNvSpPr/>
          <p:nvPr/>
        </p:nvSpPr>
        <p:spPr>
          <a:xfrm>
            <a:off x="978408" y="3136392"/>
            <a:ext cx="29718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E8E93"/>
              </a:buClr>
              <a:buSzPts val="700"/>
              <a:buFont typeface="IBM Plex Sans"/>
              <a:buNone/>
            </a:pPr>
            <a:r>
              <a:rPr b="1" i="0" lang="en-US" sz="700" u="none" cap="none" strike="noStrike">
                <a:solidFill>
                  <a:srgbClr val="8E8E93"/>
                </a:solidFill>
                <a:latin typeface="IBM Plex Sans"/>
                <a:ea typeface="IBM Plex Sans"/>
                <a:cs typeface="IBM Plex Sans"/>
                <a:sym typeface="IBM Plex Sans"/>
              </a:rPr>
              <a:t>WHATSAPP</a:t>
            </a:r>
            <a:endParaRPr b="0" i="0" sz="700" u="none" cap="none" strike="noStrike">
              <a:solidFill>
                <a:schemeClr val="dk1"/>
              </a:solidFill>
              <a:latin typeface="Calibri"/>
              <a:ea typeface="Calibri"/>
              <a:cs typeface="Calibri"/>
              <a:sym typeface="Calibri"/>
            </a:endParaRPr>
          </a:p>
        </p:txBody>
      </p:sp>
      <p:sp>
        <p:nvSpPr>
          <p:cNvPr id="664" name="Google Shape;664;p10"/>
          <p:cNvSpPr/>
          <p:nvPr/>
        </p:nvSpPr>
        <p:spPr>
          <a:xfrm>
            <a:off x="3886200" y="3136392"/>
            <a:ext cx="4572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E8E93"/>
              </a:buClr>
              <a:buSzPts val="700"/>
              <a:buFont typeface="IBM Plex Sans"/>
              <a:buNone/>
            </a:pPr>
            <a:r>
              <a:rPr b="0" i="0" lang="en-US" sz="700" u="none" cap="none" strike="noStrike">
                <a:solidFill>
                  <a:srgbClr val="8E8E93"/>
                </a:solidFill>
                <a:latin typeface="IBM Plex Sans"/>
                <a:ea typeface="IBM Plex Sans"/>
                <a:cs typeface="IBM Plex Sans"/>
                <a:sym typeface="IBM Plex Sans"/>
              </a:rPr>
              <a:t>6:30 PM</a:t>
            </a:r>
            <a:endParaRPr b="0" i="0" sz="700" u="none" cap="none" strike="noStrike">
              <a:solidFill>
                <a:schemeClr val="dk1"/>
              </a:solidFill>
              <a:latin typeface="Calibri"/>
              <a:ea typeface="Calibri"/>
              <a:cs typeface="Calibri"/>
              <a:sym typeface="Calibri"/>
            </a:endParaRPr>
          </a:p>
        </p:txBody>
      </p:sp>
      <p:sp>
        <p:nvSpPr>
          <p:cNvPr id="665" name="Google Shape;665;p10"/>
          <p:cNvSpPr/>
          <p:nvPr/>
        </p:nvSpPr>
        <p:spPr>
          <a:xfrm>
            <a:off x="740664" y="3346704"/>
            <a:ext cx="3593592"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Red Chili</a:t>
            </a:r>
            <a:endParaRPr b="0" i="0" sz="1000" u="none" cap="none" strike="noStrike">
              <a:solidFill>
                <a:schemeClr val="dk1"/>
              </a:solidFill>
              <a:latin typeface="Calibri"/>
              <a:ea typeface="Calibri"/>
              <a:cs typeface="Calibri"/>
              <a:sym typeface="Calibri"/>
            </a:endParaRPr>
          </a:p>
        </p:txBody>
      </p:sp>
      <p:sp>
        <p:nvSpPr>
          <p:cNvPr id="666" name="Google Shape;666;p10"/>
          <p:cNvSpPr/>
          <p:nvPr/>
        </p:nvSpPr>
        <p:spPr>
          <a:xfrm>
            <a:off x="740664" y="3547872"/>
            <a:ext cx="3593592" cy="53949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3A3A3C"/>
              </a:buClr>
              <a:buSzPts val="900"/>
              <a:buFont typeface="IBM Plex Sans"/>
              <a:buNone/>
            </a:pPr>
            <a:r>
              <a:rPr b="0" i="0" lang="en-US" sz="900" u="none" cap="none" strike="noStrike">
                <a:solidFill>
                  <a:srgbClr val="3A3A3C"/>
                </a:solidFill>
                <a:latin typeface="IBM Plex Sans"/>
                <a:ea typeface="IBM Plex Sans"/>
                <a:cs typeface="IBM Plex Sans"/>
                <a:sym typeface="IBM Plex Sans"/>
              </a:rPr>
              <a:t>💛 It’s been 6 weeks. Come back this weekend for 20% off your next biryani — our treat.</a:t>
            </a:r>
            <a:endParaRPr b="0" i="0" sz="900" u="none" cap="none" strike="noStrike">
              <a:solidFill>
                <a:schemeClr val="dk1"/>
              </a:solidFill>
              <a:latin typeface="Calibri"/>
              <a:ea typeface="Calibri"/>
              <a:cs typeface="Calibri"/>
              <a:sym typeface="Calibri"/>
            </a:endParaRPr>
          </a:p>
        </p:txBody>
      </p:sp>
      <p:sp>
        <p:nvSpPr>
          <p:cNvPr id="667" name="Google Shape;667;p10"/>
          <p:cNvSpPr/>
          <p:nvPr/>
        </p:nvSpPr>
        <p:spPr>
          <a:xfrm>
            <a:off x="4663440" y="3017520"/>
            <a:ext cx="3886200" cy="1143000"/>
          </a:xfrm>
          <a:prstGeom prst="rect">
            <a:avLst/>
          </a:prstGeom>
          <a:solidFill>
            <a:srgbClr val="F2F2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0"/>
          <p:cNvSpPr/>
          <p:nvPr/>
        </p:nvSpPr>
        <p:spPr>
          <a:xfrm>
            <a:off x="4809744" y="3145536"/>
            <a:ext cx="201168" cy="201168"/>
          </a:xfrm>
          <a:prstGeom prst="ellipse">
            <a:avLst/>
          </a:prstGeom>
          <a:solidFill>
            <a:srgbClr val="25D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69" name="Google Shape;669;p10"/>
          <p:cNvPicPr preferRelativeResize="0"/>
          <p:nvPr/>
        </p:nvPicPr>
        <p:blipFill rotWithShape="1">
          <a:blip r:embed="rId3">
            <a:alphaModFix/>
          </a:blip>
          <a:srcRect b="0" l="0" r="0" t="0"/>
          <a:stretch/>
        </p:blipFill>
        <p:spPr>
          <a:xfrm>
            <a:off x="4849978" y="3185770"/>
            <a:ext cx="120701" cy="120701"/>
          </a:xfrm>
          <a:prstGeom prst="rect">
            <a:avLst/>
          </a:prstGeom>
          <a:noFill/>
          <a:ln>
            <a:noFill/>
          </a:ln>
        </p:spPr>
      </p:pic>
      <p:sp>
        <p:nvSpPr>
          <p:cNvPr id="670" name="Google Shape;670;p10"/>
          <p:cNvSpPr/>
          <p:nvPr/>
        </p:nvSpPr>
        <p:spPr>
          <a:xfrm>
            <a:off x="5047488" y="3136392"/>
            <a:ext cx="29718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E8E93"/>
              </a:buClr>
              <a:buSzPts val="700"/>
              <a:buFont typeface="IBM Plex Sans"/>
              <a:buNone/>
            </a:pPr>
            <a:r>
              <a:rPr b="1" i="0" lang="en-US" sz="700" u="none" cap="none" strike="noStrike">
                <a:solidFill>
                  <a:srgbClr val="8E8E93"/>
                </a:solidFill>
                <a:latin typeface="IBM Plex Sans"/>
                <a:ea typeface="IBM Plex Sans"/>
                <a:cs typeface="IBM Plex Sans"/>
                <a:sym typeface="IBM Plex Sans"/>
              </a:rPr>
              <a:t>WHATSAPP</a:t>
            </a:r>
            <a:endParaRPr b="0" i="0" sz="700" u="none" cap="none" strike="noStrike">
              <a:solidFill>
                <a:schemeClr val="dk1"/>
              </a:solidFill>
              <a:latin typeface="Calibri"/>
              <a:ea typeface="Calibri"/>
              <a:cs typeface="Calibri"/>
              <a:sym typeface="Calibri"/>
            </a:endParaRPr>
          </a:p>
        </p:txBody>
      </p:sp>
      <p:sp>
        <p:nvSpPr>
          <p:cNvPr id="671" name="Google Shape;671;p10"/>
          <p:cNvSpPr/>
          <p:nvPr/>
        </p:nvSpPr>
        <p:spPr>
          <a:xfrm>
            <a:off x="7955280" y="3136392"/>
            <a:ext cx="4572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E8E93"/>
              </a:buClr>
              <a:buSzPts val="700"/>
              <a:buFont typeface="IBM Plex Sans"/>
              <a:buNone/>
            </a:pPr>
            <a:r>
              <a:rPr b="0" i="0" lang="en-US" sz="700" u="none" cap="none" strike="noStrike">
                <a:solidFill>
                  <a:srgbClr val="8E8E93"/>
                </a:solidFill>
                <a:latin typeface="IBM Plex Sans"/>
                <a:ea typeface="IBM Plex Sans"/>
                <a:cs typeface="IBM Plex Sans"/>
                <a:sym typeface="IBM Plex Sans"/>
              </a:rPr>
              <a:t>8:42 PM</a:t>
            </a:r>
            <a:endParaRPr b="0" i="0" sz="700" u="none" cap="none" strike="noStrike">
              <a:solidFill>
                <a:schemeClr val="dk1"/>
              </a:solidFill>
              <a:latin typeface="Calibri"/>
              <a:ea typeface="Calibri"/>
              <a:cs typeface="Calibri"/>
              <a:sym typeface="Calibri"/>
            </a:endParaRPr>
          </a:p>
        </p:txBody>
      </p:sp>
      <p:sp>
        <p:nvSpPr>
          <p:cNvPr id="672" name="Google Shape;672;p10"/>
          <p:cNvSpPr/>
          <p:nvPr/>
        </p:nvSpPr>
        <p:spPr>
          <a:xfrm>
            <a:off x="4809744" y="3346704"/>
            <a:ext cx="3593592"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Red Chili</a:t>
            </a:r>
            <a:endParaRPr b="0" i="0" sz="1000" u="none" cap="none" strike="noStrike">
              <a:solidFill>
                <a:schemeClr val="dk1"/>
              </a:solidFill>
              <a:latin typeface="Calibri"/>
              <a:ea typeface="Calibri"/>
              <a:cs typeface="Calibri"/>
              <a:sym typeface="Calibri"/>
            </a:endParaRPr>
          </a:p>
        </p:txBody>
      </p:sp>
      <p:sp>
        <p:nvSpPr>
          <p:cNvPr id="673" name="Google Shape;673;p10"/>
          <p:cNvSpPr/>
          <p:nvPr/>
        </p:nvSpPr>
        <p:spPr>
          <a:xfrm>
            <a:off x="4809744" y="3547872"/>
            <a:ext cx="3593592" cy="53949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3A3A3C"/>
              </a:buClr>
              <a:buSzPts val="900"/>
              <a:buFont typeface="IBM Plex Sans"/>
              <a:buNone/>
            </a:pPr>
            <a:r>
              <a:rPr b="0" i="0" lang="en-US" sz="900" u="none" cap="none" strike="noStrike">
                <a:solidFill>
                  <a:srgbClr val="3A3A3C"/>
                </a:solidFill>
                <a:latin typeface="IBM Plex Sans"/>
                <a:ea typeface="IBM Plex Sans"/>
                <a:cs typeface="IBM Plex Sans"/>
                <a:sym typeface="IBM Plex Sans"/>
              </a:rPr>
              <a:t>🌟 You’re 2 visits away from Gold. Unlock free dessert + drink, plus reserved Iftar slots.</a:t>
            </a:r>
            <a:endParaRPr b="0" i="0" sz="900" u="none" cap="none" strike="noStrike">
              <a:solidFill>
                <a:schemeClr val="dk1"/>
              </a:solidFill>
              <a:latin typeface="Calibri"/>
              <a:ea typeface="Calibri"/>
              <a:cs typeface="Calibri"/>
              <a:sym typeface="Calibri"/>
            </a:endParaRPr>
          </a:p>
        </p:txBody>
      </p:sp>
      <p:sp>
        <p:nvSpPr>
          <p:cNvPr id="674" name="Google Shape;674;p10"/>
          <p:cNvSpPr/>
          <p:nvPr/>
        </p:nvSpPr>
        <p:spPr>
          <a:xfrm>
            <a:off x="457200" y="4160520"/>
            <a:ext cx="8229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1200"/>
              <a:buFont typeface="IBM Plex Sans"/>
              <a:buNone/>
            </a:pPr>
            <a:r>
              <a:rPr b="0" i="1" lang="en-US" sz="1200" u="none" cap="none" strike="noStrike">
                <a:solidFill>
                  <a:srgbClr val="1A1A2E"/>
                </a:solidFill>
                <a:latin typeface="IBM Plex Sans"/>
                <a:ea typeface="IBM Plex Sans"/>
                <a:cs typeface="IBM Plex Sans"/>
                <a:sym typeface="IBM Plex Sans"/>
              </a:rPr>
              <a:t>Loyalty signup captures the number. </a:t>
            </a:r>
            <a:r>
              <a:rPr b="1" i="0" lang="en-US" sz="1300" u="none" cap="none" strike="noStrike">
                <a:solidFill>
                  <a:srgbClr val="B31981"/>
                </a:solidFill>
                <a:latin typeface="Arial"/>
                <a:ea typeface="Arial"/>
                <a:cs typeface="Arial"/>
                <a:sym typeface="Arial"/>
              </a:rPr>
              <a:t>WhatsApp turns it into revenue.</a:t>
            </a:r>
            <a:endParaRPr b="0" i="0" sz="1200" u="none" cap="none" strike="noStrike">
              <a:solidFill>
                <a:schemeClr val="dk1"/>
              </a:solidFill>
              <a:latin typeface="Calibri"/>
              <a:ea typeface="Calibri"/>
              <a:cs typeface="Calibri"/>
              <a:sym typeface="Calibri"/>
            </a:endParaRPr>
          </a:p>
        </p:txBody>
      </p:sp>
      <p:cxnSp>
        <p:nvCxnSpPr>
          <p:cNvPr id="675" name="Google Shape;675;p10"/>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676" name="Google Shape;676;p10"/>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10</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677" name="Google Shape;677;p10"/>
          <p:cNvPicPr preferRelativeResize="0"/>
          <p:nvPr/>
        </p:nvPicPr>
        <p:blipFill rotWithShape="1">
          <a:blip r:embed="rId4">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678" name="Google Shape;678;p10"/>
          <p:cNvPicPr preferRelativeResize="0"/>
          <p:nvPr/>
        </p:nvPicPr>
        <p:blipFill rotWithShape="1">
          <a:blip r:embed="rId5">
            <a:alphaModFix/>
          </a:blip>
          <a:srcRect b="0" l="0" r="0" t="0"/>
          <a:stretch/>
        </p:blipFill>
        <p:spPr>
          <a:xfrm>
            <a:off x="4160520" y="4663440"/>
            <a:ext cx="649224" cy="347472"/>
          </a:xfrm>
          <a:prstGeom prst="rect">
            <a:avLst/>
          </a:prstGeom>
          <a:noFill/>
          <a:ln>
            <a:noFill/>
          </a:ln>
        </p:spPr>
      </p:pic>
      <p:pic>
        <p:nvPicPr>
          <p:cNvPr descr="/mnt/games-and-things/VFS-GLOBAL-PRESENTATIONS/NTTLOGO.png" id="679" name="Google Shape;679;p10"/>
          <p:cNvPicPr preferRelativeResize="0"/>
          <p:nvPr/>
        </p:nvPicPr>
        <p:blipFill rotWithShape="1">
          <a:blip r:embed="rId6">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84" name="Shape 684"/>
        <p:cNvGrpSpPr/>
        <p:nvPr/>
      </p:nvGrpSpPr>
      <p:grpSpPr>
        <a:xfrm>
          <a:off x="0" y="0"/>
          <a:ext cx="0" cy="0"/>
          <a:chOff x="0" y="0"/>
          <a:chExt cx="0" cy="0"/>
        </a:xfrm>
      </p:grpSpPr>
      <p:sp>
        <p:nvSpPr>
          <p:cNvPr id="685" name="Google Shape;685;p11"/>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Seating Intelligence.</a:t>
            </a:r>
            <a:endParaRPr b="0" i="0" sz="2800" u="none" cap="none" strike="noStrike">
              <a:solidFill>
                <a:schemeClr val="dk1"/>
              </a:solidFill>
              <a:latin typeface="Calibri"/>
              <a:ea typeface="Calibri"/>
              <a:cs typeface="Calibri"/>
              <a:sym typeface="Calibri"/>
            </a:endParaRPr>
          </a:p>
        </p:txBody>
      </p:sp>
      <p:sp>
        <p:nvSpPr>
          <p:cNvPr id="686" name="Google Shape;686;p11"/>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Reservations, virtual waitlist, no-show protection — one view of every seat.</a:t>
            </a:r>
            <a:endParaRPr b="0" i="0" sz="1300" u="none" cap="none" strike="noStrike">
              <a:solidFill>
                <a:schemeClr val="dk1"/>
              </a:solidFill>
              <a:latin typeface="Calibri"/>
              <a:ea typeface="Calibri"/>
              <a:cs typeface="Calibri"/>
              <a:sym typeface="Calibri"/>
            </a:endParaRPr>
          </a:p>
        </p:txBody>
      </p:sp>
      <p:sp>
        <p:nvSpPr>
          <p:cNvPr id="687" name="Google Shape;687;p11"/>
          <p:cNvSpPr/>
          <p:nvPr/>
        </p:nvSpPr>
        <p:spPr>
          <a:xfrm>
            <a:off x="457200" y="1280160"/>
            <a:ext cx="5120640" cy="274320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1"/>
          <p:cNvSpPr/>
          <p:nvPr/>
        </p:nvSpPr>
        <p:spPr>
          <a:xfrm>
            <a:off x="457200" y="1280160"/>
            <a:ext cx="5120640" cy="292608"/>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1"/>
          <p:cNvSpPr/>
          <p:nvPr/>
        </p:nvSpPr>
        <p:spPr>
          <a:xfrm>
            <a:off x="640080" y="1280160"/>
            <a:ext cx="475488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00"/>
              <a:buFont typeface="IBM Plex Sans"/>
              <a:buNone/>
            </a:pPr>
            <a:r>
              <a:rPr b="1" i="0" lang="en-US" sz="800" u="none" cap="none" strike="noStrike">
                <a:solidFill>
                  <a:srgbClr val="FFFFFF"/>
                </a:solidFill>
                <a:latin typeface="IBM Plex Sans"/>
                <a:ea typeface="IBM Plex Sans"/>
                <a:cs typeface="IBM Plex Sans"/>
                <a:sym typeface="IBM Plex Sans"/>
              </a:rPr>
              <a:t>FLOOR PLAN · TONIGHT 7:42 PM</a:t>
            </a:r>
            <a:endParaRPr b="0" i="0" sz="800" u="none" cap="none" strike="noStrike">
              <a:solidFill>
                <a:schemeClr val="dk1"/>
              </a:solidFill>
              <a:latin typeface="Calibri"/>
              <a:ea typeface="Calibri"/>
              <a:cs typeface="Calibri"/>
              <a:sym typeface="Calibri"/>
            </a:endParaRPr>
          </a:p>
        </p:txBody>
      </p:sp>
      <p:sp>
        <p:nvSpPr>
          <p:cNvPr id="690" name="Google Shape;690;p11"/>
          <p:cNvSpPr/>
          <p:nvPr/>
        </p:nvSpPr>
        <p:spPr>
          <a:xfrm>
            <a:off x="5212080" y="1380744"/>
            <a:ext cx="91440" cy="91440"/>
          </a:xfrm>
          <a:prstGeom prst="ellipse">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11"/>
          <p:cNvSpPr/>
          <p:nvPr/>
        </p:nvSpPr>
        <p:spPr>
          <a:xfrm>
            <a:off x="4937760" y="1280160"/>
            <a:ext cx="22860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6A34A"/>
              </a:buClr>
              <a:buSzPts val="700"/>
              <a:buFont typeface="IBM Plex Sans"/>
              <a:buNone/>
            </a:pPr>
            <a:r>
              <a:rPr b="1" i="0" lang="en-US" sz="700" u="none" cap="none" strike="noStrike">
                <a:solidFill>
                  <a:srgbClr val="16A34A"/>
                </a:solidFill>
                <a:latin typeface="IBM Plex Sans"/>
                <a:ea typeface="IBM Plex Sans"/>
                <a:cs typeface="IBM Plex Sans"/>
                <a:sym typeface="IBM Plex Sans"/>
              </a:rPr>
              <a:t>LIVE</a:t>
            </a:r>
            <a:endParaRPr b="0" i="0" sz="700" u="none" cap="none" strike="noStrike">
              <a:solidFill>
                <a:schemeClr val="dk1"/>
              </a:solidFill>
              <a:latin typeface="Calibri"/>
              <a:ea typeface="Calibri"/>
              <a:cs typeface="Calibri"/>
              <a:sym typeface="Calibri"/>
            </a:endParaRPr>
          </a:p>
        </p:txBody>
      </p:sp>
      <p:sp>
        <p:nvSpPr>
          <p:cNvPr id="692" name="Google Shape;692;p11"/>
          <p:cNvSpPr/>
          <p:nvPr/>
        </p:nvSpPr>
        <p:spPr>
          <a:xfrm>
            <a:off x="731520" y="1828800"/>
            <a:ext cx="548640" cy="457200"/>
          </a:xfrm>
          <a:prstGeom prst="rect">
            <a:avLst/>
          </a:prstGeom>
          <a:solidFill>
            <a:srgbClr val="FCE7F0"/>
          </a:solidFill>
          <a:ln cap="flat" cmpd="sng" w="1270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1"/>
          <p:cNvSpPr/>
          <p:nvPr/>
        </p:nvSpPr>
        <p:spPr>
          <a:xfrm>
            <a:off x="777240" y="1874520"/>
            <a:ext cx="91440" cy="9144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1"/>
          <p:cNvSpPr/>
          <p:nvPr/>
        </p:nvSpPr>
        <p:spPr>
          <a:xfrm>
            <a:off x="731520" y="1828800"/>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900"/>
              <a:buFont typeface="Arial"/>
              <a:buNone/>
            </a:pPr>
            <a:r>
              <a:rPr b="1" i="0" lang="en-US" sz="900" u="none" cap="none" strike="noStrike">
                <a:solidFill>
                  <a:srgbClr val="B31981"/>
                </a:solidFill>
                <a:latin typeface="Arial"/>
                <a:ea typeface="Arial"/>
                <a:cs typeface="Arial"/>
                <a:sym typeface="Arial"/>
              </a:rPr>
              <a:t>T1</a:t>
            </a:r>
            <a:endParaRPr b="0" i="0" sz="900" u="none" cap="none" strike="noStrike">
              <a:solidFill>
                <a:schemeClr val="dk1"/>
              </a:solidFill>
              <a:latin typeface="Calibri"/>
              <a:ea typeface="Calibri"/>
              <a:cs typeface="Calibri"/>
              <a:sym typeface="Calibri"/>
            </a:endParaRPr>
          </a:p>
        </p:txBody>
      </p:sp>
      <p:sp>
        <p:nvSpPr>
          <p:cNvPr id="695" name="Google Shape;695;p11"/>
          <p:cNvSpPr/>
          <p:nvPr/>
        </p:nvSpPr>
        <p:spPr>
          <a:xfrm>
            <a:off x="1417320" y="1828800"/>
            <a:ext cx="548640" cy="457200"/>
          </a:xfrm>
          <a:prstGeom prst="rect">
            <a:avLst/>
          </a:prstGeom>
          <a:solidFill>
            <a:srgbClr val="FCE7F0"/>
          </a:solidFill>
          <a:ln cap="flat" cmpd="sng" w="1270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1"/>
          <p:cNvSpPr/>
          <p:nvPr/>
        </p:nvSpPr>
        <p:spPr>
          <a:xfrm>
            <a:off x="1463040" y="1874520"/>
            <a:ext cx="91440" cy="9144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1"/>
          <p:cNvSpPr/>
          <p:nvPr/>
        </p:nvSpPr>
        <p:spPr>
          <a:xfrm>
            <a:off x="1417320" y="1828800"/>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900"/>
              <a:buFont typeface="Arial"/>
              <a:buNone/>
            </a:pPr>
            <a:r>
              <a:rPr b="1" i="0" lang="en-US" sz="900" u="none" cap="none" strike="noStrike">
                <a:solidFill>
                  <a:srgbClr val="B31981"/>
                </a:solidFill>
                <a:latin typeface="Arial"/>
                <a:ea typeface="Arial"/>
                <a:cs typeface="Arial"/>
                <a:sym typeface="Arial"/>
              </a:rPr>
              <a:t>T2</a:t>
            </a:r>
            <a:endParaRPr b="0" i="0" sz="900" u="none" cap="none" strike="noStrike">
              <a:solidFill>
                <a:schemeClr val="dk1"/>
              </a:solidFill>
              <a:latin typeface="Calibri"/>
              <a:ea typeface="Calibri"/>
              <a:cs typeface="Calibri"/>
              <a:sym typeface="Calibri"/>
            </a:endParaRPr>
          </a:p>
        </p:txBody>
      </p:sp>
      <p:sp>
        <p:nvSpPr>
          <p:cNvPr id="698" name="Google Shape;698;p11"/>
          <p:cNvSpPr/>
          <p:nvPr/>
        </p:nvSpPr>
        <p:spPr>
          <a:xfrm>
            <a:off x="2103120" y="1828800"/>
            <a:ext cx="457200" cy="457200"/>
          </a:xfrm>
          <a:prstGeom prst="rect">
            <a:avLst/>
          </a:prstGeom>
          <a:solidFill>
            <a:srgbClr val="FFFFFF"/>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1"/>
          <p:cNvSpPr/>
          <p:nvPr/>
        </p:nvSpPr>
        <p:spPr>
          <a:xfrm>
            <a:off x="2148840" y="1874520"/>
            <a:ext cx="91440" cy="91440"/>
          </a:xfrm>
          <a:prstGeom prst="ellipse">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1"/>
          <p:cNvSpPr/>
          <p:nvPr/>
        </p:nvSpPr>
        <p:spPr>
          <a:xfrm>
            <a:off x="2103120" y="1828800"/>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900"/>
              <a:buFont typeface="Arial"/>
              <a:buNone/>
            </a:pPr>
            <a:r>
              <a:rPr b="1" i="0" lang="en-US" sz="900" u="none" cap="none" strike="noStrike">
                <a:solidFill>
                  <a:srgbClr val="6B7280"/>
                </a:solidFill>
                <a:latin typeface="Arial"/>
                <a:ea typeface="Arial"/>
                <a:cs typeface="Arial"/>
                <a:sym typeface="Arial"/>
              </a:rPr>
              <a:t>T3</a:t>
            </a:r>
            <a:endParaRPr b="0" i="0" sz="900" u="none" cap="none" strike="noStrike">
              <a:solidFill>
                <a:schemeClr val="dk1"/>
              </a:solidFill>
              <a:latin typeface="Calibri"/>
              <a:ea typeface="Calibri"/>
              <a:cs typeface="Calibri"/>
              <a:sym typeface="Calibri"/>
            </a:endParaRPr>
          </a:p>
        </p:txBody>
      </p:sp>
      <p:sp>
        <p:nvSpPr>
          <p:cNvPr id="701" name="Google Shape;701;p11"/>
          <p:cNvSpPr/>
          <p:nvPr/>
        </p:nvSpPr>
        <p:spPr>
          <a:xfrm>
            <a:off x="2743200" y="1828800"/>
            <a:ext cx="548640" cy="457200"/>
          </a:xfrm>
          <a:prstGeom prst="rect">
            <a:avLst/>
          </a:prstGeom>
          <a:solidFill>
            <a:srgbClr val="FFFFFF"/>
          </a:solidFill>
          <a:ln cap="flat" cmpd="sng" w="12700">
            <a:solidFill>
              <a:srgbClr val="F5B96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1"/>
          <p:cNvSpPr/>
          <p:nvPr/>
        </p:nvSpPr>
        <p:spPr>
          <a:xfrm>
            <a:off x="2788920" y="1874520"/>
            <a:ext cx="91440" cy="91440"/>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1"/>
          <p:cNvSpPr/>
          <p:nvPr/>
        </p:nvSpPr>
        <p:spPr>
          <a:xfrm>
            <a:off x="2743200" y="1828800"/>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A8D4A"/>
              </a:buClr>
              <a:buSzPts val="900"/>
              <a:buFont typeface="Arial"/>
              <a:buNone/>
            </a:pPr>
            <a:r>
              <a:rPr b="1" i="0" lang="en-US" sz="900" u="none" cap="none" strike="noStrike">
                <a:solidFill>
                  <a:srgbClr val="DA8D4A"/>
                </a:solidFill>
                <a:latin typeface="Arial"/>
                <a:ea typeface="Arial"/>
                <a:cs typeface="Arial"/>
                <a:sym typeface="Arial"/>
              </a:rPr>
              <a:t>T4</a:t>
            </a:r>
            <a:endParaRPr b="0" i="0" sz="900" u="none" cap="none" strike="noStrike">
              <a:solidFill>
                <a:schemeClr val="dk1"/>
              </a:solidFill>
              <a:latin typeface="Calibri"/>
              <a:ea typeface="Calibri"/>
              <a:cs typeface="Calibri"/>
              <a:sym typeface="Calibri"/>
            </a:endParaRPr>
          </a:p>
        </p:txBody>
      </p:sp>
      <p:sp>
        <p:nvSpPr>
          <p:cNvPr id="704" name="Google Shape;704;p11"/>
          <p:cNvSpPr/>
          <p:nvPr/>
        </p:nvSpPr>
        <p:spPr>
          <a:xfrm>
            <a:off x="3474720" y="1828800"/>
            <a:ext cx="548640" cy="457200"/>
          </a:xfrm>
          <a:prstGeom prst="rect">
            <a:avLst/>
          </a:prstGeom>
          <a:solidFill>
            <a:srgbClr val="FCE7F0"/>
          </a:solidFill>
          <a:ln cap="flat" cmpd="sng" w="1270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1"/>
          <p:cNvSpPr/>
          <p:nvPr/>
        </p:nvSpPr>
        <p:spPr>
          <a:xfrm>
            <a:off x="3520440" y="1874520"/>
            <a:ext cx="91440" cy="9144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1"/>
          <p:cNvSpPr/>
          <p:nvPr/>
        </p:nvSpPr>
        <p:spPr>
          <a:xfrm>
            <a:off x="3474720" y="1828800"/>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900"/>
              <a:buFont typeface="Arial"/>
              <a:buNone/>
            </a:pPr>
            <a:r>
              <a:rPr b="1" i="0" lang="en-US" sz="900" u="none" cap="none" strike="noStrike">
                <a:solidFill>
                  <a:srgbClr val="B31981"/>
                </a:solidFill>
                <a:latin typeface="Arial"/>
                <a:ea typeface="Arial"/>
                <a:cs typeface="Arial"/>
                <a:sym typeface="Arial"/>
              </a:rPr>
              <a:t>T5</a:t>
            </a:r>
            <a:endParaRPr b="0" i="0" sz="900" u="none" cap="none" strike="noStrike">
              <a:solidFill>
                <a:schemeClr val="dk1"/>
              </a:solidFill>
              <a:latin typeface="Calibri"/>
              <a:ea typeface="Calibri"/>
              <a:cs typeface="Calibri"/>
              <a:sym typeface="Calibri"/>
            </a:endParaRPr>
          </a:p>
        </p:txBody>
      </p:sp>
      <p:sp>
        <p:nvSpPr>
          <p:cNvPr id="707" name="Google Shape;707;p11"/>
          <p:cNvSpPr/>
          <p:nvPr/>
        </p:nvSpPr>
        <p:spPr>
          <a:xfrm>
            <a:off x="4206240" y="1828800"/>
            <a:ext cx="640080" cy="548640"/>
          </a:xfrm>
          <a:prstGeom prst="rect">
            <a:avLst/>
          </a:prstGeom>
          <a:solidFill>
            <a:srgbClr val="FCE7F0"/>
          </a:solidFill>
          <a:ln cap="flat" cmpd="sng" w="1270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1"/>
          <p:cNvSpPr/>
          <p:nvPr/>
        </p:nvSpPr>
        <p:spPr>
          <a:xfrm>
            <a:off x="4251960" y="1874520"/>
            <a:ext cx="91440" cy="9144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11"/>
          <p:cNvSpPr/>
          <p:nvPr/>
        </p:nvSpPr>
        <p:spPr>
          <a:xfrm>
            <a:off x="4206240" y="1828800"/>
            <a:ext cx="64008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900"/>
              <a:buFont typeface="Arial"/>
              <a:buNone/>
            </a:pPr>
            <a:r>
              <a:rPr b="1" i="0" lang="en-US" sz="900" u="none" cap="none" strike="noStrike">
                <a:solidFill>
                  <a:srgbClr val="B31981"/>
                </a:solidFill>
                <a:latin typeface="Arial"/>
                <a:ea typeface="Arial"/>
                <a:cs typeface="Arial"/>
                <a:sym typeface="Arial"/>
              </a:rPr>
              <a:t>T6</a:t>
            </a:r>
            <a:endParaRPr b="0" i="0" sz="900" u="none" cap="none" strike="noStrike">
              <a:solidFill>
                <a:schemeClr val="dk1"/>
              </a:solidFill>
              <a:latin typeface="Calibri"/>
              <a:ea typeface="Calibri"/>
              <a:cs typeface="Calibri"/>
              <a:sym typeface="Calibri"/>
            </a:endParaRPr>
          </a:p>
        </p:txBody>
      </p:sp>
      <p:sp>
        <p:nvSpPr>
          <p:cNvPr id="710" name="Google Shape;710;p11"/>
          <p:cNvSpPr/>
          <p:nvPr/>
        </p:nvSpPr>
        <p:spPr>
          <a:xfrm>
            <a:off x="731520" y="2697480"/>
            <a:ext cx="548640" cy="457200"/>
          </a:xfrm>
          <a:prstGeom prst="rect">
            <a:avLst/>
          </a:prstGeom>
          <a:solidFill>
            <a:srgbClr val="FCE7F0"/>
          </a:solidFill>
          <a:ln cap="flat" cmpd="sng" w="1270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1"/>
          <p:cNvSpPr/>
          <p:nvPr/>
        </p:nvSpPr>
        <p:spPr>
          <a:xfrm>
            <a:off x="777240" y="2743200"/>
            <a:ext cx="91440" cy="9144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1"/>
          <p:cNvSpPr/>
          <p:nvPr/>
        </p:nvSpPr>
        <p:spPr>
          <a:xfrm>
            <a:off x="731520" y="2697480"/>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900"/>
              <a:buFont typeface="Arial"/>
              <a:buNone/>
            </a:pPr>
            <a:r>
              <a:rPr b="1" i="0" lang="en-US" sz="900" u="none" cap="none" strike="noStrike">
                <a:solidFill>
                  <a:srgbClr val="B31981"/>
                </a:solidFill>
                <a:latin typeface="Arial"/>
                <a:ea typeface="Arial"/>
                <a:cs typeface="Arial"/>
                <a:sym typeface="Arial"/>
              </a:rPr>
              <a:t>T7</a:t>
            </a:r>
            <a:endParaRPr b="0" i="0" sz="900" u="none" cap="none" strike="noStrike">
              <a:solidFill>
                <a:schemeClr val="dk1"/>
              </a:solidFill>
              <a:latin typeface="Calibri"/>
              <a:ea typeface="Calibri"/>
              <a:cs typeface="Calibri"/>
              <a:sym typeface="Calibri"/>
            </a:endParaRPr>
          </a:p>
        </p:txBody>
      </p:sp>
      <p:sp>
        <p:nvSpPr>
          <p:cNvPr id="713" name="Google Shape;713;p11"/>
          <p:cNvSpPr/>
          <p:nvPr/>
        </p:nvSpPr>
        <p:spPr>
          <a:xfrm>
            <a:off x="1417320" y="2697480"/>
            <a:ext cx="548640" cy="457200"/>
          </a:xfrm>
          <a:prstGeom prst="rect">
            <a:avLst/>
          </a:prstGeom>
          <a:solidFill>
            <a:srgbClr val="FFFFFF"/>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1"/>
          <p:cNvSpPr/>
          <p:nvPr/>
        </p:nvSpPr>
        <p:spPr>
          <a:xfrm>
            <a:off x="1463040" y="2743200"/>
            <a:ext cx="91440" cy="91440"/>
          </a:xfrm>
          <a:prstGeom prst="ellipse">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1"/>
          <p:cNvSpPr/>
          <p:nvPr/>
        </p:nvSpPr>
        <p:spPr>
          <a:xfrm>
            <a:off x="1417320" y="2697480"/>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900"/>
              <a:buFont typeface="Arial"/>
              <a:buNone/>
            </a:pPr>
            <a:r>
              <a:rPr b="1" i="0" lang="en-US" sz="900" u="none" cap="none" strike="noStrike">
                <a:solidFill>
                  <a:srgbClr val="6B7280"/>
                </a:solidFill>
                <a:latin typeface="Arial"/>
                <a:ea typeface="Arial"/>
                <a:cs typeface="Arial"/>
                <a:sym typeface="Arial"/>
              </a:rPr>
              <a:t>T8</a:t>
            </a:r>
            <a:endParaRPr b="0" i="0" sz="900" u="none" cap="none" strike="noStrike">
              <a:solidFill>
                <a:schemeClr val="dk1"/>
              </a:solidFill>
              <a:latin typeface="Calibri"/>
              <a:ea typeface="Calibri"/>
              <a:cs typeface="Calibri"/>
              <a:sym typeface="Calibri"/>
            </a:endParaRPr>
          </a:p>
        </p:txBody>
      </p:sp>
      <p:sp>
        <p:nvSpPr>
          <p:cNvPr id="716" name="Google Shape;716;p11"/>
          <p:cNvSpPr/>
          <p:nvPr/>
        </p:nvSpPr>
        <p:spPr>
          <a:xfrm>
            <a:off x="2103120" y="2697480"/>
            <a:ext cx="640080" cy="548640"/>
          </a:xfrm>
          <a:prstGeom prst="rect">
            <a:avLst/>
          </a:prstGeom>
          <a:solidFill>
            <a:srgbClr val="FFFFFF"/>
          </a:solidFill>
          <a:ln cap="flat" cmpd="sng" w="12700">
            <a:solidFill>
              <a:srgbClr val="F5B96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1"/>
          <p:cNvSpPr/>
          <p:nvPr/>
        </p:nvSpPr>
        <p:spPr>
          <a:xfrm>
            <a:off x="2148840" y="2743200"/>
            <a:ext cx="91440" cy="91440"/>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1"/>
          <p:cNvSpPr/>
          <p:nvPr/>
        </p:nvSpPr>
        <p:spPr>
          <a:xfrm>
            <a:off x="2103120" y="2697480"/>
            <a:ext cx="64008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A8D4A"/>
              </a:buClr>
              <a:buSzPts val="900"/>
              <a:buFont typeface="Arial"/>
              <a:buNone/>
            </a:pPr>
            <a:r>
              <a:rPr b="1" i="0" lang="en-US" sz="900" u="none" cap="none" strike="noStrike">
                <a:solidFill>
                  <a:srgbClr val="DA8D4A"/>
                </a:solidFill>
                <a:latin typeface="Arial"/>
                <a:ea typeface="Arial"/>
                <a:cs typeface="Arial"/>
                <a:sym typeface="Arial"/>
              </a:rPr>
              <a:t>T9</a:t>
            </a:r>
            <a:endParaRPr b="0" i="0" sz="900" u="none" cap="none" strike="noStrike">
              <a:solidFill>
                <a:schemeClr val="dk1"/>
              </a:solidFill>
              <a:latin typeface="Calibri"/>
              <a:ea typeface="Calibri"/>
              <a:cs typeface="Calibri"/>
              <a:sym typeface="Calibri"/>
            </a:endParaRPr>
          </a:p>
        </p:txBody>
      </p:sp>
      <p:sp>
        <p:nvSpPr>
          <p:cNvPr id="719" name="Google Shape;719;p11"/>
          <p:cNvSpPr/>
          <p:nvPr/>
        </p:nvSpPr>
        <p:spPr>
          <a:xfrm>
            <a:off x="2926080" y="2697480"/>
            <a:ext cx="548640" cy="457200"/>
          </a:xfrm>
          <a:prstGeom prst="rect">
            <a:avLst/>
          </a:prstGeom>
          <a:solidFill>
            <a:srgbClr val="FCE7F0"/>
          </a:solidFill>
          <a:ln cap="flat" cmpd="sng" w="1270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1"/>
          <p:cNvSpPr/>
          <p:nvPr/>
        </p:nvSpPr>
        <p:spPr>
          <a:xfrm>
            <a:off x="2971800" y="2743200"/>
            <a:ext cx="91440" cy="9144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1"/>
          <p:cNvSpPr/>
          <p:nvPr/>
        </p:nvSpPr>
        <p:spPr>
          <a:xfrm>
            <a:off x="2926080" y="2697480"/>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900"/>
              <a:buFont typeface="Arial"/>
              <a:buNone/>
            </a:pPr>
            <a:r>
              <a:rPr b="1" i="0" lang="en-US" sz="900" u="none" cap="none" strike="noStrike">
                <a:solidFill>
                  <a:srgbClr val="B31981"/>
                </a:solidFill>
                <a:latin typeface="Arial"/>
                <a:ea typeface="Arial"/>
                <a:cs typeface="Arial"/>
                <a:sym typeface="Arial"/>
              </a:rPr>
              <a:t>T10</a:t>
            </a:r>
            <a:endParaRPr b="0" i="0" sz="900" u="none" cap="none" strike="noStrike">
              <a:solidFill>
                <a:schemeClr val="dk1"/>
              </a:solidFill>
              <a:latin typeface="Calibri"/>
              <a:ea typeface="Calibri"/>
              <a:cs typeface="Calibri"/>
              <a:sym typeface="Calibri"/>
            </a:endParaRPr>
          </a:p>
        </p:txBody>
      </p:sp>
      <p:sp>
        <p:nvSpPr>
          <p:cNvPr id="722" name="Google Shape;722;p11"/>
          <p:cNvSpPr/>
          <p:nvPr/>
        </p:nvSpPr>
        <p:spPr>
          <a:xfrm>
            <a:off x="3657600" y="2697480"/>
            <a:ext cx="640080" cy="548640"/>
          </a:xfrm>
          <a:prstGeom prst="rect">
            <a:avLst/>
          </a:prstGeom>
          <a:solidFill>
            <a:srgbClr val="FCE7F0"/>
          </a:solidFill>
          <a:ln cap="flat" cmpd="sng" w="1270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1"/>
          <p:cNvSpPr/>
          <p:nvPr/>
        </p:nvSpPr>
        <p:spPr>
          <a:xfrm>
            <a:off x="3703320" y="2743200"/>
            <a:ext cx="91440" cy="9144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1"/>
          <p:cNvSpPr/>
          <p:nvPr/>
        </p:nvSpPr>
        <p:spPr>
          <a:xfrm>
            <a:off x="3657600" y="2697480"/>
            <a:ext cx="64008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900"/>
              <a:buFont typeface="Arial"/>
              <a:buNone/>
            </a:pPr>
            <a:r>
              <a:rPr b="1" i="0" lang="en-US" sz="900" u="none" cap="none" strike="noStrike">
                <a:solidFill>
                  <a:srgbClr val="B31981"/>
                </a:solidFill>
                <a:latin typeface="Arial"/>
                <a:ea typeface="Arial"/>
                <a:cs typeface="Arial"/>
                <a:sym typeface="Arial"/>
              </a:rPr>
              <a:t>T11</a:t>
            </a:r>
            <a:endParaRPr b="0" i="0" sz="900" u="none" cap="none" strike="noStrike">
              <a:solidFill>
                <a:schemeClr val="dk1"/>
              </a:solidFill>
              <a:latin typeface="Calibri"/>
              <a:ea typeface="Calibri"/>
              <a:cs typeface="Calibri"/>
              <a:sym typeface="Calibri"/>
            </a:endParaRPr>
          </a:p>
        </p:txBody>
      </p:sp>
      <p:sp>
        <p:nvSpPr>
          <p:cNvPr id="725" name="Google Shape;725;p11"/>
          <p:cNvSpPr/>
          <p:nvPr/>
        </p:nvSpPr>
        <p:spPr>
          <a:xfrm>
            <a:off x="4480560" y="2697480"/>
            <a:ext cx="548640" cy="502920"/>
          </a:xfrm>
          <a:prstGeom prst="rect">
            <a:avLst/>
          </a:prstGeom>
          <a:solidFill>
            <a:srgbClr val="FEF6E7"/>
          </a:solidFill>
          <a:ln cap="flat" cmpd="sng" w="12700">
            <a:solidFill>
              <a:srgbClr val="DA8D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1"/>
          <p:cNvSpPr/>
          <p:nvPr/>
        </p:nvSpPr>
        <p:spPr>
          <a:xfrm>
            <a:off x="4526280" y="2743200"/>
            <a:ext cx="91440" cy="91440"/>
          </a:xfrm>
          <a:prstGeom prst="ellipse">
            <a:avLst/>
          </a:prstGeom>
          <a:solidFill>
            <a:srgbClr val="DA8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1"/>
          <p:cNvSpPr/>
          <p:nvPr/>
        </p:nvSpPr>
        <p:spPr>
          <a:xfrm>
            <a:off x="4480560" y="2697480"/>
            <a:ext cx="54864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A8D4A"/>
              </a:buClr>
              <a:buSzPts val="900"/>
              <a:buFont typeface="Arial"/>
              <a:buNone/>
            </a:pPr>
            <a:r>
              <a:rPr b="1" i="0" lang="en-US" sz="900" u="none" cap="none" strike="noStrike">
                <a:solidFill>
                  <a:srgbClr val="DA8D4A"/>
                </a:solidFill>
                <a:latin typeface="Arial"/>
                <a:ea typeface="Arial"/>
                <a:cs typeface="Arial"/>
                <a:sym typeface="Arial"/>
              </a:rPr>
              <a:t>T12</a:t>
            </a:r>
            <a:endParaRPr b="0" i="0" sz="900" u="none" cap="none" strike="noStrike">
              <a:solidFill>
                <a:schemeClr val="dk1"/>
              </a:solidFill>
              <a:latin typeface="Calibri"/>
              <a:ea typeface="Calibri"/>
              <a:cs typeface="Calibri"/>
              <a:sym typeface="Calibri"/>
            </a:endParaRPr>
          </a:p>
        </p:txBody>
      </p:sp>
      <p:sp>
        <p:nvSpPr>
          <p:cNvPr id="728" name="Google Shape;728;p11"/>
          <p:cNvSpPr/>
          <p:nvPr/>
        </p:nvSpPr>
        <p:spPr>
          <a:xfrm>
            <a:off x="640080" y="3822192"/>
            <a:ext cx="109728" cy="109728"/>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1"/>
          <p:cNvSpPr/>
          <p:nvPr/>
        </p:nvSpPr>
        <p:spPr>
          <a:xfrm>
            <a:off x="786384" y="3776472"/>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Occupied</a:t>
            </a:r>
            <a:endParaRPr b="0" i="0" sz="750" u="none" cap="none" strike="noStrike">
              <a:solidFill>
                <a:schemeClr val="dk1"/>
              </a:solidFill>
              <a:latin typeface="Calibri"/>
              <a:ea typeface="Calibri"/>
              <a:cs typeface="Calibri"/>
              <a:sym typeface="Calibri"/>
            </a:endParaRPr>
          </a:p>
        </p:txBody>
      </p:sp>
      <p:sp>
        <p:nvSpPr>
          <p:cNvPr id="730" name="Google Shape;730;p11"/>
          <p:cNvSpPr/>
          <p:nvPr/>
        </p:nvSpPr>
        <p:spPr>
          <a:xfrm>
            <a:off x="1389888" y="3822192"/>
            <a:ext cx="109728" cy="109728"/>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1"/>
          <p:cNvSpPr/>
          <p:nvPr/>
        </p:nvSpPr>
        <p:spPr>
          <a:xfrm>
            <a:off x="1536192" y="3776472"/>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Reserved</a:t>
            </a:r>
            <a:endParaRPr b="0" i="0" sz="750" u="none" cap="none" strike="noStrike">
              <a:solidFill>
                <a:schemeClr val="dk1"/>
              </a:solidFill>
              <a:latin typeface="Calibri"/>
              <a:ea typeface="Calibri"/>
              <a:cs typeface="Calibri"/>
              <a:sym typeface="Calibri"/>
            </a:endParaRPr>
          </a:p>
        </p:txBody>
      </p:sp>
      <p:sp>
        <p:nvSpPr>
          <p:cNvPr id="732" name="Google Shape;732;p11"/>
          <p:cNvSpPr/>
          <p:nvPr/>
        </p:nvSpPr>
        <p:spPr>
          <a:xfrm>
            <a:off x="2139696" y="3822192"/>
            <a:ext cx="109728" cy="109728"/>
          </a:xfrm>
          <a:prstGeom prst="ellipse">
            <a:avLst/>
          </a:prstGeom>
          <a:solidFill>
            <a:srgbClr val="DA8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1"/>
          <p:cNvSpPr/>
          <p:nvPr/>
        </p:nvSpPr>
        <p:spPr>
          <a:xfrm>
            <a:off x="2286000" y="3776472"/>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Walk-in waiting</a:t>
            </a:r>
            <a:endParaRPr b="0" i="0" sz="750" u="none" cap="none" strike="noStrike">
              <a:solidFill>
                <a:schemeClr val="dk1"/>
              </a:solidFill>
              <a:latin typeface="Calibri"/>
              <a:ea typeface="Calibri"/>
              <a:cs typeface="Calibri"/>
              <a:sym typeface="Calibri"/>
            </a:endParaRPr>
          </a:p>
        </p:txBody>
      </p:sp>
      <p:sp>
        <p:nvSpPr>
          <p:cNvPr id="734" name="Google Shape;734;p11"/>
          <p:cNvSpPr/>
          <p:nvPr/>
        </p:nvSpPr>
        <p:spPr>
          <a:xfrm>
            <a:off x="3273552" y="3822192"/>
            <a:ext cx="109728" cy="109728"/>
          </a:xfrm>
          <a:prstGeom prst="ellipse">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1"/>
          <p:cNvSpPr/>
          <p:nvPr/>
        </p:nvSpPr>
        <p:spPr>
          <a:xfrm>
            <a:off x="3419856" y="3776472"/>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Available</a:t>
            </a:r>
            <a:endParaRPr b="0" i="0" sz="750" u="none" cap="none" strike="noStrike">
              <a:solidFill>
                <a:schemeClr val="dk1"/>
              </a:solidFill>
              <a:latin typeface="Calibri"/>
              <a:ea typeface="Calibri"/>
              <a:cs typeface="Calibri"/>
              <a:sym typeface="Calibri"/>
            </a:endParaRPr>
          </a:p>
        </p:txBody>
      </p:sp>
      <p:sp>
        <p:nvSpPr>
          <p:cNvPr id="736" name="Google Shape;736;p11"/>
          <p:cNvSpPr/>
          <p:nvPr/>
        </p:nvSpPr>
        <p:spPr>
          <a:xfrm>
            <a:off x="5760720" y="1280160"/>
            <a:ext cx="2926080" cy="274320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1"/>
          <p:cNvSpPr/>
          <p:nvPr/>
        </p:nvSpPr>
        <p:spPr>
          <a:xfrm>
            <a:off x="5760720" y="1280160"/>
            <a:ext cx="2926080" cy="29260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38" name="Google Shape;738;p11"/>
          <p:cNvPicPr preferRelativeResize="0"/>
          <p:nvPr/>
        </p:nvPicPr>
        <p:blipFill rotWithShape="1">
          <a:blip r:embed="rId3">
            <a:alphaModFix/>
          </a:blip>
          <a:srcRect b="0" l="0" r="0" t="0"/>
          <a:stretch/>
        </p:blipFill>
        <p:spPr>
          <a:xfrm>
            <a:off x="5897880" y="1344168"/>
            <a:ext cx="164592" cy="164592"/>
          </a:xfrm>
          <a:prstGeom prst="rect">
            <a:avLst/>
          </a:prstGeom>
          <a:noFill/>
          <a:ln>
            <a:noFill/>
          </a:ln>
        </p:spPr>
      </p:pic>
      <p:sp>
        <p:nvSpPr>
          <p:cNvPr id="739" name="Google Shape;739;p11"/>
          <p:cNvSpPr/>
          <p:nvPr/>
        </p:nvSpPr>
        <p:spPr>
          <a:xfrm>
            <a:off x="5760720" y="1280160"/>
            <a:ext cx="292608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IBM Plex Sans"/>
              <a:buNone/>
            </a:pPr>
            <a:r>
              <a:rPr b="1" i="0" lang="en-US" sz="800" u="none" cap="none" strike="noStrike">
                <a:solidFill>
                  <a:srgbClr val="FFFFFF"/>
                </a:solidFill>
                <a:latin typeface="IBM Plex Sans"/>
                <a:ea typeface="IBM Plex Sans"/>
                <a:cs typeface="IBM Plex Sans"/>
                <a:sym typeface="IBM Plex Sans"/>
              </a:rPr>
              <a:t>RESERVATIONS · TONIGHT</a:t>
            </a:r>
            <a:endParaRPr b="0" i="0" sz="800" u="none" cap="none" strike="noStrike">
              <a:solidFill>
                <a:schemeClr val="dk1"/>
              </a:solidFill>
              <a:latin typeface="Calibri"/>
              <a:ea typeface="Calibri"/>
              <a:cs typeface="Calibri"/>
              <a:sym typeface="Calibri"/>
            </a:endParaRPr>
          </a:p>
        </p:txBody>
      </p:sp>
      <p:sp>
        <p:nvSpPr>
          <p:cNvPr id="740" name="Google Shape;740;p11"/>
          <p:cNvSpPr/>
          <p:nvPr/>
        </p:nvSpPr>
        <p:spPr>
          <a:xfrm>
            <a:off x="5870448" y="1645920"/>
            <a:ext cx="5029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Consolas"/>
              <a:buNone/>
            </a:pPr>
            <a:r>
              <a:rPr b="1" i="0" lang="en-US" sz="850" u="none" cap="none" strike="noStrike">
                <a:solidFill>
                  <a:srgbClr val="1A1A2E"/>
                </a:solidFill>
                <a:latin typeface="Consolas"/>
                <a:ea typeface="Consolas"/>
                <a:cs typeface="Consolas"/>
                <a:sym typeface="Consolas"/>
              </a:rPr>
              <a:t>7:30</a:t>
            </a:r>
            <a:endParaRPr b="0" i="0" sz="850" u="none" cap="none" strike="noStrike">
              <a:solidFill>
                <a:schemeClr val="dk1"/>
              </a:solidFill>
              <a:latin typeface="Calibri"/>
              <a:ea typeface="Calibri"/>
              <a:cs typeface="Calibri"/>
              <a:sym typeface="Calibri"/>
            </a:endParaRPr>
          </a:p>
        </p:txBody>
      </p:sp>
      <p:sp>
        <p:nvSpPr>
          <p:cNvPr id="741" name="Google Shape;741;p11"/>
          <p:cNvSpPr/>
          <p:nvPr/>
        </p:nvSpPr>
        <p:spPr>
          <a:xfrm>
            <a:off x="6355080" y="1645920"/>
            <a:ext cx="2743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0" i="0" lang="en-US" sz="800" u="none" cap="none" strike="noStrike">
                <a:solidFill>
                  <a:srgbClr val="6B7280"/>
                </a:solidFill>
                <a:latin typeface="IBM Plex Sans"/>
                <a:ea typeface="IBM Plex Sans"/>
                <a:cs typeface="IBM Plex Sans"/>
                <a:sym typeface="IBM Plex Sans"/>
              </a:rPr>
              <a:t>·  4</a:t>
            </a:r>
            <a:endParaRPr b="0" i="0" sz="800" u="none" cap="none" strike="noStrike">
              <a:solidFill>
                <a:schemeClr val="dk1"/>
              </a:solidFill>
              <a:latin typeface="Calibri"/>
              <a:ea typeface="Calibri"/>
              <a:cs typeface="Calibri"/>
              <a:sym typeface="Calibri"/>
            </a:endParaRPr>
          </a:p>
        </p:txBody>
      </p:sp>
      <p:sp>
        <p:nvSpPr>
          <p:cNvPr id="742" name="Google Shape;742;p11"/>
          <p:cNvSpPr/>
          <p:nvPr/>
        </p:nvSpPr>
        <p:spPr>
          <a:xfrm>
            <a:off x="6629400" y="1645920"/>
            <a:ext cx="9144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IBM Plex Sans"/>
              <a:buNone/>
            </a:pPr>
            <a:r>
              <a:rPr b="0" i="0" lang="en-US" sz="850" u="none" cap="none" strike="noStrike">
                <a:solidFill>
                  <a:srgbClr val="1A1A2E"/>
                </a:solidFill>
                <a:latin typeface="IBM Plex Sans"/>
                <a:ea typeface="IBM Plex Sans"/>
                <a:cs typeface="IBM Plex Sans"/>
                <a:sym typeface="IBM Plex Sans"/>
              </a:rPr>
              <a:t>Al-Rashid</a:t>
            </a:r>
            <a:endParaRPr b="0" i="0" sz="850" u="none" cap="none" strike="noStrike">
              <a:solidFill>
                <a:schemeClr val="dk1"/>
              </a:solidFill>
              <a:latin typeface="Calibri"/>
              <a:ea typeface="Calibri"/>
              <a:cs typeface="Calibri"/>
              <a:sym typeface="Calibri"/>
            </a:endParaRPr>
          </a:p>
        </p:txBody>
      </p:sp>
      <p:sp>
        <p:nvSpPr>
          <p:cNvPr id="743" name="Google Shape;743;p11"/>
          <p:cNvSpPr/>
          <p:nvPr/>
        </p:nvSpPr>
        <p:spPr>
          <a:xfrm>
            <a:off x="7772400" y="1682496"/>
            <a:ext cx="804672" cy="164592"/>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1"/>
          <p:cNvSpPr/>
          <p:nvPr/>
        </p:nvSpPr>
        <p:spPr>
          <a:xfrm>
            <a:off x="7772400" y="1682496"/>
            <a:ext cx="80467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50"/>
              <a:buFont typeface="IBM Plex Sans"/>
              <a:buNone/>
            </a:pPr>
            <a:r>
              <a:rPr b="1" i="0" lang="en-US" sz="650" u="none" cap="none" strike="noStrike">
                <a:solidFill>
                  <a:srgbClr val="FFFFFF"/>
                </a:solidFill>
                <a:latin typeface="IBM Plex Sans"/>
                <a:ea typeface="IBM Plex Sans"/>
                <a:cs typeface="IBM Plex Sans"/>
                <a:sym typeface="IBM Plex Sans"/>
              </a:rPr>
              <a:t>ARRIVED</a:t>
            </a:r>
            <a:endParaRPr b="0" i="0" sz="650" u="none" cap="none" strike="noStrike">
              <a:solidFill>
                <a:schemeClr val="dk1"/>
              </a:solidFill>
              <a:latin typeface="Calibri"/>
              <a:ea typeface="Calibri"/>
              <a:cs typeface="Calibri"/>
              <a:sym typeface="Calibri"/>
            </a:endParaRPr>
          </a:p>
        </p:txBody>
      </p:sp>
      <p:sp>
        <p:nvSpPr>
          <p:cNvPr id="745" name="Google Shape;745;p11"/>
          <p:cNvSpPr/>
          <p:nvPr/>
        </p:nvSpPr>
        <p:spPr>
          <a:xfrm>
            <a:off x="5870448" y="1892808"/>
            <a:ext cx="5029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Consolas"/>
              <a:buNone/>
            </a:pPr>
            <a:r>
              <a:rPr b="1" i="0" lang="en-US" sz="850" u="none" cap="none" strike="noStrike">
                <a:solidFill>
                  <a:srgbClr val="1A1A2E"/>
                </a:solidFill>
                <a:latin typeface="Consolas"/>
                <a:ea typeface="Consolas"/>
                <a:cs typeface="Consolas"/>
                <a:sym typeface="Consolas"/>
              </a:rPr>
              <a:t>8:00</a:t>
            </a:r>
            <a:endParaRPr b="0" i="0" sz="850" u="none" cap="none" strike="noStrike">
              <a:solidFill>
                <a:schemeClr val="dk1"/>
              </a:solidFill>
              <a:latin typeface="Calibri"/>
              <a:ea typeface="Calibri"/>
              <a:cs typeface="Calibri"/>
              <a:sym typeface="Calibri"/>
            </a:endParaRPr>
          </a:p>
        </p:txBody>
      </p:sp>
      <p:sp>
        <p:nvSpPr>
          <p:cNvPr id="746" name="Google Shape;746;p11"/>
          <p:cNvSpPr/>
          <p:nvPr/>
        </p:nvSpPr>
        <p:spPr>
          <a:xfrm>
            <a:off x="6355080" y="1892808"/>
            <a:ext cx="2743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0" i="0" lang="en-US" sz="800" u="none" cap="none" strike="noStrike">
                <a:solidFill>
                  <a:srgbClr val="6B7280"/>
                </a:solidFill>
                <a:latin typeface="IBM Plex Sans"/>
                <a:ea typeface="IBM Plex Sans"/>
                <a:cs typeface="IBM Plex Sans"/>
                <a:sym typeface="IBM Plex Sans"/>
              </a:rPr>
              <a:t>·  6</a:t>
            </a:r>
            <a:endParaRPr b="0" i="0" sz="800" u="none" cap="none" strike="noStrike">
              <a:solidFill>
                <a:schemeClr val="dk1"/>
              </a:solidFill>
              <a:latin typeface="Calibri"/>
              <a:ea typeface="Calibri"/>
              <a:cs typeface="Calibri"/>
              <a:sym typeface="Calibri"/>
            </a:endParaRPr>
          </a:p>
        </p:txBody>
      </p:sp>
      <p:sp>
        <p:nvSpPr>
          <p:cNvPr id="747" name="Google Shape;747;p11"/>
          <p:cNvSpPr/>
          <p:nvPr/>
        </p:nvSpPr>
        <p:spPr>
          <a:xfrm>
            <a:off x="6629400" y="1892808"/>
            <a:ext cx="9144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IBM Plex Sans"/>
              <a:buNone/>
            </a:pPr>
            <a:r>
              <a:rPr b="0" i="0" lang="en-US" sz="850" u="none" cap="none" strike="noStrike">
                <a:solidFill>
                  <a:srgbClr val="1A1A2E"/>
                </a:solidFill>
                <a:latin typeface="IBM Plex Sans"/>
                <a:ea typeface="IBM Plex Sans"/>
                <a:cs typeface="IBM Plex Sans"/>
                <a:sym typeface="IBM Plex Sans"/>
              </a:rPr>
              <a:t>Khan</a:t>
            </a:r>
            <a:endParaRPr b="0" i="0" sz="850" u="none" cap="none" strike="noStrike">
              <a:solidFill>
                <a:schemeClr val="dk1"/>
              </a:solidFill>
              <a:latin typeface="Calibri"/>
              <a:ea typeface="Calibri"/>
              <a:cs typeface="Calibri"/>
              <a:sym typeface="Calibri"/>
            </a:endParaRPr>
          </a:p>
        </p:txBody>
      </p:sp>
      <p:sp>
        <p:nvSpPr>
          <p:cNvPr id="748" name="Google Shape;748;p11"/>
          <p:cNvSpPr/>
          <p:nvPr/>
        </p:nvSpPr>
        <p:spPr>
          <a:xfrm>
            <a:off x="7772400" y="1929384"/>
            <a:ext cx="804672" cy="164592"/>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1"/>
          <p:cNvSpPr/>
          <p:nvPr/>
        </p:nvSpPr>
        <p:spPr>
          <a:xfrm>
            <a:off x="7772400" y="1929384"/>
            <a:ext cx="80467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50"/>
              <a:buFont typeface="IBM Plex Sans"/>
              <a:buNone/>
            </a:pPr>
            <a:r>
              <a:rPr b="1" i="0" lang="en-US" sz="650" u="none" cap="none" strike="noStrike">
                <a:solidFill>
                  <a:srgbClr val="FFFFFF"/>
                </a:solidFill>
                <a:latin typeface="IBM Plex Sans"/>
                <a:ea typeface="IBM Plex Sans"/>
                <a:cs typeface="IBM Plex Sans"/>
                <a:sym typeface="IBM Plex Sans"/>
              </a:rPr>
              <a:t>ARRIVING</a:t>
            </a:r>
            <a:endParaRPr b="0" i="0" sz="650" u="none" cap="none" strike="noStrike">
              <a:solidFill>
                <a:schemeClr val="dk1"/>
              </a:solidFill>
              <a:latin typeface="Calibri"/>
              <a:ea typeface="Calibri"/>
              <a:cs typeface="Calibri"/>
              <a:sym typeface="Calibri"/>
            </a:endParaRPr>
          </a:p>
        </p:txBody>
      </p:sp>
      <p:sp>
        <p:nvSpPr>
          <p:cNvPr id="750" name="Google Shape;750;p11"/>
          <p:cNvSpPr/>
          <p:nvPr/>
        </p:nvSpPr>
        <p:spPr>
          <a:xfrm>
            <a:off x="5870448" y="2139696"/>
            <a:ext cx="5029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Consolas"/>
              <a:buNone/>
            </a:pPr>
            <a:r>
              <a:rPr b="1" i="0" lang="en-US" sz="850" u="none" cap="none" strike="noStrike">
                <a:solidFill>
                  <a:srgbClr val="1A1A2E"/>
                </a:solidFill>
                <a:latin typeface="Consolas"/>
                <a:ea typeface="Consolas"/>
                <a:cs typeface="Consolas"/>
                <a:sym typeface="Consolas"/>
              </a:rPr>
              <a:t>8:15</a:t>
            </a:r>
            <a:endParaRPr b="0" i="0" sz="850" u="none" cap="none" strike="noStrike">
              <a:solidFill>
                <a:schemeClr val="dk1"/>
              </a:solidFill>
              <a:latin typeface="Calibri"/>
              <a:ea typeface="Calibri"/>
              <a:cs typeface="Calibri"/>
              <a:sym typeface="Calibri"/>
            </a:endParaRPr>
          </a:p>
        </p:txBody>
      </p:sp>
      <p:sp>
        <p:nvSpPr>
          <p:cNvPr id="751" name="Google Shape;751;p11"/>
          <p:cNvSpPr/>
          <p:nvPr/>
        </p:nvSpPr>
        <p:spPr>
          <a:xfrm>
            <a:off x="6355080" y="2139696"/>
            <a:ext cx="2743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0" i="0" lang="en-US" sz="800" u="none" cap="none" strike="noStrike">
                <a:solidFill>
                  <a:srgbClr val="6B7280"/>
                </a:solidFill>
                <a:latin typeface="IBM Plex Sans"/>
                <a:ea typeface="IBM Plex Sans"/>
                <a:cs typeface="IBM Plex Sans"/>
                <a:sym typeface="IBM Plex Sans"/>
              </a:rPr>
              <a:t>·  2</a:t>
            </a:r>
            <a:endParaRPr b="0" i="0" sz="800" u="none" cap="none" strike="noStrike">
              <a:solidFill>
                <a:schemeClr val="dk1"/>
              </a:solidFill>
              <a:latin typeface="Calibri"/>
              <a:ea typeface="Calibri"/>
              <a:cs typeface="Calibri"/>
              <a:sym typeface="Calibri"/>
            </a:endParaRPr>
          </a:p>
        </p:txBody>
      </p:sp>
      <p:sp>
        <p:nvSpPr>
          <p:cNvPr id="752" name="Google Shape;752;p11"/>
          <p:cNvSpPr/>
          <p:nvPr/>
        </p:nvSpPr>
        <p:spPr>
          <a:xfrm>
            <a:off x="6629400" y="2139696"/>
            <a:ext cx="9144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IBM Plex Sans"/>
              <a:buNone/>
            </a:pPr>
            <a:r>
              <a:rPr b="0" i="0" lang="en-US" sz="850" u="none" cap="none" strike="noStrike">
                <a:solidFill>
                  <a:srgbClr val="1A1A2E"/>
                </a:solidFill>
                <a:latin typeface="IBM Plex Sans"/>
                <a:ea typeface="IBM Plex Sans"/>
                <a:cs typeface="IBM Plex Sans"/>
                <a:sym typeface="IBM Plex Sans"/>
              </a:rPr>
              <a:t>Mohammed</a:t>
            </a:r>
            <a:endParaRPr b="0" i="0" sz="850" u="none" cap="none" strike="noStrike">
              <a:solidFill>
                <a:schemeClr val="dk1"/>
              </a:solidFill>
              <a:latin typeface="Calibri"/>
              <a:ea typeface="Calibri"/>
              <a:cs typeface="Calibri"/>
              <a:sym typeface="Calibri"/>
            </a:endParaRPr>
          </a:p>
        </p:txBody>
      </p:sp>
      <p:sp>
        <p:nvSpPr>
          <p:cNvPr id="753" name="Google Shape;753;p11"/>
          <p:cNvSpPr/>
          <p:nvPr/>
        </p:nvSpPr>
        <p:spPr>
          <a:xfrm>
            <a:off x="7772400" y="2176272"/>
            <a:ext cx="804672" cy="164592"/>
          </a:xfrm>
          <a:prstGeom prst="rect">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11"/>
          <p:cNvSpPr/>
          <p:nvPr/>
        </p:nvSpPr>
        <p:spPr>
          <a:xfrm>
            <a:off x="7772400" y="2176272"/>
            <a:ext cx="80467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50"/>
              <a:buFont typeface="IBM Plex Sans"/>
              <a:buNone/>
            </a:pPr>
            <a:r>
              <a:rPr b="1" i="0" lang="en-US" sz="650" u="none" cap="none" strike="noStrike">
                <a:solidFill>
                  <a:srgbClr val="FFFFFF"/>
                </a:solidFill>
                <a:latin typeface="IBM Plex Sans"/>
                <a:ea typeface="IBM Plex Sans"/>
                <a:cs typeface="IBM Plex Sans"/>
                <a:sym typeface="IBM Plex Sans"/>
              </a:rPr>
              <a:t>CONFIRMED</a:t>
            </a:r>
            <a:endParaRPr b="0" i="0" sz="650" u="none" cap="none" strike="noStrike">
              <a:solidFill>
                <a:schemeClr val="dk1"/>
              </a:solidFill>
              <a:latin typeface="Calibri"/>
              <a:ea typeface="Calibri"/>
              <a:cs typeface="Calibri"/>
              <a:sym typeface="Calibri"/>
            </a:endParaRPr>
          </a:p>
        </p:txBody>
      </p:sp>
      <p:sp>
        <p:nvSpPr>
          <p:cNvPr id="755" name="Google Shape;755;p11"/>
          <p:cNvSpPr/>
          <p:nvPr/>
        </p:nvSpPr>
        <p:spPr>
          <a:xfrm>
            <a:off x="5870448" y="2386584"/>
            <a:ext cx="5029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Consolas"/>
              <a:buNone/>
            </a:pPr>
            <a:r>
              <a:rPr b="1" i="0" lang="en-US" sz="850" u="none" cap="none" strike="noStrike">
                <a:solidFill>
                  <a:srgbClr val="1A1A2E"/>
                </a:solidFill>
                <a:latin typeface="Consolas"/>
                <a:ea typeface="Consolas"/>
                <a:cs typeface="Consolas"/>
                <a:sym typeface="Consolas"/>
              </a:rPr>
              <a:t>8:45</a:t>
            </a:r>
            <a:endParaRPr b="0" i="0" sz="850" u="none" cap="none" strike="noStrike">
              <a:solidFill>
                <a:schemeClr val="dk1"/>
              </a:solidFill>
              <a:latin typeface="Calibri"/>
              <a:ea typeface="Calibri"/>
              <a:cs typeface="Calibri"/>
              <a:sym typeface="Calibri"/>
            </a:endParaRPr>
          </a:p>
        </p:txBody>
      </p:sp>
      <p:sp>
        <p:nvSpPr>
          <p:cNvPr id="756" name="Google Shape;756;p11"/>
          <p:cNvSpPr/>
          <p:nvPr/>
        </p:nvSpPr>
        <p:spPr>
          <a:xfrm>
            <a:off x="6355080" y="2386584"/>
            <a:ext cx="2743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0" i="0" lang="en-US" sz="800" u="none" cap="none" strike="noStrike">
                <a:solidFill>
                  <a:srgbClr val="6B7280"/>
                </a:solidFill>
                <a:latin typeface="IBM Plex Sans"/>
                <a:ea typeface="IBM Plex Sans"/>
                <a:cs typeface="IBM Plex Sans"/>
                <a:sym typeface="IBM Plex Sans"/>
              </a:rPr>
              <a:t>·  8</a:t>
            </a:r>
            <a:endParaRPr b="0" i="0" sz="800" u="none" cap="none" strike="noStrike">
              <a:solidFill>
                <a:schemeClr val="dk1"/>
              </a:solidFill>
              <a:latin typeface="Calibri"/>
              <a:ea typeface="Calibri"/>
              <a:cs typeface="Calibri"/>
              <a:sym typeface="Calibri"/>
            </a:endParaRPr>
          </a:p>
        </p:txBody>
      </p:sp>
      <p:sp>
        <p:nvSpPr>
          <p:cNvPr id="757" name="Google Shape;757;p11"/>
          <p:cNvSpPr/>
          <p:nvPr/>
        </p:nvSpPr>
        <p:spPr>
          <a:xfrm>
            <a:off x="6629400" y="2386584"/>
            <a:ext cx="9144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IBM Plex Sans"/>
              <a:buNone/>
            </a:pPr>
            <a:r>
              <a:rPr b="0" i="0" lang="en-US" sz="850" u="none" cap="none" strike="noStrike">
                <a:solidFill>
                  <a:srgbClr val="1A1A2E"/>
                </a:solidFill>
                <a:latin typeface="IBM Plex Sans"/>
                <a:ea typeface="IBM Plex Sans"/>
                <a:cs typeface="IBM Plex Sans"/>
                <a:sym typeface="IBM Plex Sans"/>
              </a:rPr>
              <a:t>Iftar Group</a:t>
            </a:r>
            <a:endParaRPr b="0" i="0" sz="850" u="none" cap="none" strike="noStrike">
              <a:solidFill>
                <a:schemeClr val="dk1"/>
              </a:solidFill>
              <a:latin typeface="Calibri"/>
              <a:ea typeface="Calibri"/>
              <a:cs typeface="Calibri"/>
              <a:sym typeface="Calibri"/>
            </a:endParaRPr>
          </a:p>
        </p:txBody>
      </p:sp>
      <p:sp>
        <p:nvSpPr>
          <p:cNvPr id="758" name="Google Shape;758;p11"/>
          <p:cNvSpPr/>
          <p:nvPr/>
        </p:nvSpPr>
        <p:spPr>
          <a:xfrm>
            <a:off x="7772400" y="2423160"/>
            <a:ext cx="804672" cy="164592"/>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1"/>
          <p:cNvSpPr/>
          <p:nvPr/>
        </p:nvSpPr>
        <p:spPr>
          <a:xfrm>
            <a:off x="7772400" y="2423160"/>
            <a:ext cx="80467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50"/>
              <a:buFont typeface="IBM Plex Sans"/>
              <a:buNone/>
            </a:pPr>
            <a:r>
              <a:rPr b="1" i="0" lang="en-US" sz="650" u="none" cap="none" strike="noStrike">
                <a:solidFill>
                  <a:srgbClr val="FFFFFF"/>
                </a:solidFill>
                <a:latin typeface="IBM Plex Sans"/>
                <a:ea typeface="IBM Plex Sans"/>
                <a:cs typeface="IBM Plex Sans"/>
                <a:sym typeface="IBM Plex Sans"/>
              </a:rPr>
              <a:t>DEPOSIT</a:t>
            </a:r>
            <a:endParaRPr b="0" i="0" sz="650" u="none" cap="none" strike="noStrike">
              <a:solidFill>
                <a:schemeClr val="dk1"/>
              </a:solidFill>
              <a:latin typeface="Calibri"/>
              <a:ea typeface="Calibri"/>
              <a:cs typeface="Calibri"/>
              <a:sym typeface="Calibri"/>
            </a:endParaRPr>
          </a:p>
        </p:txBody>
      </p:sp>
      <p:sp>
        <p:nvSpPr>
          <p:cNvPr id="760" name="Google Shape;760;p11"/>
          <p:cNvSpPr/>
          <p:nvPr/>
        </p:nvSpPr>
        <p:spPr>
          <a:xfrm>
            <a:off x="5870448" y="2633472"/>
            <a:ext cx="5029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Consolas"/>
              <a:buNone/>
            </a:pPr>
            <a:r>
              <a:rPr b="1" i="0" lang="en-US" sz="850" u="none" cap="none" strike="noStrike">
                <a:solidFill>
                  <a:srgbClr val="1A1A2E"/>
                </a:solidFill>
                <a:latin typeface="Consolas"/>
                <a:ea typeface="Consolas"/>
                <a:cs typeface="Consolas"/>
                <a:sym typeface="Consolas"/>
              </a:rPr>
              <a:t>9:30</a:t>
            </a:r>
            <a:endParaRPr b="0" i="0" sz="850" u="none" cap="none" strike="noStrike">
              <a:solidFill>
                <a:schemeClr val="dk1"/>
              </a:solidFill>
              <a:latin typeface="Calibri"/>
              <a:ea typeface="Calibri"/>
              <a:cs typeface="Calibri"/>
              <a:sym typeface="Calibri"/>
            </a:endParaRPr>
          </a:p>
        </p:txBody>
      </p:sp>
      <p:sp>
        <p:nvSpPr>
          <p:cNvPr id="761" name="Google Shape;761;p11"/>
          <p:cNvSpPr/>
          <p:nvPr/>
        </p:nvSpPr>
        <p:spPr>
          <a:xfrm>
            <a:off x="6355080" y="2633472"/>
            <a:ext cx="2743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0" i="0" lang="en-US" sz="800" u="none" cap="none" strike="noStrike">
                <a:solidFill>
                  <a:srgbClr val="6B7280"/>
                </a:solidFill>
                <a:latin typeface="IBM Plex Sans"/>
                <a:ea typeface="IBM Plex Sans"/>
                <a:cs typeface="IBM Plex Sans"/>
                <a:sym typeface="IBM Plex Sans"/>
              </a:rPr>
              <a:t>·  4</a:t>
            </a:r>
            <a:endParaRPr b="0" i="0" sz="800" u="none" cap="none" strike="noStrike">
              <a:solidFill>
                <a:schemeClr val="dk1"/>
              </a:solidFill>
              <a:latin typeface="Calibri"/>
              <a:ea typeface="Calibri"/>
              <a:cs typeface="Calibri"/>
              <a:sym typeface="Calibri"/>
            </a:endParaRPr>
          </a:p>
        </p:txBody>
      </p:sp>
      <p:sp>
        <p:nvSpPr>
          <p:cNvPr id="762" name="Google Shape;762;p11"/>
          <p:cNvSpPr/>
          <p:nvPr/>
        </p:nvSpPr>
        <p:spPr>
          <a:xfrm>
            <a:off x="6629400" y="2633472"/>
            <a:ext cx="9144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IBM Plex Sans"/>
              <a:buNone/>
            </a:pPr>
            <a:r>
              <a:rPr b="0" i="0" lang="en-US" sz="850" u="none" cap="none" strike="noStrike">
                <a:solidFill>
                  <a:srgbClr val="1A1A2E"/>
                </a:solidFill>
                <a:latin typeface="IBM Plex Sans"/>
                <a:ea typeface="IBM Plex Sans"/>
                <a:cs typeface="IBM Plex Sans"/>
                <a:sym typeface="IBM Plex Sans"/>
              </a:rPr>
              <a:t>Hassan</a:t>
            </a:r>
            <a:endParaRPr b="0" i="0" sz="850" u="none" cap="none" strike="noStrike">
              <a:solidFill>
                <a:schemeClr val="dk1"/>
              </a:solidFill>
              <a:latin typeface="Calibri"/>
              <a:ea typeface="Calibri"/>
              <a:cs typeface="Calibri"/>
              <a:sym typeface="Calibri"/>
            </a:endParaRPr>
          </a:p>
        </p:txBody>
      </p:sp>
      <p:sp>
        <p:nvSpPr>
          <p:cNvPr id="763" name="Google Shape;763;p11"/>
          <p:cNvSpPr/>
          <p:nvPr/>
        </p:nvSpPr>
        <p:spPr>
          <a:xfrm>
            <a:off x="7772400" y="2670048"/>
            <a:ext cx="804672" cy="164592"/>
          </a:xfrm>
          <a:prstGeom prst="rect">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1"/>
          <p:cNvSpPr/>
          <p:nvPr/>
        </p:nvSpPr>
        <p:spPr>
          <a:xfrm>
            <a:off x="7772400" y="2670048"/>
            <a:ext cx="80467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50"/>
              <a:buFont typeface="IBM Plex Sans"/>
              <a:buNone/>
            </a:pPr>
            <a:r>
              <a:rPr b="1" i="0" lang="en-US" sz="650" u="none" cap="none" strike="noStrike">
                <a:solidFill>
                  <a:srgbClr val="FFFFFF"/>
                </a:solidFill>
                <a:latin typeface="IBM Plex Sans"/>
                <a:ea typeface="IBM Plex Sans"/>
                <a:cs typeface="IBM Plex Sans"/>
                <a:sym typeface="IBM Plex Sans"/>
              </a:rPr>
              <a:t>CONFIRMED</a:t>
            </a:r>
            <a:endParaRPr b="0" i="0" sz="650" u="none" cap="none" strike="noStrike">
              <a:solidFill>
                <a:schemeClr val="dk1"/>
              </a:solidFill>
              <a:latin typeface="Calibri"/>
              <a:ea typeface="Calibri"/>
              <a:cs typeface="Calibri"/>
              <a:sym typeface="Calibri"/>
            </a:endParaRPr>
          </a:p>
        </p:txBody>
      </p:sp>
      <p:cxnSp>
        <p:nvCxnSpPr>
          <p:cNvPr id="765" name="Google Shape;765;p11"/>
          <p:cNvCxnSpPr/>
          <p:nvPr/>
        </p:nvCxnSpPr>
        <p:spPr>
          <a:xfrm>
            <a:off x="5943600" y="2907792"/>
            <a:ext cx="2560320" cy="0"/>
          </a:xfrm>
          <a:prstGeom prst="straightConnector1">
            <a:avLst/>
          </a:prstGeom>
          <a:noFill/>
          <a:ln cap="flat" cmpd="sng" w="9525">
            <a:solidFill>
              <a:srgbClr val="E5E7EB"/>
            </a:solidFill>
            <a:prstDash val="solid"/>
            <a:round/>
            <a:headEnd len="sm" w="sm" type="none"/>
            <a:tailEnd len="sm" w="sm" type="none"/>
          </a:ln>
        </p:spPr>
      </p:cxnSp>
      <p:pic>
        <p:nvPicPr>
          <p:cNvPr descr="preencoded.png" id="766" name="Google Shape;766;p11"/>
          <p:cNvPicPr preferRelativeResize="0"/>
          <p:nvPr/>
        </p:nvPicPr>
        <p:blipFill rotWithShape="1">
          <a:blip r:embed="rId4">
            <a:alphaModFix/>
          </a:blip>
          <a:srcRect b="0" l="0" r="0" t="0"/>
          <a:stretch/>
        </p:blipFill>
        <p:spPr>
          <a:xfrm>
            <a:off x="5897880" y="2999232"/>
            <a:ext cx="182880" cy="182880"/>
          </a:xfrm>
          <a:prstGeom prst="rect">
            <a:avLst/>
          </a:prstGeom>
          <a:noFill/>
          <a:ln>
            <a:noFill/>
          </a:ln>
        </p:spPr>
      </p:pic>
      <p:sp>
        <p:nvSpPr>
          <p:cNvPr id="767" name="Google Shape;767;p11"/>
          <p:cNvSpPr/>
          <p:nvPr/>
        </p:nvSpPr>
        <p:spPr>
          <a:xfrm>
            <a:off x="6126480" y="2999232"/>
            <a:ext cx="25603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B965"/>
              </a:buClr>
              <a:buSzPts val="800"/>
              <a:buFont typeface="IBM Plex Sans"/>
              <a:buNone/>
            </a:pPr>
            <a:r>
              <a:rPr b="1" i="0" lang="en-US" sz="800" u="none" cap="none" strike="noStrike">
                <a:solidFill>
                  <a:srgbClr val="F5B965"/>
                </a:solidFill>
                <a:latin typeface="IBM Plex Sans"/>
                <a:ea typeface="IBM Plex Sans"/>
                <a:cs typeface="IBM Plex Sans"/>
                <a:sym typeface="IBM Plex Sans"/>
              </a:rPr>
              <a:t>VIRTUAL WAITLIST</a:t>
            </a:r>
            <a:endParaRPr b="0" i="0" sz="800" u="none" cap="none" strike="noStrike">
              <a:solidFill>
                <a:schemeClr val="dk1"/>
              </a:solidFill>
              <a:latin typeface="Calibri"/>
              <a:ea typeface="Calibri"/>
              <a:cs typeface="Calibri"/>
              <a:sym typeface="Calibri"/>
            </a:endParaRPr>
          </a:p>
        </p:txBody>
      </p:sp>
      <p:sp>
        <p:nvSpPr>
          <p:cNvPr id="768" name="Google Shape;768;p11"/>
          <p:cNvSpPr/>
          <p:nvPr/>
        </p:nvSpPr>
        <p:spPr>
          <a:xfrm>
            <a:off x="5897880" y="3291840"/>
            <a:ext cx="201168" cy="201168"/>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1"/>
          <p:cNvSpPr/>
          <p:nvPr/>
        </p:nvSpPr>
        <p:spPr>
          <a:xfrm>
            <a:off x="5897880" y="3291840"/>
            <a:ext cx="201168"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00"/>
              <a:buFont typeface="Arial"/>
              <a:buNone/>
            </a:pPr>
            <a:r>
              <a:rPr b="1" i="0" lang="en-US" sz="700" u="none" cap="none" strike="noStrike">
                <a:solidFill>
                  <a:srgbClr val="FFFFFF"/>
                </a:solidFill>
                <a:latin typeface="Arial"/>
                <a:ea typeface="Arial"/>
                <a:cs typeface="Arial"/>
                <a:sym typeface="Arial"/>
              </a:rPr>
              <a:t>#1</a:t>
            </a:r>
            <a:endParaRPr b="0" i="0" sz="700" u="none" cap="none" strike="noStrike">
              <a:solidFill>
                <a:schemeClr val="dk1"/>
              </a:solidFill>
              <a:latin typeface="Calibri"/>
              <a:ea typeface="Calibri"/>
              <a:cs typeface="Calibri"/>
              <a:sym typeface="Calibri"/>
            </a:endParaRPr>
          </a:p>
        </p:txBody>
      </p:sp>
      <p:sp>
        <p:nvSpPr>
          <p:cNvPr id="770" name="Google Shape;770;p11"/>
          <p:cNvSpPr/>
          <p:nvPr/>
        </p:nvSpPr>
        <p:spPr>
          <a:xfrm>
            <a:off x="6172200" y="3255264"/>
            <a:ext cx="15544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IBM Plex Sans"/>
              <a:buNone/>
            </a:pPr>
            <a:r>
              <a:rPr b="0" i="0" lang="en-US" sz="850" u="none" cap="none" strike="noStrike">
                <a:solidFill>
                  <a:srgbClr val="1A1A2E"/>
                </a:solidFill>
                <a:latin typeface="IBM Plex Sans"/>
                <a:ea typeface="IBM Plex Sans"/>
                <a:cs typeface="IBM Plex Sans"/>
                <a:sym typeface="IBM Plex Sans"/>
              </a:rPr>
              <a:t>Party of 2  ·  Faisal</a:t>
            </a:r>
            <a:endParaRPr b="0" i="0" sz="850" u="none" cap="none" strike="noStrike">
              <a:solidFill>
                <a:schemeClr val="dk1"/>
              </a:solidFill>
              <a:latin typeface="Calibri"/>
              <a:ea typeface="Calibri"/>
              <a:cs typeface="Calibri"/>
              <a:sym typeface="Calibri"/>
            </a:endParaRPr>
          </a:p>
        </p:txBody>
      </p:sp>
      <p:sp>
        <p:nvSpPr>
          <p:cNvPr id="771" name="Google Shape;771;p11"/>
          <p:cNvSpPr/>
          <p:nvPr/>
        </p:nvSpPr>
        <p:spPr>
          <a:xfrm>
            <a:off x="7909560" y="3255264"/>
            <a:ext cx="64008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50"/>
              <a:buFont typeface="IBM Plex Sans"/>
              <a:buNone/>
            </a:pPr>
            <a:r>
              <a:rPr b="0" i="1" lang="en-US" sz="750" u="none" cap="none" strike="noStrike">
                <a:solidFill>
                  <a:srgbClr val="6B7280"/>
                </a:solidFill>
                <a:latin typeface="IBM Plex Sans"/>
                <a:ea typeface="IBM Plex Sans"/>
                <a:cs typeface="IBM Plex Sans"/>
                <a:sym typeface="IBM Plex Sans"/>
              </a:rPr>
              <a:t>~5 min</a:t>
            </a:r>
            <a:endParaRPr b="0" i="0" sz="750" u="none" cap="none" strike="noStrike">
              <a:solidFill>
                <a:schemeClr val="dk1"/>
              </a:solidFill>
              <a:latin typeface="Calibri"/>
              <a:ea typeface="Calibri"/>
              <a:cs typeface="Calibri"/>
              <a:sym typeface="Calibri"/>
            </a:endParaRPr>
          </a:p>
        </p:txBody>
      </p:sp>
      <p:sp>
        <p:nvSpPr>
          <p:cNvPr id="772" name="Google Shape;772;p11"/>
          <p:cNvSpPr/>
          <p:nvPr/>
        </p:nvSpPr>
        <p:spPr>
          <a:xfrm>
            <a:off x="5897880" y="3538728"/>
            <a:ext cx="201168" cy="201168"/>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1"/>
          <p:cNvSpPr/>
          <p:nvPr/>
        </p:nvSpPr>
        <p:spPr>
          <a:xfrm>
            <a:off x="5897880" y="3538728"/>
            <a:ext cx="201168"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00"/>
              <a:buFont typeface="Arial"/>
              <a:buNone/>
            </a:pPr>
            <a:r>
              <a:rPr b="1" i="0" lang="en-US" sz="700" u="none" cap="none" strike="noStrike">
                <a:solidFill>
                  <a:srgbClr val="FFFFFF"/>
                </a:solidFill>
                <a:latin typeface="Arial"/>
                <a:ea typeface="Arial"/>
                <a:cs typeface="Arial"/>
                <a:sym typeface="Arial"/>
              </a:rPr>
              <a:t>#2</a:t>
            </a:r>
            <a:endParaRPr b="0" i="0" sz="700" u="none" cap="none" strike="noStrike">
              <a:solidFill>
                <a:schemeClr val="dk1"/>
              </a:solidFill>
              <a:latin typeface="Calibri"/>
              <a:ea typeface="Calibri"/>
              <a:cs typeface="Calibri"/>
              <a:sym typeface="Calibri"/>
            </a:endParaRPr>
          </a:p>
        </p:txBody>
      </p:sp>
      <p:sp>
        <p:nvSpPr>
          <p:cNvPr id="774" name="Google Shape;774;p11"/>
          <p:cNvSpPr/>
          <p:nvPr/>
        </p:nvSpPr>
        <p:spPr>
          <a:xfrm>
            <a:off x="6172200" y="3502152"/>
            <a:ext cx="15544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IBM Plex Sans"/>
              <a:buNone/>
            </a:pPr>
            <a:r>
              <a:rPr b="0" i="0" lang="en-US" sz="850" u="none" cap="none" strike="noStrike">
                <a:solidFill>
                  <a:srgbClr val="1A1A2E"/>
                </a:solidFill>
                <a:latin typeface="IBM Plex Sans"/>
                <a:ea typeface="IBM Plex Sans"/>
                <a:cs typeface="IBM Plex Sans"/>
                <a:sym typeface="IBM Plex Sans"/>
              </a:rPr>
              <a:t>Party of 4  ·  Saeed</a:t>
            </a:r>
            <a:endParaRPr b="0" i="0" sz="850" u="none" cap="none" strike="noStrike">
              <a:solidFill>
                <a:schemeClr val="dk1"/>
              </a:solidFill>
              <a:latin typeface="Calibri"/>
              <a:ea typeface="Calibri"/>
              <a:cs typeface="Calibri"/>
              <a:sym typeface="Calibri"/>
            </a:endParaRPr>
          </a:p>
        </p:txBody>
      </p:sp>
      <p:sp>
        <p:nvSpPr>
          <p:cNvPr id="775" name="Google Shape;775;p11"/>
          <p:cNvSpPr/>
          <p:nvPr/>
        </p:nvSpPr>
        <p:spPr>
          <a:xfrm>
            <a:off x="7909560" y="3502152"/>
            <a:ext cx="64008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50"/>
              <a:buFont typeface="IBM Plex Sans"/>
              <a:buNone/>
            </a:pPr>
            <a:r>
              <a:rPr b="0" i="1" lang="en-US" sz="750" u="none" cap="none" strike="noStrike">
                <a:solidFill>
                  <a:srgbClr val="6B7280"/>
                </a:solidFill>
                <a:latin typeface="IBM Plex Sans"/>
                <a:ea typeface="IBM Plex Sans"/>
                <a:cs typeface="IBM Plex Sans"/>
                <a:sym typeface="IBM Plex Sans"/>
              </a:rPr>
              <a:t>~12 min</a:t>
            </a:r>
            <a:endParaRPr b="0" i="0" sz="750" u="none" cap="none" strike="noStrike">
              <a:solidFill>
                <a:schemeClr val="dk1"/>
              </a:solidFill>
              <a:latin typeface="Calibri"/>
              <a:ea typeface="Calibri"/>
              <a:cs typeface="Calibri"/>
              <a:sym typeface="Calibri"/>
            </a:endParaRPr>
          </a:p>
        </p:txBody>
      </p:sp>
      <p:sp>
        <p:nvSpPr>
          <p:cNvPr id="776" name="Google Shape;776;p11"/>
          <p:cNvSpPr/>
          <p:nvPr/>
        </p:nvSpPr>
        <p:spPr>
          <a:xfrm>
            <a:off x="5897880" y="3785616"/>
            <a:ext cx="201168" cy="201168"/>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11"/>
          <p:cNvSpPr/>
          <p:nvPr/>
        </p:nvSpPr>
        <p:spPr>
          <a:xfrm>
            <a:off x="5897880" y="3785616"/>
            <a:ext cx="201168"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00"/>
              <a:buFont typeface="Arial"/>
              <a:buNone/>
            </a:pPr>
            <a:r>
              <a:rPr b="1" i="0" lang="en-US" sz="700" u="none" cap="none" strike="noStrike">
                <a:solidFill>
                  <a:srgbClr val="FFFFFF"/>
                </a:solidFill>
                <a:latin typeface="Arial"/>
                <a:ea typeface="Arial"/>
                <a:cs typeface="Arial"/>
                <a:sym typeface="Arial"/>
              </a:rPr>
              <a:t>#3</a:t>
            </a:r>
            <a:endParaRPr b="0" i="0" sz="700" u="none" cap="none" strike="noStrike">
              <a:solidFill>
                <a:schemeClr val="dk1"/>
              </a:solidFill>
              <a:latin typeface="Calibri"/>
              <a:ea typeface="Calibri"/>
              <a:cs typeface="Calibri"/>
              <a:sym typeface="Calibri"/>
            </a:endParaRPr>
          </a:p>
        </p:txBody>
      </p:sp>
      <p:sp>
        <p:nvSpPr>
          <p:cNvPr id="778" name="Google Shape;778;p11"/>
          <p:cNvSpPr/>
          <p:nvPr/>
        </p:nvSpPr>
        <p:spPr>
          <a:xfrm>
            <a:off x="6172200" y="3749040"/>
            <a:ext cx="15544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850"/>
              <a:buFont typeface="IBM Plex Sans"/>
              <a:buNone/>
            </a:pPr>
            <a:r>
              <a:rPr b="0" i="0" lang="en-US" sz="850" u="none" cap="none" strike="noStrike">
                <a:solidFill>
                  <a:srgbClr val="1A1A2E"/>
                </a:solidFill>
                <a:latin typeface="IBM Plex Sans"/>
                <a:ea typeface="IBM Plex Sans"/>
                <a:cs typeface="IBM Plex Sans"/>
                <a:sym typeface="IBM Plex Sans"/>
              </a:rPr>
              <a:t>Party of 3  ·  Raheel</a:t>
            </a:r>
            <a:endParaRPr b="0" i="0" sz="850" u="none" cap="none" strike="noStrike">
              <a:solidFill>
                <a:schemeClr val="dk1"/>
              </a:solidFill>
              <a:latin typeface="Calibri"/>
              <a:ea typeface="Calibri"/>
              <a:cs typeface="Calibri"/>
              <a:sym typeface="Calibri"/>
            </a:endParaRPr>
          </a:p>
        </p:txBody>
      </p:sp>
      <p:sp>
        <p:nvSpPr>
          <p:cNvPr id="779" name="Google Shape;779;p11"/>
          <p:cNvSpPr/>
          <p:nvPr/>
        </p:nvSpPr>
        <p:spPr>
          <a:xfrm>
            <a:off x="7909560" y="3749040"/>
            <a:ext cx="64008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50"/>
              <a:buFont typeface="IBM Plex Sans"/>
              <a:buNone/>
            </a:pPr>
            <a:r>
              <a:rPr b="0" i="1" lang="en-US" sz="750" u="none" cap="none" strike="noStrike">
                <a:solidFill>
                  <a:srgbClr val="6B7280"/>
                </a:solidFill>
                <a:latin typeface="IBM Plex Sans"/>
                <a:ea typeface="IBM Plex Sans"/>
                <a:cs typeface="IBM Plex Sans"/>
                <a:sym typeface="IBM Plex Sans"/>
              </a:rPr>
              <a:t>~18 min</a:t>
            </a:r>
            <a:endParaRPr b="0" i="0" sz="750" u="none" cap="none" strike="noStrike">
              <a:solidFill>
                <a:schemeClr val="dk1"/>
              </a:solidFill>
              <a:latin typeface="Calibri"/>
              <a:ea typeface="Calibri"/>
              <a:cs typeface="Calibri"/>
              <a:sym typeface="Calibri"/>
            </a:endParaRPr>
          </a:p>
        </p:txBody>
      </p:sp>
      <p:sp>
        <p:nvSpPr>
          <p:cNvPr id="780" name="Google Shape;780;p11"/>
          <p:cNvSpPr/>
          <p:nvPr/>
        </p:nvSpPr>
        <p:spPr>
          <a:xfrm>
            <a:off x="457200" y="4114800"/>
            <a:ext cx="8229600" cy="365760"/>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11"/>
          <p:cNvSpPr/>
          <p:nvPr/>
        </p:nvSpPr>
        <p:spPr>
          <a:xfrm>
            <a:off x="457200" y="4114800"/>
            <a:ext cx="822960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No-show fee on parties of 6+ </a:t>
            </a:r>
            <a:r>
              <a:rPr b="0" i="0" lang="en-US" sz="1050" u="none" cap="none" strike="noStrike">
                <a:solidFill>
                  <a:srgbClr val="FFFFFF"/>
                </a:solidFill>
                <a:latin typeface="IBM Plex Sans"/>
                <a:ea typeface="IBM Plex Sans"/>
                <a:cs typeface="IBM Plex Sans"/>
                <a:sym typeface="IBM Plex Sans"/>
              </a:rPr>
              <a:t>(50 SAR / head, 50% deposit at booking) — recovers </a:t>
            </a:r>
            <a:r>
              <a:rPr b="1" i="0" lang="en-US" sz="1100" u="none" cap="none" strike="noStrike">
                <a:solidFill>
                  <a:srgbClr val="F5B965"/>
                </a:solidFill>
                <a:latin typeface="Arial"/>
                <a:ea typeface="Arial"/>
                <a:cs typeface="Arial"/>
                <a:sym typeface="Arial"/>
              </a:rPr>
              <a:t>1% of annual revenue </a:t>
            </a:r>
            <a:r>
              <a:rPr b="0" i="0" lang="en-US" sz="1050" u="none" cap="none" strike="noStrike">
                <a:solidFill>
                  <a:srgbClr val="FFFFFF"/>
                </a:solidFill>
                <a:latin typeface="IBM Plex Sans"/>
                <a:ea typeface="IBM Plex Sans"/>
                <a:cs typeface="IBM Plex Sans"/>
                <a:sym typeface="IBM Plex Sans"/>
              </a:rPr>
              <a:t>the kitchen used to lose to empty reservations.</a:t>
            </a:r>
            <a:endParaRPr b="0" i="0" sz="1100" u="none" cap="none" strike="noStrike">
              <a:solidFill>
                <a:schemeClr val="dk1"/>
              </a:solidFill>
              <a:latin typeface="Calibri"/>
              <a:ea typeface="Calibri"/>
              <a:cs typeface="Calibri"/>
              <a:sym typeface="Calibri"/>
            </a:endParaRPr>
          </a:p>
        </p:txBody>
      </p:sp>
      <p:cxnSp>
        <p:nvCxnSpPr>
          <p:cNvPr id="782" name="Google Shape;782;p11"/>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783" name="Google Shape;783;p11"/>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11</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784" name="Google Shape;784;p11"/>
          <p:cNvPicPr preferRelativeResize="0"/>
          <p:nvPr/>
        </p:nvPicPr>
        <p:blipFill rotWithShape="1">
          <a:blip r:embed="rId5">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785" name="Google Shape;785;p11"/>
          <p:cNvPicPr preferRelativeResize="0"/>
          <p:nvPr/>
        </p:nvPicPr>
        <p:blipFill rotWithShape="1">
          <a:blip r:embed="rId6">
            <a:alphaModFix/>
          </a:blip>
          <a:srcRect b="0" l="0" r="0" t="0"/>
          <a:stretch/>
        </p:blipFill>
        <p:spPr>
          <a:xfrm>
            <a:off x="4160520" y="4663440"/>
            <a:ext cx="649224" cy="347472"/>
          </a:xfrm>
          <a:prstGeom prst="rect">
            <a:avLst/>
          </a:prstGeom>
          <a:noFill/>
          <a:ln>
            <a:noFill/>
          </a:ln>
        </p:spPr>
      </p:pic>
      <p:pic>
        <p:nvPicPr>
          <p:cNvPr descr="/mnt/games-and-things/VFS-GLOBAL-PRESENTATIONS/NTTLOGO.png" id="786" name="Google Shape;786;p11"/>
          <p:cNvPicPr preferRelativeResize="0"/>
          <p:nvPr/>
        </p:nvPicPr>
        <p:blipFill rotWithShape="1">
          <a:blip r:embed="rId7">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91" name="Shape 791"/>
        <p:cNvGrpSpPr/>
        <p:nvPr/>
      </p:nvGrpSpPr>
      <p:grpSpPr>
        <a:xfrm>
          <a:off x="0" y="0"/>
          <a:ext cx="0" cy="0"/>
          <a:chOff x="0" y="0"/>
          <a:chExt cx="0" cy="0"/>
        </a:xfrm>
      </p:grpSpPr>
      <p:sp>
        <p:nvSpPr>
          <p:cNvPr id="792" name="Google Shape;792;p12"/>
          <p:cNvSpPr/>
          <p:nvPr/>
        </p:nvSpPr>
        <p:spPr>
          <a:xfrm>
            <a:off x="3678863" y="2231500"/>
            <a:ext cx="1791600" cy="749100"/>
          </a:xfrm>
          <a:prstGeom prst="rightArrow">
            <a:avLst>
              <a:gd fmla="val 50000" name="adj1"/>
              <a:gd fmla="val 50000" name="adj2"/>
            </a:avLst>
          </a:prstGeom>
          <a:solidFill>
            <a:schemeClr val="lt2"/>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3" name="Google Shape;793;p12"/>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Ramadan / Prayer-Aware Mode.</a:t>
            </a:r>
            <a:endParaRPr b="0" i="0" sz="2800" u="none" cap="none" strike="noStrike">
              <a:solidFill>
                <a:schemeClr val="dk1"/>
              </a:solidFill>
              <a:latin typeface="Calibri"/>
              <a:ea typeface="Calibri"/>
              <a:cs typeface="Calibri"/>
              <a:sym typeface="Calibri"/>
            </a:endParaRPr>
          </a:p>
        </p:txBody>
      </p:sp>
      <p:sp>
        <p:nvSpPr>
          <p:cNvPr id="794" name="Google Shape;794;p12"/>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The menu auto-switches at Maghrib. Orders pause during prayer. Built for KSA.</a:t>
            </a:r>
            <a:endParaRPr b="0" i="0" sz="1300" u="none" cap="none" strike="noStrike">
              <a:solidFill>
                <a:schemeClr val="dk1"/>
              </a:solidFill>
              <a:latin typeface="Calibri"/>
              <a:ea typeface="Calibri"/>
              <a:cs typeface="Calibri"/>
              <a:sym typeface="Calibri"/>
            </a:endParaRPr>
          </a:p>
        </p:txBody>
      </p:sp>
      <p:sp>
        <p:nvSpPr>
          <p:cNvPr id="795" name="Google Shape;795;p12"/>
          <p:cNvSpPr/>
          <p:nvPr/>
        </p:nvSpPr>
        <p:spPr>
          <a:xfrm>
            <a:off x="365760" y="1188720"/>
            <a:ext cx="3291840" cy="2743200"/>
          </a:xfrm>
          <a:prstGeom prst="rect">
            <a:avLst/>
          </a:prstGeom>
          <a:solidFill>
            <a:srgbClr val="1F2230"/>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12"/>
          <p:cNvSpPr/>
          <p:nvPr/>
        </p:nvSpPr>
        <p:spPr>
          <a:xfrm>
            <a:off x="448056" y="1271016"/>
            <a:ext cx="3127200" cy="257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12"/>
          <p:cNvSpPr/>
          <p:nvPr/>
        </p:nvSpPr>
        <p:spPr>
          <a:xfrm>
            <a:off x="1988820" y="1207008"/>
            <a:ext cx="45720" cy="45720"/>
          </a:xfrm>
          <a:prstGeom prst="ellipse">
            <a:avLst/>
          </a:prstGeom>
          <a:solidFill>
            <a:srgbClr val="3A3F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12"/>
          <p:cNvSpPr/>
          <p:nvPr/>
        </p:nvSpPr>
        <p:spPr>
          <a:xfrm>
            <a:off x="539496" y="1316736"/>
            <a:ext cx="457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5:30 PM</a:t>
            </a:r>
            <a:endParaRPr b="0" i="0" sz="700" u="none" cap="none" strike="noStrike">
              <a:solidFill>
                <a:schemeClr val="dk1"/>
              </a:solidFill>
              <a:latin typeface="Calibri"/>
              <a:ea typeface="Calibri"/>
              <a:cs typeface="Calibri"/>
              <a:sym typeface="Calibri"/>
            </a:endParaRPr>
          </a:p>
        </p:txBody>
      </p:sp>
      <p:sp>
        <p:nvSpPr>
          <p:cNvPr id="799" name="Google Shape;799;p12"/>
          <p:cNvSpPr/>
          <p:nvPr/>
        </p:nvSpPr>
        <p:spPr>
          <a:xfrm>
            <a:off x="2935224"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2"/>
          <p:cNvSpPr/>
          <p:nvPr/>
        </p:nvSpPr>
        <p:spPr>
          <a:xfrm>
            <a:off x="2990088"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12"/>
          <p:cNvSpPr/>
          <p:nvPr/>
        </p:nvSpPr>
        <p:spPr>
          <a:xfrm>
            <a:off x="3044952"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2"/>
          <p:cNvSpPr/>
          <p:nvPr/>
        </p:nvSpPr>
        <p:spPr>
          <a:xfrm>
            <a:off x="3099816"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2"/>
          <p:cNvSpPr/>
          <p:nvPr/>
        </p:nvSpPr>
        <p:spPr>
          <a:xfrm>
            <a:off x="3209544" y="1362456"/>
            <a:ext cx="201168" cy="73152"/>
          </a:xfrm>
          <a:prstGeom prst="rect">
            <a:avLst/>
          </a:prstGeom>
          <a:solidFill>
            <a:srgbClr val="FFFFFF">
              <a:alpha val="0"/>
            </a:srgbClr>
          </a:solidFill>
          <a:ln cap="flat" cmpd="sng" w="9525">
            <a:solidFill>
              <a:srgbClr val="6B72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12"/>
          <p:cNvSpPr/>
          <p:nvPr/>
        </p:nvSpPr>
        <p:spPr>
          <a:xfrm>
            <a:off x="3218688" y="1371600"/>
            <a:ext cx="164592" cy="54864"/>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12"/>
          <p:cNvSpPr/>
          <p:nvPr/>
        </p:nvSpPr>
        <p:spPr>
          <a:xfrm>
            <a:off x="3410712" y="1380744"/>
            <a:ext cx="13716" cy="36576"/>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806" name="Google Shape;806;p12"/>
          <p:cNvPicPr preferRelativeResize="0"/>
          <p:nvPr/>
        </p:nvPicPr>
        <p:blipFill rotWithShape="1">
          <a:blip r:embed="rId3">
            <a:alphaModFix/>
          </a:blip>
          <a:srcRect b="0" l="0" r="0" t="0"/>
          <a:stretch/>
        </p:blipFill>
        <p:spPr>
          <a:xfrm>
            <a:off x="585216" y="1563624"/>
            <a:ext cx="274320" cy="274320"/>
          </a:xfrm>
          <a:prstGeom prst="rect">
            <a:avLst/>
          </a:prstGeom>
          <a:noFill/>
          <a:ln>
            <a:noFill/>
          </a:ln>
        </p:spPr>
      </p:pic>
      <p:sp>
        <p:nvSpPr>
          <p:cNvPr id="807" name="Google Shape;807;p12"/>
          <p:cNvSpPr/>
          <p:nvPr/>
        </p:nvSpPr>
        <p:spPr>
          <a:xfrm>
            <a:off x="905256" y="1563624"/>
            <a:ext cx="20116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STANDARD MENU</a:t>
            </a:r>
            <a:endParaRPr b="0" i="0" sz="1000" u="none" cap="none" strike="noStrike">
              <a:solidFill>
                <a:schemeClr val="dk1"/>
              </a:solidFill>
              <a:latin typeface="Calibri"/>
              <a:ea typeface="Calibri"/>
              <a:cs typeface="Calibri"/>
              <a:sym typeface="Calibri"/>
            </a:endParaRPr>
          </a:p>
        </p:txBody>
      </p:sp>
      <p:sp>
        <p:nvSpPr>
          <p:cNvPr id="808" name="Google Shape;808;p12"/>
          <p:cNvSpPr/>
          <p:nvPr/>
        </p:nvSpPr>
        <p:spPr>
          <a:xfrm>
            <a:off x="612648" y="1956816"/>
            <a:ext cx="2798064" cy="1645920"/>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12"/>
          <p:cNvSpPr/>
          <p:nvPr/>
        </p:nvSpPr>
        <p:spPr>
          <a:xfrm>
            <a:off x="612648" y="1956816"/>
            <a:ext cx="2798064" cy="82296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2"/>
          <p:cNvSpPr/>
          <p:nvPr/>
        </p:nvSpPr>
        <p:spPr>
          <a:xfrm>
            <a:off x="612648" y="2688336"/>
            <a:ext cx="2798064" cy="9144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2"/>
          <p:cNvSpPr/>
          <p:nvPr/>
        </p:nvSpPr>
        <p:spPr>
          <a:xfrm>
            <a:off x="1661922" y="2018538"/>
            <a:ext cx="699516" cy="699516"/>
          </a:xfrm>
          <a:prstGeom prst="ellipse">
            <a:avLst/>
          </a:prstGeom>
          <a:solidFill>
            <a:srgbClr val="5C3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12"/>
          <p:cNvSpPr/>
          <p:nvPr/>
        </p:nvSpPr>
        <p:spPr>
          <a:xfrm>
            <a:off x="1717883" y="2074499"/>
            <a:ext cx="587593" cy="587593"/>
          </a:xfrm>
          <a:prstGeom prst="ellipse">
            <a:avLst/>
          </a:prstGeom>
          <a:solidFill>
            <a:srgbClr val="F5E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2"/>
          <p:cNvSpPr/>
          <p:nvPr/>
        </p:nvSpPr>
        <p:spPr>
          <a:xfrm>
            <a:off x="1787835" y="2228393"/>
            <a:ext cx="153894" cy="41971"/>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2"/>
          <p:cNvSpPr/>
          <p:nvPr/>
        </p:nvSpPr>
        <p:spPr>
          <a:xfrm>
            <a:off x="1976704" y="2403272"/>
            <a:ext cx="139903" cy="34976"/>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2"/>
          <p:cNvSpPr/>
          <p:nvPr/>
        </p:nvSpPr>
        <p:spPr>
          <a:xfrm>
            <a:off x="1871777" y="2508199"/>
            <a:ext cx="125913" cy="34976"/>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2"/>
          <p:cNvSpPr/>
          <p:nvPr/>
        </p:nvSpPr>
        <p:spPr>
          <a:xfrm>
            <a:off x="1871777" y="2298344"/>
            <a:ext cx="97932" cy="69952"/>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2"/>
          <p:cNvSpPr/>
          <p:nvPr/>
        </p:nvSpPr>
        <p:spPr>
          <a:xfrm>
            <a:off x="2046656" y="2228393"/>
            <a:ext cx="90937" cy="69952"/>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12"/>
          <p:cNvSpPr/>
          <p:nvPr/>
        </p:nvSpPr>
        <p:spPr>
          <a:xfrm>
            <a:off x="2011680" y="2452238"/>
            <a:ext cx="104927" cy="69952"/>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2"/>
          <p:cNvSpPr/>
          <p:nvPr/>
        </p:nvSpPr>
        <p:spPr>
          <a:xfrm>
            <a:off x="1836801" y="2403272"/>
            <a:ext cx="34976" cy="34976"/>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2"/>
          <p:cNvSpPr/>
          <p:nvPr/>
        </p:nvSpPr>
        <p:spPr>
          <a:xfrm>
            <a:off x="2116607" y="2333320"/>
            <a:ext cx="34976" cy="34976"/>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2"/>
          <p:cNvSpPr/>
          <p:nvPr/>
        </p:nvSpPr>
        <p:spPr>
          <a:xfrm>
            <a:off x="1941728" y="2564160"/>
            <a:ext cx="34976" cy="34976"/>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2"/>
          <p:cNvSpPr/>
          <p:nvPr/>
        </p:nvSpPr>
        <p:spPr>
          <a:xfrm>
            <a:off x="722376" y="2834640"/>
            <a:ext cx="2578608"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Lamb Biryani</a:t>
            </a:r>
            <a:endParaRPr b="0" i="0" sz="1000" u="none" cap="none" strike="noStrike">
              <a:solidFill>
                <a:schemeClr val="dk1"/>
              </a:solidFill>
              <a:latin typeface="Calibri"/>
              <a:ea typeface="Calibri"/>
              <a:cs typeface="Calibri"/>
              <a:sym typeface="Calibri"/>
            </a:endParaRPr>
          </a:p>
        </p:txBody>
      </p:sp>
      <p:sp>
        <p:nvSpPr>
          <p:cNvPr id="823" name="Google Shape;823;p12"/>
          <p:cNvSpPr/>
          <p:nvPr/>
        </p:nvSpPr>
        <p:spPr>
          <a:xfrm>
            <a:off x="722376" y="3072384"/>
            <a:ext cx="2578608" cy="329184"/>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Slow-cooked basmati, tender lamb</a:t>
            </a:r>
            <a:endParaRPr b="0" i="0" sz="750" u="none" cap="none" strike="noStrike">
              <a:solidFill>
                <a:schemeClr val="dk1"/>
              </a:solidFill>
              <a:latin typeface="Calibri"/>
              <a:ea typeface="Calibri"/>
              <a:cs typeface="Calibri"/>
              <a:sym typeface="Calibri"/>
            </a:endParaRPr>
          </a:p>
        </p:txBody>
      </p:sp>
      <p:sp>
        <p:nvSpPr>
          <p:cNvPr id="824" name="Google Shape;824;p12"/>
          <p:cNvSpPr/>
          <p:nvPr/>
        </p:nvSpPr>
        <p:spPr>
          <a:xfrm>
            <a:off x="722376" y="3310128"/>
            <a:ext cx="1051560" cy="201168"/>
          </a:xfrm>
          <a:prstGeom prst="rect">
            <a:avLst/>
          </a:prstGeom>
          <a:solidFill>
            <a:srgbClr val="FDF2F9"/>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2"/>
          <p:cNvSpPr/>
          <p:nvPr/>
        </p:nvSpPr>
        <p:spPr>
          <a:xfrm>
            <a:off x="722376" y="3310128"/>
            <a:ext cx="10515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600"/>
              <a:buFont typeface="IBM Plex Sans"/>
              <a:buNone/>
            </a:pPr>
            <a:r>
              <a:rPr b="0" i="0" lang="en-US" sz="600" u="none" cap="none" strike="noStrike">
                <a:solidFill>
                  <a:srgbClr val="7E247A"/>
                </a:solidFill>
                <a:latin typeface="IBM Plex Sans"/>
                <a:ea typeface="IBM Plex Sans"/>
                <a:cs typeface="IBM Plex Sans"/>
                <a:sym typeface="IBM Plex Sans"/>
              </a:rPr>
              <a:t>Pairs with Mango Lassi</a:t>
            </a:r>
            <a:endParaRPr b="0" i="0" sz="600" u="none" cap="none" strike="noStrike">
              <a:solidFill>
                <a:schemeClr val="dk1"/>
              </a:solidFill>
              <a:latin typeface="Calibri"/>
              <a:ea typeface="Calibri"/>
              <a:cs typeface="Calibri"/>
              <a:sym typeface="Calibri"/>
            </a:endParaRPr>
          </a:p>
        </p:txBody>
      </p:sp>
      <p:sp>
        <p:nvSpPr>
          <p:cNvPr id="826" name="Google Shape;826;p12"/>
          <p:cNvSpPr/>
          <p:nvPr/>
        </p:nvSpPr>
        <p:spPr>
          <a:xfrm>
            <a:off x="2679192" y="3310128"/>
            <a:ext cx="640080" cy="20116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2"/>
          <p:cNvSpPr/>
          <p:nvPr/>
        </p:nvSpPr>
        <p:spPr>
          <a:xfrm>
            <a:off x="2679192" y="3310128"/>
            <a:ext cx="640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SAR 42</a:t>
            </a:r>
            <a:endParaRPr b="0" i="0" sz="750" u="none" cap="none" strike="noStrike">
              <a:solidFill>
                <a:schemeClr val="dk1"/>
              </a:solidFill>
              <a:latin typeface="Calibri"/>
              <a:ea typeface="Calibri"/>
              <a:cs typeface="Calibri"/>
              <a:sym typeface="Calibri"/>
            </a:endParaRPr>
          </a:p>
        </p:txBody>
      </p:sp>
      <p:sp>
        <p:nvSpPr>
          <p:cNvPr id="828" name="Google Shape;828;p12"/>
          <p:cNvSpPr/>
          <p:nvPr/>
        </p:nvSpPr>
        <p:spPr>
          <a:xfrm>
            <a:off x="3815317" y="2441388"/>
            <a:ext cx="1414200" cy="164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800"/>
              <a:buFont typeface="IBM Plex Sans"/>
              <a:buNone/>
            </a:pPr>
            <a:r>
              <a:rPr b="1" i="0" lang="en-US" sz="800" u="none" cap="none" strike="noStrike">
                <a:solidFill>
                  <a:srgbClr val="1A1A2E"/>
                </a:solidFill>
                <a:latin typeface="IBM Plex Sans"/>
                <a:ea typeface="IBM Plex Sans"/>
                <a:cs typeface="IBM Plex Sans"/>
                <a:sym typeface="IBM Plex Sans"/>
              </a:rPr>
              <a:t>AUTO-SWITCH</a:t>
            </a:r>
            <a:endParaRPr b="0" i="0" sz="800" u="none" cap="none" strike="noStrike">
              <a:solidFill>
                <a:schemeClr val="dk1"/>
              </a:solidFill>
              <a:latin typeface="Calibri"/>
              <a:ea typeface="Calibri"/>
              <a:cs typeface="Calibri"/>
              <a:sym typeface="Calibri"/>
            </a:endParaRPr>
          </a:p>
        </p:txBody>
      </p:sp>
      <p:sp>
        <p:nvSpPr>
          <p:cNvPr id="829" name="Google Shape;829;p12"/>
          <p:cNvSpPr/>
          <p:nvPr/>
        </p:nvSpPr>
        <p:spPr>
          <a:xfrm>
            <a:off x="3815317" y="2605985"/>
            <a:ext cx="1414200" cy="164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800"/>
              <a:buFont typeface="Arial"/>
              <a:buNone/>
            </a:pPr>
            <a:r>
              <a:rPr b="1" i="0" lang="en-US" sz="800" u="none" cap="none" strike="noStrike">
                <a:solidFill>
                  <a:srgbClr val="7E247A"/>
                </a:solidFill>
                <a:latin typeface="Arial"/>
                <a:ea typeface="Arial"/>
                <a:cs typeface="Arial"/>
                <a:sym typeface="Arial"/>
              </a:rPr>
              <a:t>at Maghrib</a:t>
            </a:r>
            <a:endParaRPr b="0" i="0" sz="800" u="none" cap="none" strike="noStrike">
              <a:solidFill>
                <a:schemeClr val="dk1"/>
              </a:solidFill>
              <a:latin typeface="Calibri"/>
              <a:ea typeface="Calibri"/>
              <a:cs typeface="Calibri"/>
              <a:sym typeface="Calibri"/>
            </a:endParaRPr>
          </a:p>
        </p:txBody>
      </p:sp>
      <p:sp>
        <p:nvSpPr>
          <p:cNvPr id="830" name="Google Shape;830;p12"/>
          <p:cNvSpPr/>
          <p:nvPr/>
        </p:nvSpPr>
        <p:spPr>
          <a:xfrm>
            <a:off x="5486400" y="1188720"/>
            <a:ext cx="3291840" cy="2743200"/>
          </a:xfrm>
          <a:prstGeom prst="rect">
            <a:avLst/>
          </a:prstGeom>
          <a:solidFill>
            <a:srgbClr val="1F2230"/>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2"/>
          <p:cNvSpPr/>
          <p:nvPr/>
        </p:nvSpPr>
        <p:spPr>
          <a:xfrm>
            <a:off x="5568696" y="1271016"/>
            <a:ext cx="3127248" cy="2578608"/>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2"/>
          <p:cNvSpPr/>
          <p:nvPr/>
        </p:nvSpPr>
        <p:spPr>
          <a:xfrm>
            <a:off x="7109460" y="1207008"/>
            <a:ext cx="45720" cy="45720"/>
          </a:xfrm>
          <a:prstGeom prst="ellipse">
            <a:avLst/>
          </a:prstGeom>
          <a:solidFill>
            <a:srgbClr val="3A3F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2"/>
          <p:cNvSpPr/>
          <p:nvPr/>
        </p:nvSpPr>
        <p:spPr>
          <a:xfrm>
            <a:off x="5660136" y="1316736"/>
            <a:ext cx="457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6:45 PM</a:t>
            </a:r>
            <a:endParaRPr b="0" i="0" sz="700" u="none" cap="none" strike="noStrike">
              <a:solidFill>
                <a:schemeClr val="dk1"/>
              </a:solidFill>
              <a:latin typeface="Calibri"/>
              <a:ea typeface="Calibri"/>
              <a:cs typeface="Calibri"/>
              <a:sym typeface="Calibri"/>
            </a:endParaRPr>
          </a:p>
        </p:txBody>
      </p:sp>
      <p:sp>
        <p:nvSpPr>
          <p:cNvPr id="834" name="Google Shape;834;p12"/>
          <p:cNvSpPr/>
          <p:nvPr/>
        </p:nvSpPr>
        <p:spPr>
          <a:xfrm>
            <a:off x="8055864"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2"/>
          <p:cNvSpPr/>
          <p:nvPr/>
        </p:nvSpPr>
        <p:spPr>
          <a:xfrm>
            <a:off x="8110728"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12"/>
          <p:cNvSpPr/>
          <p:nvPr/>
        </p:nvSpPr>
        <p:spPr>
          <a:xfrm>
            <a:off x="8165592"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2"/>
          <p:cNvSpPr/>
          <p:nvPr/>
        </p:nvSpPr>
        <p:spPr>
          <a:xfrm>
            <a:off x="8220456"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2"/>
          <p:cNvSpPr/>
          <p:nvPr/>
        </p:nvSpPr>
        <p:spPr>
          <a:xfrm>
            <a:off x="8330184" y="1362456"/>
            <a:ext cx="201168" cy="73152"/>
          </a:xfrm>
          <a:prstGeom prst="rect">
            <a:avLst/>
          </a:prstGeom>
          <a:solidFill>
            <a:srgbClr val="FFFFFF">
              <a:alpha val="0"/>
            </a:srgbClr>
          </a:solidFill>
          <a:ln cap="flat" cmpd="sng" w="9525">
            <a:solidFill>
              <a:srgbClr val="6B72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12"/>
          <p:cNvSpPr/>
          <p:nvPr/>
        </p:nvSpPr>
        <p:spPr>
          <a:xfrm>
            <a:off x="8339328" y="1371600"/>
            <a:ext cx="164592" cy="54864"/>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2"/>
          <p:cNvSpPr/>
          <p:nvPr/>
        </p:nvSpPr>
        <p:spPr>
          <a:xfrm>
            <a:off x="8531352" y="1380744"/>
            <a:ext cx="13716" cy="36576"/>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841" name="Google Shape;841;p12"/>
          <p:cNvPicPr preferRelativeResize="0"/>
          <p:nvPr/>
        </p:nvPicPr>
        <p:blipFill rotWithShape="1">
          <a:blip r:embed="rId4">
            <a:alphaModFix/>
          </a:blip>
          <a:srcRect b="0" l="0" r="0" t="0"/>
          <a:stretch/>
        </p:blipFill>
        <p:spPr>
          <a:xfrm>
            <a:off x="5705856" y="1563624"/>
            <a:ext cx="274320" cy="274320"/>
          </a:xfrm>
          <a:prstGeom prst="rect">
            <a:avLst/>
          </a:prstGeom>
          <a:noFill/>
          <a:ln>
            <a:noFill/>
          </a:ln>
        </p:spPr>
      </p:pic>
      <p:sp>
        <p:nvSpPr>
          <p:cNvPr id="842" name="Google Shape;842;p12"/>
          <p:cNvSpPr/>
          <p:nvPr/>
        </p:nvSpPr>
        <p:spPr>
          <a:xfrm>
            <a:off x="6025896" y="1563624"/>
            <a:ext cx="1554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E247A"/>
              </a:buClr>
              <a:buSzPts val="1000"/>
              <a:buFont typeface="Arial"/>
              <a:buNone/>
            </a:pPr>
            <a:r>
              <a:rPr b="1" i="0" lang="en-US" sz="1000" u="none" cap="none" strike="noStrike">
                <a:solidFill>
                  <a:srgbClr val="7E247A"/>
                </a:solidFill>
                <a:latin typeface="Arial"/>
                <a:ea typeface="Arial"/>
                <a:cs typeface="Arial"/>
                <a:sym typeface="Arial"/>
              </a:rPr>
              <a:t>IFTAR MENU</a:t>
            </a:r>
            <a:endParaRPr b="0" i="0" sz="1000" u="none" cap="none" strike="noStrike">
              <a:solidFill>
                <a:schemeClr val="dk1"/>
              </a:solidFill>
              <a:latin typeface="Calibri"/>
              <a:ea typeface="Calibri"/>
              <a:cs typeface="Calibri"/>
              <a:sym typeface="Calibri"/>
            </a:endParaRPr>
          </a:p>
        </p:txBody>
      </p:sp>
      <p:sp>
        <p:nvSpPr>
          <p:cNvPr id="843" name="Google Shape;843;p12"/>
          <p:cNvSpPr/>
          <p:nvPr/>
        </p:nvSpPr>
        <p:spPr>
          <a:xfrm>
            <a:off x="7918704" y="1636776"/>
            <a:ext cx="91440" cy="91440"/>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2"/>
          <p:cNvSpPr/>
          <p:nvPr/>
        </p:nvSpPr>
        <p:spPr>
          <a:xfrm>
            <a:off x="8055864" y="1563624"/>
            <a:ext cx="548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A8D4A"/>
              </a:buClr>
              <a:buSzPts val="700"/>
              <a:buFont typeface="IBM Plex Sans"/>
              <a:buNone/>
            </a:pPr>
            <a:r>
              <a:rPr b="1" i="0" lang="en-US" sz="700" u="none" cap="none" strike="noStrike">
                <a:solidFill>
                  <a:srgbClr val="DA8D4A"/>
                </a:solidFill>
                <a:latin typeface="IBM Plex Sans"/>
                <a:ea typeface="IBM Plex Sans"/>
                <a:cs typeface="IBM Plex Sans"/>
                <a:sym typeface="IBM Plex Sans"/>
              </a:rPr>
              <a:t>ACTIVE NOW</a:t>
            </a:r>
            <a:endParaRPr b="0" i="0" sz="700" u="none" cap="none" strike="noStrike">
              <a:solidFill>
                <a:schemeClr val="dk1"/>
              </a:solidFill>
              <a:latin typeface="Calibri"/>
              <a:ea typeface="Calibri"/>
              <a:cs typeface="Calibri"/>
              <a:sym typeface="Calibri"/>
            </a:endParaRPr>
          </a:p>
        </p:txBody>
      </p:sp>
      <p:sp>
        <p:nvSpPr>
          <p:cNvPr id="845" name="Google Shape;845;p12"/>
          <p:cNvSpPr/>
          <p:nvPr/>
        </p:nvSpPr>
        <p:spPr>
          <a:xfrm>
            <a:off x="5733288" y="1956816"/>
            <a:ext cx="2798064" cy="1645920"/>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2"/>
          <p:cNvSpPr/>
          <p:nvPr/>
        </p:nvSpPr>
        <p:spPr>
          <a:xfrm>
            <a:off x="5733288" y="1956816"/>
            <a:ext cx="2798064" cy="822960"/>
          </a:xfrm>
          <a:prstGeom prst="rect">
            <a:avLst/>
          </a:prstGeom>
          <a:solidFill>
            <a:srgbClr val="F8E8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12"/>
          <p:cNvSpPr/>
          <p:nvPr/>
        </p:nvSpPr>
        <p:spPr>
          <a:xfrm>
            <a:off x="5733288" y="2688336"/>
            <a:ext cx="2798064" cy="91440"/>
          </a:xfrm>
          <a:prstGeom prst="rect">
            <a:avLst/>
          </a:prstGeom>
          <a:solidFill>
            <a:srgbClr val="F8E8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12"/>
          <p:cNvSpPr/>
          <p:nvPr/>
        </p:nvSpPr>
        <p:spPr>
          <a:xfrm>
            <a:off x="6782562" y="2018538"/>
            <a:ext cx="699516" cy="699516"/>
          </a:xfrm>
          <a:prstGeom prst="ellipse">
            <a:avLst/>
          </a:prstGeom>
          <a:solidFill>
            <a:srgbClr val="B87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12"/>
          <p:cNvSpPr/>
          <p:nvPr/>
        </p:nvSpPr>
        <p:spPr>
          <a:xfrm>
            <a:off x="6838523" y="2074499"/>
            <a:ext cx="587593" cy="587593"/>
          </a:xfrm>
          <a:prstGeom prst="ellipse">
            <a:avLst/>
          </a:prstGeom>
          <a:solidFill>
            <a:srgbClr val="8B5A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2"/>
          <p:cNvSpPr/>
          <p:nvPr/>
        </p:nvSpPr>
        <p:spPr>
          <a:xfrm>
            <a:off x="6957441" y="2228393"/>
            <a:ext cx="69952" cy="48966"/>
          </a:xfrm>
          <a:prstGeom prst="ellipse">
            <a:avLst/>
          </a:prstGeom>
          <a:solidFill>
            <a:srgbClr val="3D28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2"/>
          <p:cNvSpPr/>
          <p:nvPr/>
        </p:nvSpPr>
        <p:spPr>
          <a:xfrm>
            <a:off x="7062368" y="2193417"/>
            <a:ext cx="69952" cy="48966"/>
          </a:xfrm>
          <a:prstGeom prst="ellipse">
            <a:avLst/>
          </a:prstGeom>
          <a:solidFill>
            <a:srgbClr val="3D28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2"/>
          <p:cNvSpPr/>
          <p:nvPr/>
        </p:nvSpPr>
        <p:spPr>
          <a:xfrm>
            <a:off x="7167296" y="2242383"/>
            <a:ext cx="69952" cy="48966"/>
          </a:xfrm>
          <a:prstGeom prst="ellipse">
            <a:avLst/>
          </a:prstGeom>
          <a:solidFill>
            <a:srgbClr val="3D28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2"/>
          <p:cNvSpPr/>
          <p:nvPr/>
        </p:nvSpPr>
        <p:spPr>
          <a:xfrm>
            <a:off x="6992417" y="2368296"/>
            <a:ext cx="69952" cy="48966"/>
          </a:xfrm>
          <a:prstGeom prst="ellipse">
            <a:avLst/>
          </a:prstGeom>
          <a:solidFill>
            <a:srgbClr val="3D28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2"/>
          <p:cNvSpPr/>
          <p:nvPr/>
        </p:nvSpPr>
        <p:spPr>
          <a:xfrm>
            <a:off x="7167296" y="2368296"/>
            <a:ext cx="69952" cy="48966"/>
          </a:xfrm>
          <a:prstGeom prst="ellipse">
            <a:avLst/>
          </a:prstGeom>
          <a:solidFill>
            <a:srgbClr val="3D28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12"/>
          <p:cNvSpPr/>
          <p:nvPr/>
        </p:nvSpPr>
        <p:spPr>
          <a:xfrm>
            <a:off x="7097344" y="2333320"/>
            <a:ext cx="69952" cy="48966"/>
          </a:xfrm>
          <a:prstGeom prst="ellipse">
            <a:avLst/>
          </a:prstGeom>
          <a:solidFill>
            <a:srgbClr val="3D28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2"/>
          <p:cNvSpPr/>
          <p:nvPr/>
        </p:nvSpPr>
        <p:spPr>
          <a:xfrm>
            <a:off x="7027393" y="2473223"/>
            <a:ext cx="69952" cy="48966"/>
          </a:xfrm>
          <a:prstGeom prst="ellipse">
            <a:avLst/>
          </a:prstGeom>
          <a:solidFill>
            <a:srgbClr val="3D28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12"/>
          <p:cNvSpPr/>
          <p:nvPr/>
        </p:nvSpPr>
        <p:spPr>
          <a:xfrm>
            <a:off x="7167296" y="2508199"/>
            <a:ext cx="69952" cy="48966"/>
          </a:xfrm>
          <a:prstGeom prst="ellipse">
            <a:avLst/>
          </a:prstGeom>
          <a:solidFill>
            <a:srgbClr val="3D28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12"/>
          <p:cNvSpPr/>
          <p:nvPr/>
        </p:nvSpPr>
        <p:spPr>
          <a:xfrm>
            <a:off x="7097344" y="2508199"/>
            <a:ext cx="69952" cy="48966"/>
          </a:xfrm>
          <a:prstGeom prst="ellipse">
            <a:avLst/>
          </a:prstGeom>
          <a:solidFill>
            <a:srgbClr val="3D28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2"/>
          <p:cNvSpPr/>
          <p:nvPr/>
        </p:nvSpPr>
        <p:spPr>
          <a:xfrm>
            <a:off x="5843016" y="2834640"/>
            <a:ext cx="2578608"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Family Iftar Feast</a:t>
            </a:r>
            <a:endParaRPr b="0" i="0" sz="1000" u="none" cap="none" strike="noStrike">
              <a:solidFill>
                <a:schemeClr val="dk1"/>
              </a:solidFill>
              <a:latin typeface="Calibri"/>
              <a:ea typeface="Calibri"/>
              <a:cs typeface="Calibri"/>
              <a:sym typeface="Calibri"/>
            </a:endParaRPr>
          </a:p>
        </p:txBody>
      </p:sp>
      <p:sp>
        <p:nvSpPr>
          <p:cNvPr id="860" name="Google Shape;860;p12"/>
          <p:cNvSpPr/>
          <p:nvPr/>
        </p:nvSpPr>
        <p:spPr>
          <a:xfrm>
            <a:off x="5843016" y="3072384"/>
            <a:ext cx="2578608" cy="329184"/>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Dates · Samosas · Biryani · Kunafa</a:t>
            </a:r>
            <a:endParaRPr b="0" i="0" sz="750" u="none" cap="none" strike="noStrike">
              <a:solidFill>
                <a:schemeClr val="dk1"/>
              </a:solidFill>
              <a:latin typeface="Calibri"/>
              <a:ea typeface="Calibri"/>
              <a:cs typeface="Calibri"/>
              <a:sym typeface="Calibri"/>
            </a:endParaRPr>
          </a:p>
        </p:txBody>
      </p:sp>
      <p:sp>
        <p:nvSpPr>
          <p:cNvPr id="861" name="Google Shape;861;p12"/>
          <p:cNvSpPr/>
          <p:nvPr/>
        </p:nvSpPr>
        <p:spPr>
          <a:xfrm>
            <a:off x="5843016" y="3310128"/>
            <a:ext cx="1051560" cy="201168"/>
          </a:xfrm>
          <a:prstGeom prst="rect">
            <a:avLst/>
          </a:prstGeom>
          <a:solidFill>
            <a:srgbClr val="FDF2F9"/>
          </a:solidFill>
          <a:ln cap="flat" cmpd="sng" w="9525">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2"/>
          <p:cNvSpPr/>
          <p:nvPr/>
        </p:nvSpPr>
        <p:spPr>
          <a:xfrm>
            <a:off x="5843016" y="3310128"/>
            <a:ext cx="10515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600"/>
              <a:buFont typeface="IBM Plex Sans"/>
              <a:buNone/>
            </a:pPr>
            <a:r>
              <a:rPr b="0" i="0" lang="en-US" sz="600" u="none" cap="none" strike="noStrike">
                <a:solidFill>
                  <a:srgbClr val="7E247A"/>
                </a:solidFill>
                <a:latin typeface="IBM Plex Sans"/>
                <a:ea typeface="IBM Plex Sans"/>
                <a:cs typeface="IBM Plex Sans"/>
                <a:sym typeface="IBM Plex Sans"/>
              </a:rPr>
              <a:t>Free Rooh Afza</a:t>
            </a:r>
            <a:endParaRPr b="0" i="0" sz="600" u="none" cap="none" strike="noStrike">
              <a:solidFill>
                <a:schemeClr val="dk1"/>
              </a:solidFill>
              <a:latin typeface="Calibri"/>
              <a:ea typeface="Calibri"/>
              <a:cs typeface="Calibri"/>
              <a:sym typeface="Calibri"/>
            </a:endParaRPr>
          </a:p>
        </p:txBody>
      </p:sp>
      <p:sp>
        <p:nvSpPr>
          <p:cNvPr id="863" name="Google Shape;863;p12"/>
          <p:cNvSpPr/>
          <p:nvPr/>
        </p:nvSpPr>
        <p:spPr>
          <a:xfrm>
            <a:off x="7799832" y="3310128"/>
            <a:ext cx="640080" cy="20116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2"/>
          <p:cNvSpPr/>
          <p:nvPr/>
        </p:nvSpPr>
        <p:spPr>
          <a:xfrm>
            <a:off x="7799832" y="3310128"/>
            <a:ext cx="640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SAR 180</a:t>
            </a:r>
            <a:endParaRPr b="0" i="0" sz="750" u="none" cap="none" strike="noStrike">
              <a:solidFill>
                <a:schemeClr val="dk1"/>
              </a:solidFill>
              <a:latin typeface="Calibri"/>
              <a:ea typeface="Calibri"/>
              <a:cs typeface="Calibri"/>
              <a:sym typeface="Calibri"/>
            </a:endParaRPr>
          </a:p>
        </p:txBody>
      </p:sp>
      <p:sp>
        <p:nvSpPr>
          <p:cNvPr id="865" name="Google Shape;865;p12"/>
          <p:cNvSpPr/>
          <p:nvPr/>
        </p:nvSpPr>
        <p:spPr>
          <a:xfrm>
            <a:off x="5824728" y="2048256"/>
            <a:ext cx="777240" cy="201168"/>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2"/>
          <p:cNvSpPr/>
          <p:nvPr/>
        </p:nvSpPr>
        <p:spPr>
          <a:xfrm>
            <a:off x="5824728" y="2048256"/>
            <a:ext cx="77724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00"/>
              <a:buFont typeface="IBM Plex Sans"/>
              <a:buNone/>
            </a:pPr>
            <a:r>
              <a:rPr b="1" i="0" lang="en-US" sz="700" u="none" cap="none" strike="noStrike">
                <a:solidFill>
                  <a:srgbClr val="FFFFFF"/>
                </a:solidFill>
                <a:latin typeface="IBM Plex Sans"/>
                <a:ea typeface="IBM Plex Sans"/>
                <a:cs typeface="IBM Plex Sans"/>
                <a:sym typeface="IBM Plex Sans"/>
              </a:rPr>
              <a:t>IFTAR SPECIAL</a:t>
            </a:r>
            <a:endParaRPr b="0" i="0" sz="700" u="none" cap="none" strike="noStrike">
              <a:solidFill>
                <a:schemeClr val="dk1"/>
              </a:solidFill>
              <a:latin typeface="Calibri"/>
              <a:ea typeface="Calibri"/>
              <a:cs typeface="Calibri"/>
              <a:sym typeface="Calibri"/>
            </a:endParaRPr>
          </a:p>
        </p:txBody>
      </p:sp>
      <p:sp>
        <p:nvSpPr>
          <p:cNvPr id="867" name="Google Shape;867;p12"/>
          <p:cNvSpPr/>
          <p:nvPr/>
        </p:nvSpPr>
        <p:spPr>
          <a:xfrm>
            <a:off x="457200" y="4069080"/>
            <a:ext cx="8229600" cy="411480"/>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2"/>
          <p:cNvSpPr/>
          <p:nvPr/>
        </p:nvSpPr>
        <p:spPr>
          <a:xfrm>
            <a:off x="640080" y="4133088"/>
            <a:ext cx="292608" cy="292608"/>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869" name="Google Shape;869;p12"/>
          <p:cNvPicPr preferRelativeResize="0"/>
          <p:nvPr/>
        </p:nvPicPr>
        <p:blipFill rotWithShape="1">
          <a:blip r:embed="rId5">
            <a:alphaModFix/>
          </a:blip>
          <a:srcRect b="0" l="0" r="0" t="0"/>
          <a:stretch/>
        </p:blipFill>
        <p:spPr>
          <a:xfrm>
            <a:off x="713232" y="4206240"/>
            <a:ext cx="146304" cy="146304"/>
          </a:xfrm>
          <a:prstGeom prst="rect">
            <a:avLst/>
          </a:prstGeom>
          <a:noFill/>
          <a:ln>
            <a:noFill/>
          </a:ln>
        </p:spPr>
      </p:pic>
      <p:sp>
        <p:nvSpPr>
          <p:cNvPr id="870" name="Google Shape;870;p12"/>
          <p:cNvSpPr/>
          <p:nvPr/>
        </p:nvSpPr>
        <p:spPr>
          <a:xfrm>
            <a:off x="1005840" y="4069080"/>
            <a:ext cx="75895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50"/>
              <a:buFont typeface="Arial"/>
              <a:buNone/>
            </a:pPr>
            <a:r>
              <a:rPr b="1" i="0" lang="en-US" sz="1050" u="none" cap="none" strike="noStrike">
                <a:solidFill>
                  <a:srgbClr val="FFFFFF"/>
                </a:solidFill>
                <a:latin typeface="Arial"/>
                <a:ea typeface="Arial"/>
                <a:cs typeface="Arial"/>
                <a:sym typeface="Arial"/>
              </a:rPr>
              <a:t>Order entry pauses during prayer </a:t>
            </a:r>
            <a:r>
              <a:rPr b="0" i="0" lang="en-US" sz="1000" u="none" cap="none" strike="noStrike">
                <a:solidFill>
                  <a:srgbClr val="F5B965"/>
                </a:solidFill>
                <a:latin typeface="IBM Plex Sans"/>
                <a:ea typeface="IBM Plex Sans"/>
                <a:cs typeface="IBM Plex Sans"/>
                <a:sym typeface="IBM Plex Sans"/>
              </a:rPr>
              <a:t>(Maghrib 6:42 → 6:54) · </a:t>
            </a:r>
            <a:r>
              <a:rPr b="0" i="0" lang="en-US" sz="1000" u="none" cap="none" strike="noStrike">
                <a:solidFill>
                  <a:srgbClr val="FFFFFF"/>
                </a:solidFill>
                <a:latin typeface="IBM Plex Sans"/>
                <a:ea typeface="IBM Plex Sans"/>
                <a:cs typeface="IBM Plex Sans"/>
                <a:sym typeface="IBM Plex Sans"/>
              </a:rPr>
              <a:t>auto-resumes · respects PRT calendar · waiters use the pause to greet new arrivals</a:t>
            </a:r>
            <a:endParaRPr b="0" i="0" sz="1050" u="none" cap="none" strike="noStrike">
              <a:solidFill>
                <a:schemeClr val="dk1"/>
              </a:solidFill>
              <a:latin typeface="Calibri"/>
              <a:ea typeface="Calibri"/>
              <a:cs typeface="Calibri"/>
              <a:sym typeface="Calibri"/>
            </a:endParaRPr>
          </a:p>
        </p:txBody>
      </p:sp>
      <p:cxnSp>
        <p:nvCxnSpPr>
          <p:cNvPr id="871" name="Google Shape;871;p12"/>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872" name="Google Shape;872;p12"/>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12</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873" name="Google Shape;873;p12"/>
          <p:cNvPicPr preferRelativeResize="0"/>
          <p:nvPr/>
        </p:nvPicPr>
        <p:blipFill rotWithShape="1">
          <a:blip r:embed="rId6">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874" name="Google Shape;874;p12"/>
          <p:cNvPicPr preferRelativeResize="0"/>
          <p:nvPr/>
        </p:nvPicPr>
        <p:blipFill rotWithShape="1">
          <a:blip r:embed="rId7">
            <a:alphaModFix/>
          </a:blip>
          <a:srcRect b="0" l="0" r="0" t="0"/>
          <a:stretch/>
        </p:blipFill>
        <p:spPr>
          <a:xfrm>
            <a:off x="4160520" y="4663440"/>
            <a:ext cx="649224" cy="347472"/>
          </a:xfrm>
          <a:prstGeom prst="rect">
            <a:avLst/>
          </a:prstGeom>
          <a:noFill/>
          <a:ln>
            <a:noFill/>
          </a:ln>
        </p:spPr>
      </p:pic>
      <p:pic>
        <p:nvPicPr>
          <p:cNvPr descr="/mnt/games-and-things/VFS-GLOBAL-PRESENTATIONS/NTTLOGO.png" id="875" name="Google Shape;875;p12"/>
          <p:cNvPicPr preferRelativeResize="0"/>
          <p:nvPr/>
        </p:nvPicPr>
        <p:blipFill rotWithShape="1">
          <a:blip r:embed="rId8">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80" name="Shape 880"/>
        <p:cNvGrpSpPr/>
        <p:nvPr/>
      </p:nvGrpSpPr>
      <p:grpSpPr>
        <a:xfrm>
          <a:off x="0" y="0"/>
          <a:ext cx="0" cy="0"/>
          <a:chOff x="0" y="0"/>
          <a:chExt cx="0" cy="0"/>
        </a:xfrm>
      </p:grpSpPr>
      <p:sp>
        <p:nvSpPr>
          <p:cNvPr id="881" name="Google Shape;881;p13"/>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The Waiter’s Edge.</a:t>
            </a:r>
            <a:endParaRPr b="0" i="0" sz="2800" u="none" cap="none" strike="noStrike">
              <a:solidFill>
                <a:schemeClr val="dk1"/>
              </a:solidFill>
              <a:latin typeface="Calibri"/>
              <a:ea typeface="Calibri"/>
              <a:cs typeface="Calibri"/>
              <a:sym typeface="Calibri"/>
            </a:endParaRPr>
          </a:p>
        </p:txBody>
      </p:sp>
      <p:sp>
        <p:nvSpPr>
          <p:cNvPr id="882" name="Google Shape;882;p13"/>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Suggestive-sell prompts on the waiter’s tablet — the human still takes the order.</a:t>
            </a:r>
            <a:endParaRPr b="0" i="0" sz="1300" u="none" cap="none" strike="noStrike">
              <a:solidFill>
                <a:schemeClr val="dk1"/>
              </a:solidFill>
              <a:latin typeface="Calibri"/>
              <a:ea typeface="Calibri"/>
              <a:cs typeface="Calibri"/>
              <a:sym typeface="Calibri"/>
            </a:endParaRPr>
          </a:p>
        </p:txBody>
      </p:sp>
      <p:sp>
        <p:nvSpPr>
          <p:cNvPr id="883" name="Google Shape;883;p13"/>
          <p:cNvSpPr/>
          <p:nvPr/>
        </p:nvSpPr>
        <p:spPr>
          <a:xfrm>
            <a:off x="640080" y="1188720"/>
            <a:ext cx="5669280" cy="3200400"/>
          </a:xfrm>
          <a:prstGeom prst="rect">
            <a:avLst/>
          </a:prstGeom>
          <a:solidFill>
            <a:srgbClr val="1F2230"/>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3"/>
          <p:cNvSpPr/>
          <p:nvPr/>
        </p:nvSpPr>
        <p:spPr>
          <a:xfrm>
            <a:off x="722376" y="1271016"/>
            <a:ext cx="5504688" cy="3035808"/>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3"/>
          <p:cNvSpPr/>
          <p:nvPr/>
        </p:nvSpPr>
        <p:spPr>
          <a:xfrm>
            <a:off x="3451860" y="1207008"/>
            <a:ext cx="45720" cy="45720"/>
          </a:xfrm>
          <a:prstGeom prst="ellipse">
            <a:avLst/>
          </a:prstGeom>
          <a:solidFill>
            <a:srgbClr val="3A3F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3"/>
          <p:cNvSpPr/>
          <p:nvPr/>
        </p:nvSpPr>
        <p:spPr>
          <a:xfrm>
            <a:off x="813816" y="1316736"/>
            <a:ext cx="457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9:41</a:t>
            </a:r>
            <a:endParaRPr b="0" i="0" sz="700" u="none" cap="none" strike="noStrike">
              <a:solidFill>
                <a:schemeClr val="dk1"/>
              </a:solidFill>
              <a:latin typeface="Calibri"/>
              <a:ea typeface="Calibri"/>
              <a:cs typeface="Calibri"/>
              <a:sym typeface="Calibri"/>
            </a:endParaRPr>
          </a:p>
        </p:txBody>
      </p:sp>
      <p:sp>
        <p:nvSpPr>
          <p:cNvPr id="887" name="Google Shape;887;p13"/>
          <p:cNvSpPr/>
          <p:nvPr/>
        </p:nvSpPr>
        <p:spPr>
          <a:xfrm>
            <a:off x="5586984"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3"/>
          <p:cNvSpPr/>
          <p:nvPr/>
        </p:nvSpPr>
        <p:spPr>
          <a:xfrm>
            <a:off x="5641848"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3"/>
          <p:cNvSpPr/>
          <p:nvPr/>
        </p:nvSpPr>
        <p:spPr>
          <a:xfrm>
            <a:off x="5696712"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3"/>
          <p:cNvSpPr/>
          <p:nvPr/>
        </p:nvSpPr>
        <p:spPr>
          <a:xfrm>
            <a:off x="5751576" y="1371600"/>
            <a:ext cx="36576" cy="36576"/>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3"/>
          <p:cNvSpPr/>
          <p:nvPr/>
        </p:nvSpPr>
        <p:spPr>
          <a:xfrm>
            <a:off x="5861304" y="1362456"/>
            <a:ext cx="201168" cy="73152"/>
          </a:xfrm>
          <a:prstGeom prst="rect">
            <a:avLst/>
          </a:prstGeom>
          <a:solidFill>
            <a:srgbClr val="FFFFFF">
              <a:alpha val="0"/>
            </a:srgbClr>
          </a:solidFill>
          <a:ln cap="flat" cmpd="sng" w="9525">
            <a:solidFill>
              <a:srgbClr val="6B72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3"/>
          <p:cNvSpPr/>
          <p:nvPr/>
        </p:nvSpPr>
        <p:spPr>
          <a:xfrm>
            <a:off x="5870448" y="1371600"/>
            <a:ext cx="164592" cy="54864"/>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3"/>
          <p:cNvSpPr/>
          <p:nvPr/>
        </p:nvSpPr>
        <p:spPr>
          <a:xfrm>
            <a:off x="6062472" y="1380744"/>
            <a:ext cx="13716" cy="36576"/>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3"/>
          <p:cNvSpPr/>
          <p:nvPr/>
        </p:nvSpPr>
        <p:spPr>
          <a:xfrm>
            <a:off x="859536" y="1563624"/>
            <a:ext cx="5230368" cy="384048"/>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3"/>
          <p:cNvSpPr/>
          <p:nvPr/>
        </p:nvSpPr>
        <p:spPr>
          <a:xfrm>
            <a:off x="996696" y="1563624"/>
            <a:ext cx="109728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Arial"/>
              <a:buNone/>
            </a:pPr>
            <a:r>
              <a:rPr b="1" i="0" lang="en-US" sz="1200" u="none" cap="none" strike="noStrike">
                <a:solidFill>
                  <a:srgbClr val="FFFFFF"/>
                </a:solidFill>
                <a:latin typeface="Arial"/>
                <a:ea typeface="Arial"/>
                <a:cs typeface="Arial"/>
                <a:sym typeface="Arial"/>
              </a:rPr>
              <a:t>TABLE 12</a:t>
            </a:r>
            <a:endParaRPr b="0" i="0" sz="1200" u="none" cap="none" strike="noStrike">
              <a:solidFill>
                <a:schemeClr val="dk1"/>
              </a:solidFill>
              <a:latin typeface="Calibri"/>
              <a:ea typeface="Calibri"/>
              <a:cs typeface="Calibri"/>
              <a:sym typeface="Calibri"/>
            </a:endParaRPr>
          </a:p>
        </p:txBody>
      </p:sp>
      <p:sp>
        <p:nvSpPr>
          <p:cNvPr id="896" name="Google Shape;896;p13"/>
          <p:cNvSpPr/>
          <p:nvPr/>
        </p:nvSpPr>
        <p:spPr>
          <a:xfrm>
            <a:off x="2093976" y="1563624"/>
            <a:ext cx="274320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B965"/>
              </a:buClr>
              <a:buSzPts val="1000"/>
              <a:buFont typeface="IBM Plex Sans"/>
              <a:buNone/>
            </a:pPr>
            <a:r>
              <a:rPr b="0" i="0" lang="en-US" sz="1000" u="none" cap="none" strike="noStrike">
                <a:solidFill>
                  <a:srgbClr val="F5B965"/>
                </a:solidFill>
                <a:latin typeface="IBM Plex Sans"/>
                <a:ea typeface="IBM Plex Sans"/>
                <a:cs typeface="IBM Plex Sans"/>
                <a:sym typeface="IBM Plex Sans"/>
              </a:rPr>
              <a:t>·  Party of 4  ·  Ahmed Family</a:t>
            </a:r>
            <a:endParaRPr b="0" i="0" sz="1000" u="none" cap="none" strike="noStrike">
              <a:solidFill>
                <a:schemeClr val="dk1"/>
              </a:solidFill>
              <a:latin typeface="Calibri"/>
              <a:ea typeface="Calibri"/>
              <a:cs typeface="Calibri"/>
              <a:sym typeface="Calibri"/>
            </a:endParaRPr>
          </a:p>
        </p:txBody>
      </p:sp>
      <p:sp>
        <p:nvSpPr>
          <p:cNvPr id="897" name="Google Shape;897;p13"/>
          <p:cNvSpPr/>
          <p:nvPr/>
        </p:nvSpPr>
        <p:spPr>
          <a:xfrm>
            <a:off x="4672584" y="1563624"/>
            <a:ext cx="137160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900"/>
              <a:buFont typeface="IBM Plex Sans"/>
              <a:buNone/>
            </a:pPr>
            <a:r>
              <a:rPr b="0" i="0" lang="en-US" sz="900" u="none" cap="none" strike="noStrike">
                <a:solidFill>
                  <a:srgbClr val="FFFFFF"/>
                </a:solidFill>
                <a:latin typeface="IBM Plex Sans"/>
                <a:ea typeface="IBM Plex Sans"/>
                <a:cs typeface="IBM Plex Sans"/>
                <a:sym typeface="IBM Plex Sans"/>
              </a:rPr>
              <a:t>Khaled (server)</a:t>
            </a:r>
            <a:endParaRPr b="0" i="0" sz="900" u="none" cap="none" strike="noStrike">
              <a:solidFill>
                <a:schemeClr val="dk1"/>
              </a:solidFill>
              <a:latin typeface="Calibri"/>
              <a:ea typeface="Calibri"/>
              <a:cs typeface="Calibri"/>
              <a:sym typeface="Calibri"/>
            </a:endParaRPr>
          </a:p>
        </p:txBody>
      </p:sp>
      <p:sp>
        <p:nvSpPr>
          <p:cNvPr id="898" name="Google Shape;898;p13"/>
          <p:cNvSpPr/>
          <p:nvPr/>
        </p:nvSpPr>
        <p:spPr>
          <a:xfrm>
            <a:off x="859536" y="2048256"/>
            <a:ext cx="2560320" cy="2121408"/>
          </a:xfrm>
          <a:prstGeom prst="rect">
            <a:avLst/>
          </a:prstGeom>
          <a:solidFill>
            <a:srgbClr val="FAFAFB"/>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3"/>
          <p:cNvSpPr/>
          <p:nvPr/>
        </p:nvSpPr>
        <p:spPr>
          <a:xfrm>
            <a:off x="996696" y="2139696"/>
            <a:ext cx="22860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ORDER IN PROGRESS</a:t>
            </a:r>
            <a:endParaRPr b="0" i="0" sz="800" u="none" cap="none" strike="noStrike">
              <a:solidFill>
                <a:schemeClr val="dk1"/>
              </a:solidFill>
              <a:latin typeface="Calibri"/>
              <a:ea typeface="Calibri"/>
              <a:cs typeface="Calibri"/>
              <a:sym typeface="Calibri"/>
            </a:endParaRPr>
          </a:p>
        </p:txBody>
      </p:sp>
      <p:sp>
        <p:nvSpPr>
          <p:cNvPr id="900" name="Google Shape;900;p13"/>
          <p:cNvSpPr/>
          <p:nvPr/>
        </p:nvSpPr>
        <p:spPr>
          <a:xfrm>
            <a:off x="996696" y="2414016"/>
            <a:ext cx="3200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1000"/>
              <a:buFont typeface="Consolas"/>
              <a:buNone/>
            </a:pPr>
            <a:r>
              <a:rPr b="1" i="0" lang="en-US" sz="1000" u="none" cap="none" strike="noStrike">
                <a:solidFill>
                  <a:srgbClr val="B31981"/>
                </a:solidFill>
                <a:latin typeface="Consolas"/>
                <a:ea typeface="Consolas"/>
                <a:cs typeface="Consolas"/>
                <a:sym typeface="Consolas"/>
              </a:rPr>
              <a:t>1×</a:t>
            </a:r>
            <a:endParaRPr b="0" i="0" sz="1000" u="none" cap="none" strike="noStrike">
              <a:solidFill>
                <a:schemeClr val="dk1"/>
              </a:solidFill>
              <a:latin typeface="Calibri"/>
              <a:ea typeface="Calibri"/>
              <a:cs typeface="Calibri"/>
              <a:sym typeface="Calibri"/>
            </a:endParaRPr>
          </a:p>
        </p:txBody>
      </p:sp>
      <p:sp>
        <p:nvSpPr>
          <p:cNvPr id="901" name="Google Shape;901;p13"/>
          <p:cNvSpPr/>
          <p:nvPr/>
        </p:nvSpPr>
        <p:spPr>
          <a:xfrm>
            <a:off x="1316736" y="2414016"/>
            <a:ext cx="15544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IBM Plex Sans"/>
              <a:buNone/>
            </a:pPr>
            <a:r>
              <a:rPr b="0" i="0" lang="en-US" sz="1000" u="none" cap="none" strike="noStrike">
                <a:solidFill>
                  <a:srgbClr val="1A1A2E"/>
                </a:solidFill>
                <a:latin typeface="IBM Plex Sans"/>
                <a:ea typeface="IBM Plex Sans"/>
                <a:cs typeface="IBM Plex Sans"/>
                <a:sym typeface="IBM Plex Sans"/>
              </a:rPr>
              <a:t>Lamb Biryani</a:t>
            </a:r>
            <a:endParaRPr b="0" i="0" sz="1000" u="none" cap="none" strike="noStrike">
              <a:solidFill>
                <a:schemeClr val="dk1"/>
              </a:solidFill>
              <a:latin typeface="Calibri"/>
              <a:ea typeface="Calibri"/>
              <a:cs typeface="Calibri"/>
              <a:sym typeface="Calibri"/>
            </a:endParaRPr>
          </a:p>
        </p:txBody>
      </p:sp>
      <p:sp>
        <p:nvSpPr>
          <p:cNvPr id="902" name="Google Shape;902;p13"/>
          <p:cNvSpPr/>
          <p:nvPr/>
        </p:nvSpPr>
        <p:spPr>
          <a:xfrm>
            <a:off x="2825496" y="2414016"/>
            <a:ext cx="4572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Consolas"/>
              <a:buNone/>
            </a:pPr>
            <a:r>
              <a:rPr b="0" i="0" lang="en-US" sz="900" u="none" cap="none" strike="noStrike">
                <a:solidFill>
                  <a:srgbClr val="1A1A2E"/>
                </a:solidFill>
                <a:latin typeface="Consolas"/>
                <a:ea typeface="Consolas"/>
                <a:cs typeface="Consolas"/>
                <a:sym typeface="Consolas"/>
              </a:rPr>
              <a:t>SAR 42</a:t>
            </a:r>
            <a:endParaRPr b="0" i="0" sz="900" u="none" cap="none" strike="noStrike">
              <a:solidFill>
                <a:schemeClr val="dk1"/>
              </a:solidFill>
              <a:latin typeface="Calibri"/>
              <a:ea typeface="Calibri"/>
              <a:cs typeface="Calibri"/>
              <a:sym typeface="Calibri"/>
            </a:endParaRPr>
          </a:p>
        </p:txBody>
      </p:sp>
      <p:sp>
        <p:nvSpPr>
          <p:cNvPr id="903" name="Google Shape;903;p13"/>
          <p:cNvSpPr/>
          <p:nvPr/>
        </p:nvSpPr>
        <p:spPr>
          <a:xfrm>
            <a:off x="996696" y="2706624"/>
            <a:ext cx="3200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1000"/>
              <a:buFont typeface="Consolas"/>
              <a:buNone/>
            </a:pPr>
            <a:r>
              <a:rPr b="1" i="0" lang="en-US" sz="1000" u="none" cap="none" strike="noStrike">
                <a:solidFill>
                  <a:srgbClr val="B31981"/>
                </a:solidFill>
                <a:latin typeface="Consolas"/>
                <a:ea typeface="Consolas"/>
                <a:cs typeface="Consolas"/>
                <a:sym typeface="Consolas"/>
              </a:rPr>
              <a:t>2×</a:t>
            </a:r>
            <a:endParaRPr b="0" i="0" sz="1000" u="none" cap="none" strike="noStrike">
              <a:solidFill>
                <a:schemeClr val="dk1"/>
              </a:solidFill>
              <a:latin typeface="Calibri"/>
              <a:ea typeface="Calibri"/>
              <a:cs typeface="Calibri"/>
              <a:sym typeface="Calibri"/>
            </a:endParaRPr>
          </a:p>
        </p:txBody>
      </p:sp>
      <p:sp>
        <p:nvSpPr>
          <p:cNvPr id="904" name="Google Shape;904;p13"/>
          <p:cNvSpPr/>
          <p:nvPr/>
        </p:nvSpPr>
        <p:spPr>
          <a:xfrm>
            <a:off x="1316736" y="2706624"/>
            <a:ext cx="15544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IBM Plex Sans"/>
              <a:buNone/>
            </a:pPr>
            <a:r>
              <a:rPr b="0" i="0" lang="en-US" sz="1000" u="none" cap="none" strike="noStrike">
                <a:solidFill>
                  <a:srgbClr val="1A1A2E"/>
                </a:solidFill>
                <a:latin typeface="IBM Plex Sans"/>
                <a:ea typeface="IBM Plex Sans"/>
                <a:cs typeface="IBM Plex Sans"/>
                <a:sym typeface="IBM Plex Sans"/>
              </a:rPr>
              <a:t>Garlic Naan</a:t>
            </a:r>
            <a:endParaRPr b="0" i="0" sz="1000" u="none" cap="none" strike="noStrike">
              <a:solidFill>
                <a:schemeClr val="dk1"/>
              </a:solidFill>
              <a:latin typeface="Calibri"/>
              <a:ea typeface="Calibri"/>
              <a:cs typeface="Calibri"/>
              <a:sym typeface="Calibri"/>
            </a:endParaRPr>
          </a:p>
        </p:txBody>
      </p:sp>
      <p:sp>
        <p:nvSpPr>
          <p:cNvPr id="905" name="Google Shape;905;p13"/>
          <p:cNvSpPr/>
          <p:nvPr/>
        </p:nvSpPr>
        <p:spPr>
          <a:xfrm>
            <a:off x="2825496" y="2706624"/>
            <a:ext cx="4572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Consolas"/>
              <a:buNone/>
            </a:pPr>
            <a:r>
              <a:rPr b="0" i="0" lang="en-US" sz="900" u="none" cap="none" strike="noStrike">
                <a:solidFill>
                  <a:srgbClr val="1A1A2E"/>
                </a:solidFill>
                <a:latin typeface="Consolas"/>
                <a:ea typeface="Consolas"/>
                <a:cs typeface="Consolas"/>
                <a:sym typeface="Consolas"/>
              </a:rPr>
              <a:t>SAR 12</a:t>
            </a:r>
            <a:endParaRPr b="0" i="0" sz="900" u="none" cap="none" strike="noStrike">
              <a:solidFill>
                <a:schemeClr val="dk1"/>
              </a:solidFill>
              <a:latin typeface="Calibri"/>
              <a:ea typeface="Calibri"/>
              <a:cs typeface="Calibri"/>
              <a:sym typeface="Calibri"/>
            </a:endParaRPr>
          </a:p>
        </p:txBody>
      </p:sp>
      <p:sp>
        <p:nvSpPr>
          <p:cNvPr id="906" name="Google Shape;906;p13"/>
          <p:cNvSpPr/>
          <p:nvPr/>
        </p:nvSpPr>
        <p:spPr>
          <a:xfrm>
            <a:off x="996696" y="2999232"/>
            <a:ext cx="3200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1000"/>
              <a:buFont typeface="Consolas"/>
              <a:buNone/>
            </a:pPr>
            <a:r>
              <a:rPr b="1" i="0" lang="en-US" sz="1000" u="none" cap="none" strike="noStrike">
                <a:solidFill>
                  <a:srgbClr val="B31981"/>
                </a:solidFill>
                <a:latin typeface="Consolas"/>
                <a:ea typeface="Consolas"/>
                <a:cs typeface="Consolas"/>
                <a:sym typeface="Consolas"/>
              </a:rPr>
              <a:t>1×</a:t>
            </a:r>
            <a:endParaRPr b="0" i="0" sz="1000" u="none" cap="none" strike="noStrike">
              <a:solidFill>
                <a:schemeClr val="dk1"/>
              </a:solidFill>
              <a:latin typeface="Calibri"/>
              <a:ea typeface="Calibri"/>
              <a:cs typeface="Calibri"/>
              <a:sym typeface="Calibri"/>
            </a:endParaRPr>
          </a:p>
        </p:txBody>
      </p:sp>
      <p:sp>
        <p:nvSpPr>
          <p:cNvPr id="907" name="Google Shape;907;p13"/>
          <p:cNvSpPr/>
          <p:nvPr/>
        </p:nvSpPr>
        <p:spPr>
          <a:xfrm>
            <a:off x="1316736" y="2999232"/>
            <a:ext cx="15544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IBM Plex Sans"/>
              <a:buNone/>
            </a:pPr>
            <a:r>
              <a:rPr b="0" i="0" lang="en-US" sz="1000" u="none" cap="none" strike="noStrike">
                <a:solidFill>
                  <a:srgbClr val="1A1A2E"/>
                </a:solidFill>
                <a:latin typeface="IBM Plex Sans"/>
                <a:ea typeface="IBM Plex Sans"/>
                <a:cs typeface="IBM Plex Sans"/>
                <a:sym typeface="IBM Plex Sans"/>
              </a:rPr>
              <a:t>Chicken Tikka</a:t>
            </a:r>
            <a:endParaRPr b="0" i="0" sz="1000" u="none" cap="none" strike="noStrike">
              <a:solidFill>
                <a:schemeClr val="dk1"/>
              </a:solidFill>
              <a:latin typeface="Calibri"/>
              <a:ea typeface="Calibri"/>
              <a:cs typeface="Calibri"/>
              <a:sym typeface="Calibri"/>
            </a:endParaRPr>
          </a:p>
        </p:txBody>
      </p:sp>
      <p:sp>
        <p:nvSpPr>
          <p:cNvPr id="908" name="Google Shape;908;p13"/>
          <p:cNvSpPr/>
          <p:nvPr/>
        </p:nvSpPr>
        <p:spPr>
          <a:xfrm>
            <a:off x="2825496" y="2999232"/>
            <a:ext cx="4572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Consolas"/>
              <a:buNone/>
            </a:pPr>
            <a:r>
              <a:rPr b="0" i="0" lang="en-US" sz="900" u="none" cap="none" strike="noStrike">
                <a:solidFill>
                  <a:srgbClr val="1A1A2E"/>
                </a:solidFill>
                <a:latin typeface="Consolas"/>
                <a:ea typeface="Consolas"/>
                <a:cs typeface="Consolas"/>
                <a:sym typeface="Consolas"/>
              </a:rPr>
              <a:t>SAR 32</a:t>
            </a:r>
            <a:endParaRPr b="0" i="0" sz="900" u="none" cap="none" strike="noStrike">
              <a:solidFill>
                <a:schemeClr val="dk1"/>
              </a:solidFill>
              <a:latin typeface="Calibri"/>
              <a:ea typeface="Calibri"/>
              <a:cs typeface="Calibri"/>
              <a:sym typeface="Calibri"/>
            </a:endParaRPr>
          </a:p>
        </p:txBody>
      </p:sp>
      <p:sp>
        <p:nvSpPr>
          <p:cNvPr id="909" name="Google Shape;909;p13"/>
          <p:cNvSpPr/>
          <p:nvPr/>
        </p:nvSpPr>
        <p:spPr>
          <a:xfrm>
            <a:off x="996696" y="3291840"/>
            <a:ext cx="3200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1000"/>
              <a:buFont typeface="Consolas"/>
              <a:buNone/>
            </a:pPr>
            <a:r>
              <a:rPr b="1" i="0" lang="en-US" sz="1000" u="none" cap="none" strike="noStrike">
                <a:solidFill>
                  <a:srgbClr val="B31981"/>
                </a:solidFill>
                <a:latin typeface="Consolas"/>
                <a:ea typeface="Consolas"/>
                <a:cs typeface="Consolas"/>
                <a:sym typeface="Consolas"/>
              </a:rPr>
              <a:t>1×</a:t>
            </a:r>
            <a:endParaRPr b="0" i="0" sz="1000" u="none" cap="none" strike="noStrike">
              <a:solidFill>
                <a:schemeClr val="dk1"/>
              </a:solidFill>
              <a:latin typeface="Calibri"/>
              <a:ea typeface="Calibri"/>
              <a:cs typeface="Calibri"/>
              <a:sym typeface="Calibri"/>
            </a:endParaRPr>
          </a:p>
        </p:txBody>
      </p:sp>
      <p:sp>
        <p:nvSpPr>
          <p:cNvPr id="910" name="Google Shape;910;p13"/>
          <p:cNvSpPr/>
          <p:nvPr/>
        </p:nvSpPr>
        <p:spPr>
          <a:xfrm>
            <a:off x="1316736" y="3291840"/>
            <a:ext cx="15544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IBM Plex Sans"/>
              <a:buNone/>
            </a:pPr>
            <a:r>
              <a:rPr b="0" i="0" lang="en-US" sz="1000" u="none" cap="none" strike="noStrike">
                <a:solidFill>
                  <a:srgbClr val="1A1A2E"/>
                </a:solidFill>
                <a:latin typeface="IBM Plex Sans"/>
                <a:ea typeface="IBM Plex Sans"/>
                <a:cs typeface="IBM Plex Sans"/>
                <a:sym typeface="IBM Plex Sans"/>
              </a:rPr>
              <a:t>Mango Lassi</a:t>
            </a:r>
            <a:endParaRPr b="0" i="0" sz="1000" u="none" cap="none" strike="noStrike">
              <a:solidFill>
                <a:schemeClr val="dk1"/>
              </a:solidFill>
              <a:latin typeface="Calibri"/>
              <a:ea typeface="Calibri"/>
              <a:cs typeface="Calibri"/>
              <a:sym typeface="Calibri"/>
            </a:endParaRPr>
          </a:p>
        </p:txBody>
      </p:sp>
      <p:sp>
        <p:nvSpPr>
          <p:cNvPr id="911" name="Google Shape;911;p13"/>
          <p:cNvSpPr/>
          <p:nvPr/>
        </p:nvSpPr>
        <p:spPr>
          <a:xfrm>
            <a:off x="2825496" y="3291840"/>
            <a:ext cx="45720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Consolas"/>
              <a:buNone/>
            </a:pPr>
            <a:r>
              <a:rPr b="0" i="0" lang="en-US" sz="900" u="none" cap="none" strike="noStrike">
                <a:solidFill>
                  <a:srgbClr val="1A1A2E"/>
                </a:solidFill>
                <a:latin typeface="Consolas"/>
                <a:ea typeface="Consolas"/>
                <a:cs typeface="Consolas"/>
                <a:sym typeface="Consolas"/>
              </a:rPr>
              <a:t>SAR 8</a:t>
            </a:r>
            <a:endParaRPr b="0" i="0" sz="900" u="none" cap="none" strike="noStrike">
              <a:solidFill>
                <a:schemeClr val="dk1"/>
              </a:solidFill>
              <a:latin typeface="Calibri"/>
              <a:ea typeface="Calibri"/>
              <a:cs typeface="Calibri"/>
              <a:sym typeface="Calibri"/>
            </a:endParaRPr>
          </a:p>
        </p:txBody>
      </p:sp>
      <p:cxnSp>
        <p:nvCxnSpPr>
          <p:cNvPr id="912" name="Google Shape;912;p13"/>
          <p:cNvCxnSpPr/>
          <p:nvPr/>
        </p:nvCxnSpPr>
        <p:spPr>
          <a:xfrm>
            <a:off x="996696" y="3648456"/>
            <a:ext cx="2286000" cy="0"/>
          </a:xfrm>
          <a:prstGeom prst="straightConnector1">
            <a:avLst/>
          </a:prstGeom>
          <a:noFill/>
          <a:ln cap="flat" cmpd="sng" w="9525">
            <a:solidFill>
              <a:srgbClr val="E5E7EB"/>
            </a:solidFill>
            <a:prstDash val="solid"/>
            <a:round/>
            <a:headEnd len="sm" w="sm" type="none"/>
            <a:tailEnd len="sm" w="sm" type="none"/>
          </a:ln>
        </p:spPr>
      </p:cxnSp>
      <p:sp>
        <p:nvSpPr>
          <p:cNvPr id="913" name="Google Shape;913;p13"/>
          <p:cNvSpPr/>
          <p:nvPr/>
        </p:nvSpPr>
        <p:spPr>
          <a:xfrm>
            <a:off x="996696" y="3739896"/>
            <a:ext cx="914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Subtotal</a:t>
            </a:r>
            <a:endParaRPr b="0" i="0" sz="900" u="none" cap="none" strike="noStrike">
              <a:solidFill>
                <a:schemeClr val="dk1"/>
              </a:solidFill>
              <a:latin typeface="Calibri"/>
              <a:ea typeface="Calibri"/>
              <a:cs typeface="Calibri"/>
              <a:sym typeface="Calibri"/>
            </a:endParaRPr>
          </a:p>
        </p:txBody>
      </p:sp>
      <p:sp>
        <p:nvSpPr>
          <p:cNvPr id="914" name="Google Shape;914;p13"/>
          <p:cNvSpPr/>
          <p:nvPr/>
        </p:nvSpPr>
        <p:spPr>
          <a:xfrm>
            <a:off x="2642616" y="3739896"/>
            <a:ext cx="64008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SAR 94</a:t>
            </a:r>
            <a:endParaRPr b="0" i="0" sz="1200" u="none" cap="none" strike="noStrike">
              <a:solidFill>
                <a:schemeClr val="dk1"/>
              </a:solidFill>
              <a:latin typeface="Calibri"/>
              <a:ea typeface="Calibri"/>
              <a:cs typeface="Calibri"/>
              <a:sym typeface="Calibri"/>
            </a:endParaRPr>
          </a:p>
        </p:txBody>
      </p:sp>
      <p:sp>
        <p:nvSpPr>
          <p:cNvPr id="915" name="Google Shape;915;p13"/>
          <p:cNvSpPr/>
          <p:nvPr/>
        </p:nvSpPr>
        <p:spPr>
          <a:xfrm>
            <a:off x="3602736" y="2048256"/>
            <a:ext cx="2441448" cy="2121408"/>
          </a:xfrm>
          <a:prstGeom prst="rect">
            <a:avLst/>
          </a:prstGeom>
          <a:solidFill>
            <a:srgbClr val="FDF2F9"/>
          </a:solidFill>
          <a:ln cap="flat" cmpd="sng" w="1905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16" name="Google Shape;916;p13"/>
          <p:cNvPicPr preferRelativeResize="0"/>
          <p:nvPr/>
        </p:nvPicPr>
        <p:blipFill rotWithShape="1">
          <a:blip r:embed="rId3">
            <a:alphaModFix/>
          </a:blip>
          <a:srcRect b="0" l="0" r="0" t="0"/>
          <a:stretch/>
        </p:blipFill>
        <p:spPr>
          <a:xfrm>
            <a:off x="3739896" y="2139696"/>
            <a:ext cx="201168" cy="201168"/>
          </a:xfrm>
          <a:prstGeom prst="rect">
            <a:avLst/>
          </a:prstGeom>
          <a:noFill/>
          <a:ln>
            <a:noFill/>
          </a:ln>
        </p:spPr>
      </p:pic>
      <p:sp>
        <p:nvSpPr>
          <p:cNvPr id="917" name="Google Shape;917;p13"/>
          <p:cNvSpPr/>
          <p:nvPr/>
        </p:nvSpPr>
        <p:spPr>
          <a:xfrm>
            <a:off x="3986784" y="2139696"/>
            <a:ext cx="1984248"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800"/>
              <a:buFont typeface="IBM Plex Sans"/>
              <a:buNone/>
            </a:pPr>
            <a:r>
              <a:rPr b="1" i="0" lang="en-US" sz="800" u="none" cap="none" strike="noStrike">
                <a:solidFill>
                  <a:srgbClr val="B31981"/>
                </a:solidFill>
                <a:latin typeface="IBM Plex Sans"/>
                <a:ea typeface="IBM Plex Sans"/>
                <a:cs typeface="IBM Plex Sans"/>
                <a:sym typeface="IBM Plex Sans"/>
              </a:rPr>
              <a:t>SMART PAIR SUGGESTIONS</a:t>
            </a:r>
            <a:endParaRPr b="0" i="0" sz="800" u="none" cap="none" strike="noStrike">
              <a:solidFill>
                <a:schemeClr val="dk1"/>
              </a:solidFill>
              <a:latin typeface="Calibri"/>
              <a:ea typeface="Calibri"/>
              <a:cs typeface="Calibri"/>
              <a:sym typeface="Calibri"/>
            </a:endParaRPr>
          </a:p>
        </p:txBody>
      </p:sp>
      <p:sp>
        <p:nvSpPr>
          <p:cNvPr id="918" name="Google Shape;918;p13"/>
          <p:cNvSpPr/>
          <p:nvPr/>
        </p:nvSpPr>
        <p:spPr>
          <a:xfrm>
            <a:off x="3739896" y="2459736"/>
            <a:ext cx="2167128" cy="411480"/>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3"/>
          <p:cNvSpPr/>
          <p:nvPr/>
        </p:nvSpPr>
        <p:spPr>
          <a:xfrm>
            <a:off x="3803904" y="2551176"/>
            <a:ext cx="457200" cy="22860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3"/>
          <p:cNvSpPr/>
          <p:nvPr/>
        </p:nvSpPr>
        <p:spPr>
          <a:xfrm>
            <a:off x="3803904" y="2551176"/>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50"/>
              <a:buFont typeface="Arial"/>
              <a:buNone/>
            </a:pPr>
            <a:r>
              <a:rPr b="1" i="0" lang="en-US" sz="850" u="none" cap="none" strike="noStrike">
                <a:solidFill>
                  <a:srgbClr val="FFFFFF"/>
                </a:solidFill>
                <a:latin typeface="Arial"/>
                <a:ea typeface="Arial"/>
                <a:cs typeface="Arial"/>
                <a:sym typeface="Arial"/>
              </a:rPr>
              <a:t>87%</a:t>
            </a:r>
            <a:endParaRPr b="0" i="0" sz="850" u="none" cap="none" strike="noStrike">
              <a:solidFill>
                <a:schemeClr val="dk1"/>
              </a:solidFill>
              <a:latin typeface="Calibri"/>
              <a:ea typeface="Calibri"/>
              <a:cs typeface="Calibri"/>
              <a:sym typeface="Calibri"/>
            </a:endParaRPr>
          </a:p>
        </p:txBody>
      </p:sp>
      <p:sp>
        <p:nvSpPr>
          <p:cNvPr id="921" name="Google Shape;921;p13"/>
          <p:cNvSpPr/>
          <p:nvPr/>
        </p:nvSpPr>
        <p:spPr>
          <a:xfrm>
            <a:off x="4315968" y="2496312"/>
            <a:ext cx="1069848"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Mango Lassi</a:t>
            </a:r>
            <a:endParaRPr b="0" i="0" sz="1000" u="none" cap="none" strike="noStrike">
              <a:solidFill>
                <a:schemeClr val="dk1"/>
              </a:solidFill>
              <a:latin typeface="Calibri"/>
              <a:ea typeface="Calibri"/>
              <a:cs typeface="Calibri"/>
              <a:sym typeface="Calibri"/>
            </a:endParaRPr>
          </a:p>
        </p:txBody>
      </p:sp>
      <p:sp>
        <p:nvSpPr>
          <p:cNvPr id="922" name="Google Shape;922;p13"/>
          <p:cNvSpPr/>
          <p:nvPr/>
        </p:nvSpPr>
        <p:spPr>
          <a:xfrm>
            <a:off x="4315968" y="2679192"/>
            <a:ext cx="1069848"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0" i="1" lang="en-US" sz="750" u="none" cap="none" strike="noStrike">
                <a:solidFill>
                  <a:srgbClr val="6B7280"/>
                </a:solidFill>
                <a:latin typeface="IBM Plex Sans"/>
                <a:ea typeface="IBM Plex Sans"/>
                <a:cs typeface="IBM Plex Sans"/>
                <a:sym typeface="IBM Plex Sans"/>
              </a:rPr>
              <a:t>87% of biryani orders also order this</a:t>
            </a:r>
            <a:endParaRPr b="0" i="0" sz="750" u="none" cap="none" strike="noStrike">
              <a:solidFill>
                <a:schemeClr val="dk1"/>
              </a:solidFill>
              <a:latin typeface="Calibri"/>
              <a:ea typeface="Calibri"/>
              <a:cs typeface="Calibri"/>
              <a:sym typeface="Calibri"/>
            </a:endParaRPr>
          </a:p>
        </p:txBody>
      </p:sp>
      <p:sp>
        <p:nvSpPr>
          <p:cNvPr id="923" name="Google Shape;923;p13"/>
          <p:cNvSpPr/>
          <p:nvPr/>
        </p:nvSpPr>
        <p:spPr>
          <a:xfrm>
            <a:off x="5477256" y="2551176"/>
            <a:ext cx="411480" cy="228600"/>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24" name="Google Shape;924;p13"/>
          <p:cNvPicPr preferRelativeResize="0"/>
          <p:nvPr/>
        </p:nvPicPr>
        <p:blipFill rotWithShape="1">
          <a:blip r:embed="rId4">
            <a:alphaModFix/>
          </a:blip>
          <a:srcRect b="0" l="0" r="0" t="0"/>
          <a:stretch/>
        </p:blipFill>
        <p:spPr>
          <a:xfrm>
            <a:off x="5541264" y="2606040"/>
            <a:ext cx="109728" cy="109728"/>
          </a:xfrm>
          <a:prstGeom prst="rect">
            <a:avLst/>
          </a:prstGeom>
          <a:noFill/>
          <a:ln>
            <a:noFill/>
          </a:ln>
        </p:spPr>
      </p:pic>
      <p:sp>
        <p:nvSpPr>
          <p:cNvPr id="925" name="Google Shape;925;p13"/>
          <p:cNvSpPr/>
          <p:nvPr/>
        </p:nvSpPr>
        <p:spPr>
          <a:xfrm>
            <a:off x="5650992" y="2551176"/>
            <a:ext cx="246888"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00"/>
              <a:buFont typeface="IBM Plex Sans"/>
              <a:buNone/>
            </a:pPr>
            <a:r>
              <a:rPr b="1" i="0" lang="en-US" sz="800" u="none" cap="none" strike="noStrike">
                <a:solidFill>
                  <a:srgbClr val="FFFFFF"/>
                </a:solidFill>
                <a:latin typeface="IBM Plex Sans"/>
                <a:ea typeface="IBM Plex Sans"/>
                <a:cs typeface="IBM Plex Sans"/>
                <a:sym typeface="IBM Plex Sans"/>
              </a:rPr>
              <a:t>Add</a:t>
            </a:r>
            <a:endParaRPr b="0" i="0" sz="800" u="none" cap="none" strike="noStrike">
              <a:solidFill>
                <a:schemeClr val="dk1"/>
              </a:solidFill>
              <a:latin typeface="Calibri"/>
              <a:ea typeface="Calibri"/>
              <a:cs typeface="Calibri"/>
              <a:sym typeface="Calibri"/>
            </a:endParaRPr>
          </a:p>
        </p:txBody>
      </p:sp>
      <p:sp>
        <p:nvSpPr>
          <p:cNvPr id="926" name="Google Shape;926;p13"/>
          <p:cNvSpPr/>
          <p:nvPr/>
        </p:nvSpPr>
        <p:spPr>
          <a:xfrm>
            <a:off x="3739896" y="2962656"/>
            <a:ext cx="2167128" cy="411480"/>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3"/>
          <p:cNvSpPr/>
          <p:nvPr/>
        </p:nvSpPr>
        <p:spPr>
          <a:xfrm>
            <a:off x="3803904" y="3054096"/>
            <a:ext cx="457200" cy="22860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13"/>
          <p:cNvSpPr/>
          <p:nvPr/>
        </p:nvSpPr>
        <p:spPr>
          <a:xfrm>
            <a:off x="3803904" y="3054096"/>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50"/>
              <a:buFont typeface="Arial"/>
              <a:buNone/>
            </a:pPr>
            <a:r>
              <a:rPr b="1" i="0" lang="en-US" sz="850" u="none" cap="none" strike="noStrike">
                <a:solidFill>
                  <a:srgbClr val="FFFFFF"/>
                </a:solidFill>
                <a:latin typeface="Arial"/>
                <a:ea typeface="Arial"/>
                <a:cs typeface="Arial"/>
                <a:sym typeface="Arial"/>
              </a:rPr>
              <a:t>62%</a:t>
            </a:r>
            <a:endParaRPr b="0" i="0" sz="850" u="none" cap="none" strike="noStrike">
              <a:solidFill>
                <a:schemeClr val="dk1"/>
              </a:solidFill>
              <a:latin typeface="Calibri"/>
              <a:ea typeface="Calibri"/>
              <a:cs typeface="Calibri"/>
              <a:sym typeface="Calibri"/>
            </a:endParaRPr>
          </a:p>
        </p:txBody>
      </p:sp>
      <p:sp>
        <p:nvSpPr>
          <p:cNvPr id="929" name="Google Shape;929;p13"/>
          <p:cNvSpPr/>
          <p:nvPr/>
        </p:nvSpPr>
        <p:spPr>
          <a:xfrm>
            <a:off x="4315968" y="2999232"/>
            <a:ext cx="1069848"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Gulab Jamun</a:t>
            </a:r>
            <a:endParaRPr b="0" i="0" sz="1000" u="none" cap="none" strike="noStrike">
              <a:solidFill>
                <a:schemeClr val="dk1"/>
              </a:solidFill>
              <a:latin typeface="Calibri"/>
              <a:ea typeface="Calibri"/>
              <a:cs typeface="Calibri"/>
              <a:sym typeface="Calibri"/>
            </a:endParaRPr>
          </a:p>
        </p:txBody>
      </p:sp>
      <p:sp>
        <p:nvSpPr>
          <p:cNvPr id="930" name="Google Shape;930;p13"/>
          <p:cNvSpPr/>
          <p:nvPr/>
        </p:nvSpPr>
        <p:spPr>
          <a:xfrm>
            <a:off x="4315968" y="3182112"/>
            <a:ext cx="1069848"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0" i="1" lang="en-US" sz="750" u="none" cap="none" strike="noStrike">
                <a:solidFill>
                  <a:srgbClr val="6B7280"/>
                </a:solidFill>
                <a:latin typeface="IBM Plex Sans"/>
                <a:ea typeface="IBM Plex Sans"/>
                <a:cs typeface="IBM Plex Sans"/>
                <a:sym typeface="IBM Plex Sans"/>
              </a:rPr>
              <a:t>62% of biryani-finishers order this</a:t>
            </a:r>
            <a:endParaRPr b="0" i="0" sz="750" u="none" cap="none" strike="noStrike">
              <a:solidFill>
                <a:schemeClr val="dk1"/>
              </a:solidFill>
              <a:latin typeface="Calibri"/>
              <a:ea typeface="Calibri"/>
              <a:cs typeface="Calibri"/>
              <a:sym typeface="Calibri"/>
            </a:endParaRPr>
          </a:p>
        </p:txBody>
      </p:sp>
      <p:sp>
        <p:nvSpPr>
          <p:cNvPr id="931" name="Google Shape;931;p13"/>
          <p:cNvSpPr/>
          <p:nvPr/>
        </p:nvSpPr>
        <p:spPr>
          <a:xfrm>
            <a:off x="5477256" y="3054096"/>
            <a:ext cx="411480" cy="228600"/>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32" name="Google Shape;932;p13"/>
          <p:cNvPicPr preferRelativeResize="0"/>
          <p:nvPr/>
        </p:nvPicPr>
        <p:blipFill rotWithShape="1">
          <a:blip r:embed="rId4">
            <a:alphaModFix/>
          </a:blip>
          <a:srcRect b="0" l="0" r="0" t="0"/>
          <a:stretch/>
        </p:blipFill>
        <p:spPr>
          <a:xfrm>
            <a:off x="5541264" y="3108960"/>
            <a:ext cx="109728" cy="109728"/>
          </a:xfrm>
          <a:prstGeom prst="rect">
            <a:avLst/>
          </a:prstGeom>
          <a:noFill/>
          <a:ln>
            <a:noFill/>
          </a:ln>
        </p:spPr>
      </p:pic>
      <p:sp>
        <p:nvSpPr>
          <p:cNvPr id="933" name="Google Shape;933;p13"/>
          <p:cNvSpPr/>
          <p:nvPr/>
        </p:nvSpPr>
        <p:spPr>
          <a:xfrm>
            <a:off x="5650992" y="3054096"/>
            <a:ext cx="246888"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00"/>
              <a:buFont typeface="IBM Plex Sans"/>
              <a:buNone/>
            </a:pPr>
            <a:r>
              <a:rPr b="1" i="0" lang="en-US" sz="800" u="none" cap="none" strike="noStrike">
                <a:solidFill>
                  <a:srgbClr val="FFFFFF"/>
                </a:solidFill>
                <a:latin typeface="IBM Plex Sans"/>
                <a:ea typeface="IBM Plex Sans"/>
                <a:cs typeface="IBM Plex Sans"/>
                <a:sym typeface="IBM Plex Sans"/>
              </a:rPr>
              <a:t>Add</a:t>
            </a:r>
            <a:endParaRPr b="0" i="0" sz="800" u="none" cap="none" strike="noStrike">
              <a:solidFill>
                <a:schemeClr val="dk1"/>
              </a:solidFill>
              <a:latin typeface="Calibri"/>
              <a:ea typeface="Calibri"/>
              <a:cs typeface="Calibri"/>
              <a:sym typeface="Calibri"/>
            </a:endParaRPr>
          </a:p>
        </p:txBody>
      </p:sp>
      <p:sp>
        <p:nvSpPr>
          <p:cNvPr id="934" name="Google Shape;934;p13"/>
          <p:cNvSpPr/>
          <p:nvPr/>
        </p:nvSpPr>
        <p:spPr>
          <a:xfrm>
            <a:off x="3739896" y="3465576"/>
            <a:ext cx="2167128" cy="411480"/>
          </a:xfrm>
          <a:prstGeom prst="rect">
            <a:avLst/>
          </a:prstGeom>
          <a:solidFill>
            <a:srgbClr val="FFFFFF"/>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13"/>
          <p:cNvSpPr/>
          <p:nvPr/>
        </p:nvSpPr>
        <p:spPr>
          <a:xfrm>
            <a:off x="3803904" y="3557016"/>
            <a:ext cx="457200" cy="22860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13"/>
          <p:cNvSpPr/>
          <p:nvPr/>
        </p:nvSpPr>
        <p:spPr>
          <a:xfrm>
            <a:off x="3803904" y="3557016"/>
            <a:ext cx="45720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50"/>
              <a:buFont typeface="Arial"/>
              <a:buNone/>
            </a:pPr>
            <a:r>
              <a:rPr b="1" i="0" lang="en-US" sz="850" u="none" cap="none" strike="noStrike">
                <a:solidFill>
                  <a:srgbClr val="FFFFFF"/>
                </a:solidFill>
                <a:latin typeface="Arial"/>
                <a:ea typeface="Arial"/>
                <a:cs typeface="Arial"/>
                <a:sym typeface="Arial"/>
              </a:rPr>
              <a:t>44%</a:t>
            </a:r>
            <a:endParaRPr b="0" i="0" sz="850" u="none" cap="none" strike="noStrike">
              <a:solidFill>
                <a:schemeClr val="dk1"/>
              </a:solidFill>
              <a:latin typeface="Calibri"/>
              <a:ea typeface="Calibri"/>
              <a:cs typeface="Calibri"/>
              <a:sym typeface="Calibri"/>
            </a:endParaRPr>
          </a:p>
        </p:txBody>
      </p:sp>
      <p:sp>
        <p:nvSpPr>
          <p:cNvPr id="937" name="Google Shape;937;p13"/>
          <p:cNvSpPr/>
          <p:nvPr/>
        </p:nvSpPr>
        <p:spPr>
          <a:xfrm>
            <a:off x="4315968" y="3502152"/>
            <a:ext cx="1069848"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Fresh Mint Lemonade</a:t>
            </a:r>
            <a:endParaRPr b="0" i="0" sz="1000" u="none" cap="none" strike="noStrike">
              <a:solidFill>
                <a:schemeClr val="dk1"/>
              </a:solidFill>
              <a:latin typeface="Calibri"/>
              <a:ea typeface="Calibri"/>
              <a:cs typeface="Calibri"/>
              <a:sym typeface="Calibri"/>
            </a:endParaRPr>
          </a:p>
        </p:txBody>
      </p:sp>
      <p:sp>
        <p:nvSpPr>
          <p:cNvPr id="938" name="Google Shape;938;p13"/>
          <p:cNvSpPr/>
          <p:nvPr/>
        </p:nvSpPr>
        <p:spPr>
          <a:xfrm>
            <a:off x="4315968" y="3685032"/>
            <a:ext cx="1069848"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0" i="1" lang="en-US" sz="750" u="none" cap="none" strike="noStrike">
                <a:solidFill>
                  <a:srgbClr val="6B7280"/>
                </a:solidFill>
                <a:latin typeface="IBM Plex Sans"/>
                <a:ea typeface="IBM Plex Sans"/>
                <a:cs typeface="IBM Plex Sans"/>
                <a:sym typeface="IBM Plex Sans"/>
              </a:rPr>
              <a:t>Pairs with chicken tikka</a:t>
            </a:r>
            <a:endParaRPr b="0" i="0" sz="750" u="none" cap="none" strike="noStrike">
              <a:solidFill>
                <a:schemeClr val="dk1"/>
              </a:solidFill>
              <a:latin typeface="Calibri"/>
              <a:ea typeface="Calibri"/>
              <a:cs typeface="Calibri"/>
              <a:sym typeface="Calibri"/>
            </a:endParaRPr>
          </a:p>
        </p:txBody>
      </p:sp>
      <p:sp>
        <p:nvSpPr>
          <p:cNvPr id="939" name="Google Shape;939;p13"/>
          <p:cNvSpPr/>
          <p:nvPr/>
        </p:nvSpPr>
        <p:spPr>
          <a:xfrm>
            <a:off x="5477256" y="3557016"/>
            <a:ext cx="411480" cy="228600"/>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40" name="Google Shape;940;p13"/>
          <p:cNvPicPr preferRelativeResize="0"/>
          <p:nvPr/>
        </p:nvPicPr>
        <p:blipFill rotWithShape="1">
          <a:blip r:embed="rId4">
            <a:alphaModFix/>
          </a:blip>
          <a:srcRect b="0" l="0" r="0" t="0"/>
          <a:stretch/>
        </p:blipFill>
        <p:spPr>
          <a:xfrm>
            <a:off x="5541264" y="3611880"/>
            <a:ext cx="109728" cy="109728"/>
          </a:xfrm>
          <a:prstGeom prst="rect">
            <a:avLst/>
          </a:prstGeom>
          <a:noFill/>
          <a:ln>
            <a:noFill/>
          </a:ln>
        </p:spPr>
      </p:pic>
      <p:sp>
        <p:nvSpPr>
          <p:cNvPr id="941" name="Google Shape;941;p13"/>
          <p:cNvSpPr/>
          <p:nvPr/>
        </p:nvSpPr>
        <p:spPr>
          <a:xfrm>
            <a:off x="5650992" y="3557016"/>
            <a:ext cx="246888"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00"/>
              <a:buFont typeface="IBM Plex Sans"/>
              <a:buNone/>
            </a:pPr>
            <a:r>
              <a:rPr b="1" i="0" lang="en-US" sz="800" u="none" cap="none" strike="noStrike">
                <a:solidFill>
                  <a:srgbClr val="FFFFFF"/>
                </a:solidFill>
                <a:latin typeface="IBM Plex Sans"/>
                <a:ea typeface="IBM Plex Sans"/>
                <a:cs typeface="IBM Plex Sans"/>
                <a:sym typeface="IBM Plex Sans"/>
              </a:rPr>
              <a:t>Add</a:t>
            </a:r>
            <a:endParaRPr b="0" i="0" sz="800" u="none" cap="none" strike="noStrike">
              <a:solidFill>
                <a:schemeClr val="dk1"/>
              </a:solidFill>
              <a:latin typeface="Calibri"/>
              <a:ea typeface="Calibri"/>
              <a:cs typeface="Calibri"/>
              <a:sym typeface="Calibri"/>
            </a:endParaRPr>
          </a:p>
        </p:txBody>
      </p:sp>
      <p:sp>
        <p:nvSpPr>
          <p:cNvPr id="942" name="Google Shape;942;p13"/>
          <p:cNvSpPr/>
          <p:nvPr/>
        </p:nvSpPr>
        <p:spPr>
          <a:xfrm>
            <a:off x="6492240" y="1188720"/>
            <a:ext cx="2286000" cy="91440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3"/>
          <p:cNvSpPr/>
          <p:nvPr/>
        </p:nvSpPr>
        <p:spPr>
          <a:xfrm>
            <a:off x="6492240" y="1188720"/>
            <a:ext cx="2286000" cy="54864"/>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3"/>
          <p:cNvSpPr/>
          <p:nvPr/>
        </p:nvSpPr>
        <p:spPr>
          <a:xfrm>
            <a:off x="6656832" y="1280160"/>
            <a:ext cx="1371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2200"/>
              <a:buFont typeface="Arial"/>
              <a:buNone/>
            </a:pPr>
            <a:r>
              <a:rPr b="1" i="0" lang="en-US" sz="2200" u="none" cap="none" strike="noStrike">
                <a:solidFill>
                  <a:srgbClr val="B31981"/>
                </a:solidFill>
                <a:latin typeface="Arial"/>
                <a:ea typeface="Arial"/>
                <a:cs typeface="Arial"/>
                <a:sym typeface="Arial"/>
              </a:rPr>
              <a:t>+1.5%</a:t>
            </a:r>
            <a:endParaRPr b="0" i="0" sz="2200" u="none" cap="none" strike="noStrike">
              <a:solidFill>
                <a:schemeClr val="dk1"/>
              </a:solidFill>
              <a:latin typeface="Calibri"/>
              <a:ea typeface="Calibri"/>
              <a:cs typeface="Calibri"/>
              <a:sym typeface="Calibri"/>
            </a:endParaRPr>
          </a:p>
        </p:txBody>
      </p:sp>
      <p:sp>
        <p:nvSpPr>
          <p:cNvPr id="945" name="Google Shape;945;p13"/>
          <p:cNvSpPr/>
          <p:nvPr/>
        </p:nvSpPr>
        <p:spPr>
          <a:xfrm>
            <a:off x="6656832" y="1645920"/>
            <a:ext cx="201168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1" i="0" lang="en-US" sz="750" u="none" cap="none" strike="noStrike">
                <a:solidFill>
                  <a:srgbClr val="6B7280"/>
                </a:solidFill>
                <a:latin typeface="IBM Plex Sans"/>
                <a:ea typeface="IBM Plex Sans"/>
                <a:cs typeface="IBM Plex Sans"/>
                <a:sym typeface="IBM Plex Sans"/>
              </a:rPr>
              <a:t>AOV LIFT</a:t>
            </a:r>
            <a:endParaRPr b="0" i="0" sz="750" u="none" cap="none" strike="noStrike">
              <a:solidFill>
                <a:schemeClr val="dk1"/>
              </a:solidFill>
              <a:latin typeface="Calibri"/>
              <a:ea typeface="Calibri"/>
              <a:cs typeface="Calibri"/>
              <a:sym typeface="Calibri"/>
            </a:endParaRPr>
          </a:p>
        </p:txBody>
      </p:sp>
      <p:sp>
        <p:nvSpPr>
          <p:cNvPr id="946" name="Google Shape;946;p13"/>
          <p:cNvSpPr/>
          <p:nvPr/>
        </p:nvSpPr>
        <p:spPr>
          <a:xfrm>
            <a:off x="6656832" y="1828800"/>
            <a:ext cx="2011680" cy="27432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800"/>
              <a:buFont typeface="IBM Plex Sans"/>
              <a:buNone/>
            </a:pPr>
            <a:r>
              <a:rPr b="0" i="0" lang="en-US" sz="800" u="none" cap="none" strike="noStrike">
                <a:solidFill>
                  <a:srgbClr val="4B5563"/>
                </a:solidFill>
                <a:latin typeface="IBM Plex Sans"/>
                <a:ea typeface="IBM Plex Sans"/>
                <a:cs typeface="IBM Plex Sans"/>
                <a:sym typeface="IBM Plex Sans"/>
              </a:rPr>
              <a:t>Industry attach studies — applied to ~60% of checks.</a:t>
            </a:r>
            <a:endParaRPr b="0" i="0" sz="800" u="none" cap="none" strike="noStrike">
              <a:solidFill>
                <a:schemeClr val="dk1"/>
              </a:solidFill>
              <a:latin typeface="Calibri"/>
              <a:ea typeface="Calibri"/>
              <a:cs typeface="Calibri"/>
              <a:sym typeface="Calibri"/>
            </a:endParaRPr>
          </a:p>
        </p:txBody>
      </p:sp>
      <p:sp>
        <p:nvSpPr>
          <p:cNvPr id="947" name="Google Shape;947;p13"/>
          <p:cNvSpPr/>
          <p:nvPr/>
        </p:nvSpPr>
        <p:spPr>
          <a:xfrm>
            <a:off x="6492240" y="2240280"/>
            <a:ext cx="2286000" cy="91440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3"/>
          <p:cNvSpPr/>
          <p:nvPr/>
        </p:nvSpPr>
        <p:spPr>
          <a:xfrm>
            <a:off x="6492240" y="2240280"/>
            <a:ext cx="2286000" cy="54864"/>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13"/>
          <p:cNvSpPr/>
          <p:nvPr/>
        </p:nvSpPr>
        <p:spPr>
          <a:xfrm>
            <a:off x="6656832" y="2331720"/>
            <a:ext cx="1371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1800"/>
              <a:buFont typeface="Arial"/>
              <a:buNone/>
            </a:pPr>
            <a:r>
              <a:rPr b="1" i="0" lang="en-US" sz="1800" u="none" cap="none" strike="noStrike">
                <a:solidFill>
                  <a:srgbClr val="B31981"/>
                </a:solidFill>
                <a:latin typeface="Arial"/>
                <a:ea typeface="Arial"/>
                <a:cs typeface="Arial"/>
                <a:sym typeface="Arial"/>
              </a:rPr>
              <a:t>Human</a:t>
            </a:r>
            <a:endParaRPr b="0" i="0" sz="1800" u="none" cap="none" strike="noStrike">
              <a:solidFill>
                <a:schemeClr val="dk1"/>
              </a:solidFill>
              <a:latin typeface="Calibri"/>
              <a:ea typeface="Calibri"/>
              <a:cs typeface="Calibri"/>
              <a:sym typeface="Calibri"/>
            </a:endParaRPr>
          </a:p>
        </p:txBody>
      </p:sp>
      <p:sp>
        <p:nvSpPr>
          <p:cNvPr id="950" name="Google Shape;950;p13"/>
          <p:cNvSpPr/>
          <p:nvPr/>
        </p:nvSpPr>
        <p:spPr>
          <a:xfrm>
            <a:off x="6656832" y="2697480"/>
            <a:ext cx="201168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1" i="0" lang="en-US" sz="750" u="none" cap="none" strike="noStrike">
                <a:solidFill>
                  <a:srgbClr val="6B7280"/>
                </a:solidFill>
                <a:latin typeface="IBM Plex Sans"/>
                <a:ea typeface="IBM Plex Sans"/>
                <a:cs typeface="IBM Plex Sans"/>
                <a:sym typeface="IBM Plex Sans"/>
              </a:rPr>
              <a:t>STILL IN CHARGE</a:t>
            </a:r>
            <a:endParaRPr b="0" i="0" sz="750" u="none" cap="none" strike="noStrike">
              <a:solidFill>
                <a:schemeClr val="dk1"/>
              </a:solidFill>
              <a:latin typeface="Calibri"/>
              <a:ea typeface="Calibri"/>
              <a:cs typeface="Calibri"/>
              <a:sym typeface="Calibri"/>
            </a:endParaRPr>
          </a:p>
        </p:txBody>
      </p:sp>
      <p:sp>
        <p:nvSpPr>
          <p:cNvPr id="951" name="Google Shape;951;p13"/>
          <p:cNvSpPr/>
          <p:nvPr/>
        </p:nvSpPr>
        <p:spPr>
          <a:xfrm>
            <a:off x="6656832" y="2880360"/>
            <a:ext cx="2011680" cy="27432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800"/>
              <a:buFont typeface="IBM Plex Sans"/>
              <a:buNone/>
            </a:pPr>
            <a:r>
              <a:rPr b="0" i="0" lang="en-US" sz="800" u="none" cap="none" strike="noStrike">
                <a:solidFill>
                  <a:srgbClr val="4B5563"/>
                </a:solidFill>
                <a:latin typeface="IBM Plex Sans"/>
                <a:ea typeface="IBM Plex Sans"/>
                <a:cs typeface="IBM Plex Sans"/>
                <a:sym typeface="IBM Plex Sans"/>
              </a:rPr>
              <a:t>The waiter still takes the order. Tech serves the human.</a:t>
            </a:r>
            <a:endParaRPr b="0" i="0" sz="800" u="none" cap="none" strike="noStrike">
              <a:solidFill>
                <a:schemeClr val="dk1"/>
              </a:solidFill>
              <a:latin typeface="Calibri"/>
              <a:ea typeface="Calibri"/>
              <a:cs typeface="Calibri"/>
              <a:sym typeface="Calibri"/>
            </a:endParaRPr>
          </a:p>
        </p:txBody>
      </p:sp>
      <p:sp>
        <p:nvSpPr>
          <p:cNvPr id="952" name="Google Shape;952;p13"/>
          <p:cNvSpPr/>
          <p:nvPr/>
        </p:nvSpPr>
        <p:spPr>
          <a:xfrm>
            <a:off x="6492240" y="3291840"/>
            <a:ext cx="2286000" cy="91440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3"/>
          <p:cNvSpPr/>
          <p:nvPr/>
        </p:nvSpPr>
        <p:spPr>
          <a:xfrm>
            <a:off x="6492240" y="3291840"/>
            <a:ext cx="2286000" cy="54864"/>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3"/>
          <p:cNvSpPr/>
          <p:nvPr/>
        </p:nvSpPr>
        <p:spPr>
          <a:xfrm>
            <a:off x="6656832" y="3383280"/>
            <a:ext cx="1371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2200"/>
              <a:buFont typeface="Arial"/>
              <a:buNone/>
            </a:pPr>
            <a:r>
              <a:rPr b="1" i="0" lang="en-US" sz="2200" u="none" cap="none" strike="noStrike">
                <a:solidFill>
                  <a:srgbClr val="B31981"/>
                </a:solidFill>
                <a:latin typeface="Arial"/>
                <a:ea typeface="Arial"/>
                <a:cs typeface="Arial"/>
                <a:sym typeface="Arial"/>
              </a:rPr>
              <a:t>1 tap</a:t>
            </a:r>
            <a:endParaRPr b="0" i="0" sz="2200" u="none" cap="none" strike="noStrike">
              <a:solidFill>
                <a:schemeClr val="dk1"/>
              </a:solidFill>
              <a:latin typeface="Calibri"/>
              <a:ea typeface="Calibri"/>
              <a:cs typeface="Calibri"/>
              <a:sym typeface="Calibri"/>
            </a:endParaRPr>
          </a:p>
        </p:txBody>
      </p:sp>
      <p:sp>
        <p:nvSpPr>
          <p:cNvPr id="955" name="Google Shape;955;p13"/>
          <p:cNvSpPr/>
          <p:nvPr/>
        </p:nvSpPr>
        <p:spPr>
          <a:xfrm>
            <a:off x="6656832" y="3749040"/>
            <a:ext cx="201168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1" i="0" lang="en-US" sz="750" u="none" cap="none" strike="noStrike">
                <a:solidFill>
                  <a:srgbClr val="6B7280"/>
                </a:solidFill>
                <a:latin typeface="IBM Plex Sans"/>
                <a:ea typeface="IBM Plex Sans"/>
                <a:cs typeface="IBM Plex Sans"/>
                <a:sym typeface="IBM Plex Sans"/>
              </a:rPr>
              <a:t>TO ADD</a:t>
            </a:r>
            <a:endParaRPr b="0" i="0" sz="750" u="none" cap="none" strike="noStrike">
              <a:solidFill>
                <a:schemeClr val="dk1"/>
              </a:solidFill>
              <a:latin typeface="Calibri"/>
              <a:ea typeface="Calibri"/>
              <a:cs typeface="Calibri"/>
              <a:sym typeface="Calibri"/>
            </a:endParaRPr>
          </a:p>
        </p:txBody>
      </p:sp>
      <p:sp>
        <p:nvSpPr>
          <p:cNvPr id="956" name="Google Shape;956;p13"/>
          <p:cNvSpPr/>
          <p:nvPr/>
        </p:nvSpPr>
        <p:spPr>
          <a:xfrm>
            <a:off x="6656832" y="3931920"/>
            <a:ext cx="2011680" cy="27432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800"/>
              <a:buFont typeface="IBM Plex Sans"/>
              <a:buNone/>
            </a:pPr>
            <a:r>
              <a:rPr b="0" i="0" lang="en-US" sz="800" u="none" cap="none" strike="noStrike">
                <a:solidFill>
                  <a:srgbClr val="4B5563"/>
                </a:solidFill>
                <a:latin typeface="IBM Plex Sans"/>
                <a:ea typeface="IBM Plex Sans"/>
                <a:cs typeface="IBM Plex Sans"/>
                <a:sym typeface="IBM Plex Sans"/>
              </a:rPr>
              <a:t>Suggestion → confirm with guest → tap. Done.</a:t>
            </a:r>
            <a:endParaRPr b="0" i="0" sz="800" u="none" cap="none" strike="noStrike">
              <a:solidFill>
                <a:schemeClr val="dk1"/>
              </a:solidFill>
              <a:latin typeface="Calibri"/>
              <a:ea typeface="Calibri"/>
              <a:cs typeface="Calibri"/>
              <a:sym typeface="Calibri"/>
            </a:endParaRPr>
          </a:p>
        </p:txBody>
      </p:sp>
      <p:cxnSp>
        <p:nvCxnSpPr>
          <p:cNvPr id="957" name="Google Shape;957;p13"/>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958" name="Google Shape;958;p13"/>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13</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959" name="Google Shape;959;p13"/>
          <p:cNvPicPr preferRelativeResize="0"/>
          <p:nvPr/>
        </p:nvPicPr>
        <p:blipFill rotWithShape="1">
          <a:blip r:embed="rId5">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960" name="Google Shape;960;p13"/>
          <p:cNvPicPr preferRelativeResize="0"/>
          <p:nvPr/>
        </p:nvPicPr>
        <p:blipFill rotWithShape="1">
          <a:blip r:embed="rId6">
            <a:alphaModFix/>
          </a:blip>
          <a:srcRect b="0" l="0" r="0" t="0"/>
          <a:stretch/>
        </p:blipFill>
        <p:spPr>
          <a:xfrm>
            <a:off x="4160520" y="4663440"/>
            <a:ext cx="649224" cy="347472"/>
          </a:xfrm>
          <a:prstGeom prst="rect">
            <a:avLst/>
          </a:prstGeom>
          <a:noFill/>
          <a:ln>
            <a:noFill/>
          </a:ln>
        </p:spPr>
      </p:pic>
      <p:pic>
        <p:nvPicPr>
          <p:cNvPr descr="/mnt/games-and-things/VFS-GLOBAL-PRESENTATIONS/NTTLOGO.png" id="961" name="Google Shape;961;p13"/>
          <p:cNvPicPr preferRelativeResize="0"/>
          <p:nvPr/>
        </p:nvPicPr>
        <p:blipFill rotWithShape="1">
          <a:blip r:embed="rId7">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66" name="Shape 966"/>
        <p:cNvGrpSpPr/>
        <p:nvPr/>
      </p:nvGrpSpPr>
      <p:grpSpPr>
        <a:xfrm>
          <a:off x="0" y="0"/>
          <a:ext cx="0" cy="0"/>
          <a:chOff x="0" y="0"/>
          <a:chExt cx="0" cy="0"/>
        </a:xfrm>
      </p:grpSpPr>
      <p:sp>
        <p:nvSpPr>
          <p:cNvPr id="967" name="Google Shape;967;p14"/>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Google Business + Reviews.</a:t>
            </a:r>
            <a:endParaRPr b="0" i="0" sz="2800" u="none" cap="none" strike="noStrike">
              <a:solidFill>
                <a:schemeClr val="dk1"/>
              </a:solidFill>
              <a:latin typeface="Calibri"/>
              <a:ea typeface="Calibri"/>
              <a:cs typeface="Calibri"/>
              <a:sym typeface="Calibri"/>
            </a:endParaRPr>
          </a:p>
        </p:txBody>
      </p:sp>
      <p:sp>
        <p:nvSpPr>
          <p:cNvPr id="968" name="Google Shape;968;p14"/>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The first thing every new diner sees. We turn it into a revenue engine.</a:t>
            </a:r>
            <a:endParaRPr b="0" i="0" sz="1300" u="none" cap="none" strike="noStrike">
              <a:solidFill>
                <a:schemeClr val="dk1"/>
              </a:solidFill>
              <a:latin typeface="Calibri"/>
              <a:ea typeface="Calibri"/>
              <a:cs typeface="Calibri"/>
              <a:sym typeface="Calibri"/>
            </a:endParaRPr>
          </a:p>
        </p:txBody>
      </p:sp>
      <p:sp>
        <p:nvSpPr>
          <p:cNvPr id="969" name="Google Shape;969;p14"/>
          <p:cNvSpPr/>
          <p:nvPr/>
        </p:nvSpPr>
        <p:spPr>
          <a:xfrm>
            <a:off x="548640" y="1188720"/>
            <a:ext cx="2468880" cy="3246120"/>
          </a:xfrm>
          <a:prstGeom prst="rect">
            <a:avLst/>
          </a:prstGeom>
          <a:solidFill>
            <a:srgbClr val="1F2230"/>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4"/>
          <p:cNvSpPr/>
          <p:nvPr/>
        </p:nvSpPr>
        <p:spPr>
          <a:xfrm>
            <a:off x="603504" y="1243584"/>
            <a:ext cx="2359152" cy="3136392"/>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4"/>
          <p:cNvSpPr/>
          <p:nvPr/>
        </p:nvSpPr>
        <p:spPr>
          <a:xfrm>
            <a:off x="1388059" y="1280160"/>
            <a:ext cx="790042" cy="118872"/>
          </a:xfrm>
          <a:prstGeom prst="rect">
            <a:avLst/>
          </a:prstGeom>
          <a:solidFill>
            <a:srgbClr val="1F22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4"/>
          <p:cNvSpPr/>
          <p:nvPr/>
        </p:nvSpPr>
        <p:spPr>
          <a:xfrm>
            <a:off x="832104" y="1289304"/>
            <a:ext cx="457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700"/>
              <a:buFont typeface="IBM Plex Sans"/>
              <a:buNone/>
            </a:pPr>
            <a:r>
              <a:rPr b="1" i="0" lang="en-US" sz="700" u="none" cap="none" strike="noStrike">
                <a:solidFill>
                  <a:srgbClr val="1A1A2E"/>
                </a:solidFill>
                <a:latin typeface="IBM Plex Sans"/>
                <a:ea typeface="IBM Plex Sans"/>
                <a:cs typeface="IBM Plex Sans"/>
                <a:sym typeface="IBM Plex Sans"/>
              </a:rPr>
              <a:t>9:41</a:t>
            </a:r>
            <a:endParaRPr b="0" i="0" sz="700" u="none" cap="none" strike="noStrike">
              <a:solidFill>
                <a:schemeClr val="dk1"/>
              </a:solidFill>
              <a:latin typeface="Calibri"/>
              <a:ea typeface="Calibri"/>
              <a:cs typeface="Calibri"/>
              <a:sym typeface="Calibri"/>
            </a:endParaRPr>
          </a:p>
        </p:txBody>
      </p:sp>
      <p:sp>
        <p:nvSpPr>
          <p:cNvPr id="973" name="Google Shape;973;p14"/>
          <p:cNvSpPr/>
          <p:nvPr/>
        </p:nvSpPr>
        <p:spPr>
          <a:xfrm>
            <a:off x="2185416" y="1344168"/>
            <a:ext cx="36576" cy="36576"/>
          </a:xfrm>
          <a:prstGeom prst="ellipse">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4"/>
          <p:cNvSpPr/>
          <p:nvPr/>
        </p:nvSpPr>
        <p:spPr>
          <a:xfrm>
            <a:off x="2240280" y="1344168"/>
            <a:ext cx="36576" cy="36576"/>
          </a:xfrm>
          <a:prstGeom prst="ellipse">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4"/>
          <p:cNvSpPr/>
          <p:nvPr/>
        </p:nvSpPr>
        <p:spPr>
          <a:xfrm>
            <a:off x="2295144" y="1344168"/>
            <a:ext cx="36576" cy="36576"/>
          </a:xfrm>
          <a:prstGeom prst="ellipse">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4"/>
          <p:cNvSpPr/>
          <p:nvPr/>
        </p:nvSpPr>
        <p:spPr>
          <a:xfrm>
            <a:off x="2350008" y="1344168"/>
            <a:ext cx="36576" cy="36576"/>
          </a:xfrm>
          <a:prstGeom prst="ellipse">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4"/>
          <p:cNvSpPr/>
          <p:nvPr/>
        </p:nvSpPr>
        <p:spPr>
          <a:xfrm>
            <a:off x="2459736" y="1335024"/>
            <a:ext cx="201168" cy="73152"/>
          </a:xfrm>
          <a:prstGeom prst="rect">
            <a:avLst/>
          </a:prstGeom>
          <a:solidFill>
            <a:srgbClr val="FFFFFF">
              <a:alpha val="0"/>
            </a:srgbClr>
          </a:solidFill>
          <a:ln cap="flat" cmpd="sng" w="9525">
            <a:solidFill>
              <a:srgbClr val="1A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4"/>
          <p:cNvSpPr/>
          <p:nvPr/>
        </p:nvSpPr>
        <p:spPr>
          <a:xfrm>
            <a:off x="2468880" y="1344168"/>
            <a:ext cx="164592" cy="54864"/>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4"/>
          <p:cNvSpPr/>
          <p:nvPr/>
        </p:nvSpPr>
        <p:spPr>
          <a:xfrm>
            <a:off x="2660904" y="1353312"/>
            <a:ext cx="13716" cy="36576"/>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4"/>
          <p:cNvSpPr/>
          <p:nvPr/>
        </p:nvSpPr>
        <p:spPr>
          <a:xfrm>
            <a:off x="740664" y="1444752"/>
            <a:ext cx="2084832" cy="274320"/>
          </a:xfrm>
          <a:prstGeom prst="rect">
            <a:avLst/>
          </a:prstGeom>
          <a:solidFill>
            <a:srgbClr val="FAFAFB"/>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81" name="Google Shape;981;p14"/>
          <p:cNvPicPr preferRelativeResize="0"/>
          <p:nvPr/>
        </p:nvPicPr>
        <p:blipFill rotWithShape="1">
          <a:blip r:embed="rId3">
            <a:alphaModFix/>
          </a:blip>
          <a:srcRect b="0" l="0" r="0" t="0"/>
          <a:stretch/>
        </p:blipFill>
        <p:spPr>
          <a:xfrm>
            <a:off x="804672" y="1499616"/>
            <a:ext cx="164592" cy="164592"/>
          </a:xfrm>
          <a:prstGeom prst="rect">
            <a:avLst/>
          </a:prstGeom>
          <a:noFill/>
          <a:ln>
            <a:noFill/>
          </a:ln>
        </p:spPr>
      </p:pic>
      <p:sp>
        <p:nvSpPr>
          <p:cNvPr id="982" name="Google Shape;982;p14"/>
          <p:cNvSpPr/>
          <p:nvPr/>
        </p:nvSpPr>
        <p:spPr>
          <a:xfrm>
            <a:off x="1014984" y="1444752"/>
            <a:ext cx="1856232"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0" i="0" lang="en-US" sz="800" u="none" cap="none" strike="noStrike">
                <a:solidFill>
                  <a:srgbClr val="6B7280"/>
                </a:solidFill>
                <a:latin typeface="IBM Plex Sans"/>
                <a:ea typeface="IBM Plex Sans"/>
                <a:cs typeface="IBM Plex Sans"/>
                <a:sym typeface="IBM Plex Sans"/>
              </a:rPr>
              <a:t>red chili riyadh</a:t>
            </a:r>
            <a:endParaRPr b="0" i="0" sz="800" u="none" cap="none" strike="noStrike">
              <a:solidFill>
                <a:schemeClr val="dk1"/>
              </a:solidFill>
              <a:latin typeface="Calibri"/>
              <a:ea typeface="Calibri"/>
              <a:cs typeface="Calibri"/>
              <a:sym typeface="Calibri"/>
            </a:endParaRPr>
          </a:p>
        </p:txBody>
      </p:sp>
      <p:sp>
        <p:nvSpPr>
          <p:cNvPr id="983" name="Google Shape;983;p14"/>
          <p:cNvSpPr/>
          <p:nvPr/>
        </p:nvSpPr>
        <p:spPr>
          <a:xfrm>
            <a:off x="740664" y="1792224"/>
            <a:ext cx="664464" cy="45720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4"/>
          <p:cNvSpPr/>
          <p:nvPr/>
        </p:nvSpPr>
        <p:spPr>
          <a:xfrm>
            <a:off x="926592" y="1865376"/>
            <a:ext cx="292608" cy="292608"/>
          </a:xfrm>
          <a:prstGeom prst="ellipse">
            <a:avLst/>
          </a:prstGeom>
          <a:solidFill>
            <a:srgbClr val="5C3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4"/>
          <p:cNvSpPr/>
          <p:nvPr/>
        </p:nvSpPr>
        <p:spPr>
          <a:xfrm>
            <a:off x="950001" y="1888785"/>
            <a:ext cx="245791" cy="245791"/>
          </a:xfrm>
          <a:prstGeom prst="ellipse">
            <a:avLst/>
          </a:prstGeom>
          <a:solidFill>
            <a:srgbClr val="F5E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4"/>
          <p:cNvSpPr/>
          <p:nvPr/>
        </p:nvSpPr>
        <p:spPr>
          <a:xfrm>
            <a:off x="979261" y="1953158"/>
            <a:ext cx="64374" cy="17556"/>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4"/>
          <p:cNvSpPr/>
          <p:nvPr/>
        </p:nvSpPr>
        <p:spPr>
          <a:xfrm>
            <a:off x="1058266" y="2026310"/>
            <a:ext cx="58522" cy="14630"/>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4"/>
          <p:cNvSpPr/>
          <p:nvPr/>
        </p:nvSpPr>
        <p:spPr>
          <a:xfrm>
            <a:off x="1014374" y="2070202"/>
            <a:ext cx="52669" cy="14630"/>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4"/>
          <p:cNvSpPr/>
          <p:nvPr/>
        </p:nvSpPr>
        <p:spPr>
          <a:xfrm>
            <a:off x="1014374" y="1982419"/>
            <a:ext cx="40965" cy="29261"/>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4"/>
          <p:cNvSpPr/>
          <p:nvPr/>
        </p:nvSpPr>
        <p:spPr>
          <a:xfrm>
            <a:off x="1087526" y="1953158"/>
            <a:ext cx="38039" cy="29261"/>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4"/>
          <p:cNvSpPr/>
          <p:nvPr/>
        </p:nvSpPr>
        <p:spPr>
          <a:xfrm>
            <a:off x="1072896" y="2046793"/>
            <a:ext cx="43891" cy="29261"/>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4"/>
          <p:cNvSpPr/>
          <p:nvPr/>
        </p:nvSpPr>
        <p:spPr>
          <a:xfrm>
            <a:off x="999744" y="2026310"/>
            <a:ext cx="14630" cy="14630"/>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4"/>
          <p:cNvSpPr/>
          <p:nvPr/>
        </p:nvSpPr>
        <p:spPr>
          <a:xfrm>
            <a:off x="1116787" y="1997050"/>
            <a:ext cx="14630" cy="14630"/>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4"/>
          <p:cNvSpPr/>
          <p:nvPr/>
        </p:nvSpPr>
        <p:spPr>
          <a:xfrm>
            <a:off x="1043635" y="2093610"/>
            <a:ext cx="14630" cy="14630"/>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4"/>
          <p:cNvSpPr/>
          <p:nvPr/>
        </p:nvSpPr>
        <p:spPr>
          <a:xfrm>
            <a:off x="1450848" y="1792224"/>
            <a:ext cx="664464" cy="457200"/>
          </a:xfrm>
          <a:prstGeom prst="rect">
            <a:avLst/>
          </a:prstGeom>
          <a:solidFill>
            <a:srgbClr val="FBE4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4"/>
          <p:cNvSpPr/>
          <p:nvPr/>
        </p:nvSpPr>
        <p:spPr>
          <a:xfrm>
            <a:off x="1636776" y="1865376"/>
            <a:ext cx="292608" cy="292608"/>
          </a:xfrm>
          <a:prstGeom prst="ellipse">
            <a:avLst/>
          </a:prstGeom>
          <a:solidFill>
            <a:srgbClr val="B87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4"/>
          <p:cNvSpPr/>
          <p:nvPr/>
        </p:nvSpPr>
        <p:spPr>
          <a:xfrm>
            <a:off x="1666037" y="1894637"/>
            <a:ext cx="234086" cy="234086"/>
          </a:xfrm>
          <a:prstGeom prst="ellipse">
            <a:avLst/>
          </a:prstGeom>
          <a:solidFill>
            <a:srgbClr val="C241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4"/>
          <p:cNvSpPr/>
          <p:nvPr/>
        </p:nvSpPr>
        <p:spPr>
          <a:xfrm>
            <a:off x="1724558" y="1967789"/>
            <a:ext cx="46817" cy="38039"/>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4"/>
          <p:cNvSpPr/>
          <p:nvPr/>
        </p:nvSpPr>
        <p:spPr>
          <a:xfrm>
            <a:off x="1797710" y="1953158"/>
            <a:ext cx="43891" cy="38039"/>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4"/>
          <p:cNvSpPr/>
          <p:nvPr/>
        </p:nvSpPr>
        <p:spPr>
          <a:xfrm>
            <a:off x="1753819" y="2035089"/>
            <a:ext cx="46817" cy="38039"/>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4"/>
          <p:cNvSpPr/>
          <p:nvPr/>
        </p:nvSpPr>
        <p:spPr>
          <a:xfrm>
            <a:off x="1718706" y="2026310"/>
            <a:ext cx="14630" cy="14630"/>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4"/>
          <p:cNvSpPr/>
          <p:nvPr/>
        </p:nvSpPr>
        <p:spPr>
          <a:xfrm>
            <a:off x="1818193" y="2011680"/>
            <a:ext cx="14630" cy="14630"/>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4"/>
          <p:cNvSpPr/>
          <p:nvPr/>
        </p:nvSpPr>
        <p:spPr>
          <a:xfrm>
            <a:off x="2161032" y="1792224"/>
            <a:ext cx="664464" cy="457200"/>
          </a:xfrm>
          <a:prstGeom prst="rect">
            <a:avLst/>
          </a:prstGeom>
          <a:solidFill>
            <a:srgbClr val="F8D9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4"/>
          <p:cNvSpPr/>
          <p:nvPr/>
        </p:nvSpPr>
        <p:spPr>
          <a:xfrm>
            <a:off x="2346960" y="1865376"/>
            <a:ext cx="292608" cy="292608"/>
          </a:xfrm>
          <a:prstGeom prst="ellipse">
            <a:avLst/>
          </a:prstGeom>
          <a:solidFill>
            <a:srgbClr val="5C3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4"/>
          <p:cNvSpPr/>
          <p:nvPr/>
        </p:nvSpPr>
        <p:spPr>
          <a:xfrm>
            <a:off x="2370369" y="1888785"/>
            <a:ext cx="245791" cy="245791"/>
          </a:xfrm>
          <a:prstGeom prst="ellipse">
            <a:avLst/>
          </a:prstGeom>
          <a:solidFill>
            <a:srgbClr val="F5DE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4"/>
          <p:cNvSpPr/>
          <p:nvPr/>
        </p:nvSpPr>
        <p:spPr>
          <a:xfrm>
            <a:off x="2405482" y="1953158"/>
            <a:ext cx="73152" cy="58522"/>
          </a:xfrm>
          <a:prstGeom prst="triangle">
            <a:avLst>
              <a:gd fmla="val 50000" name="adj"/>
            </a:avLst>
          </a:prstGeom>
          <a:solidFill>
            <a:srgbClr val="DA8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4"/>
          <p:cNvSpPr/>
          <p:nvPr/>
        </p:nvSpPr>
        <p:spPr>
          <a:xfrm>
            <a:off x="2507894" y="1953158"/>
            <a:ext cx="73152" cy="58522"/>
          </a:xfrm>
          <a:prstGeom prst="triangle">
            <a:avLst>
              <a:gd fmla="val 50000" name="adj"/>
            </a:avLst>
          </a:prstGeom>
          <a:solidFill>
            <a:srgbClr val="DA8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4"/>
          <p:cNvSpPr/>
          <p:nvPr/>
        </p:nvSpPr>
        <p:spPr>
          <a:xfrm>
            <a:off x="2458151" y="2026310"/>
            <a:ext cx="73152" cy="58522"/>
          </a:xfrm>
          <a:prstGeom prst="triangle">
            <a:avLst>
              <a:gd fmla="val 50000" name="adj"/>
            </a:avLst>
          </a:prstGeom>
          <a:solidFill>
            <a:srgbClr val="DA8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4"/>
          <p:cNvSpPr/>
          <p:nvPr/>
        </p:nvSpPr>
        <p:spPr>
          <a:xfrm>
            <a:off x="740664" y="2340864"/>
            <a:ext cx="2084832"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300"/>
              <a:buFont typeface="Arial"/>
              <a:buNone/>
            </a:pPr>
            <a:r>
              <a:rPr b="1" i="0" lang="en-US" sz="1300" u="none" cap="none" strike="noStrike">
                <a:solidFill>
                  <a:srgbClr val="1A1A2E"/>
                </a:solidFill>
                <a:latin typeface="Arial"/>
                <a:ea typeface="Arial"/>
                <a:cs typeface="Arial"/>
                <a:sym typeface="Arial"/>
              </a:rPr>
              <a:t>Red Chili Restaurant</a:t>
            </a:r>
            <a:endParaRPr b="0" i="0" sz="1300" u="none" cap="none" strike="noStrike">
              <a:solidFill>
                <a:schemeClr val="dk1"/>
              </a:solidFill>
              <a:latin typeface="Calibri"/>
              <a:ea typeface="Calibri"/>
              <a:cs typeface="Calibri"/>
              <a:sym typeface="Calibri"/>
            </a:endParaRPr>
          </a:p>
        </p:txBody>
      </p:sp>
      <p:sp>
        <p:nvSpPr>
          <p:cNvPr id="1010" name="Google Shape;1010;p14"/>
          <p:cNvSpPr/>
          <p:nvPr/>
        </p:nvSpPr>
        <p:spPr>
          <a:xfrm>
            <a:off x="740664" y="2615184"/>
            <a:ext cx="3657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B965"/>
              </a:buClr>
              <a:buSzPts val="1100"/>
              <a:buFont typeface="Arial"/>
              <a:buNone/>
            </a:pPr>
            <a:r>
              <a:rPr b="1" i="0" lang="en-US" sz="1100" u="none" cap="none" strike="noStrike">
                <a:solidFill>
                  <a:srgbClr val="F5B965"/>
                </a:solidFill>
                <a:latin typeface="Arial"/>
                <a:ea typeface="Arial"/>
                <a:cs typeface="Arial"/>
                <a:sym typeface="Arial"/>
              </a:rPr>
              <a:t>4.7</a:t>
            </a:r>
            <a:endParaRPr b="0" i="0" sz="1100" u="none" cap="none" strike="noStrike">
              <a:solidFill>
                <a:schemeClr val="dk1"/>
              </a:solidFill>
              <a:latin typeface="Calibri"/>
              <a:ea typeface="Calibri"/>
              <a:cs typeface="Calibri"/>
              <a:sym typeface="Calibri"/>
            </a:endParaRPr>
          </a:p>
        </p:txBody>
      </p:sp>
      <p:pic>
        <p:nvPicPr>
          <p:cNvPr descr="preencoded.png" id="1011" name="Google Shape;1011;p14"/>
          <p:cNvPicPr preferRelativeResize="0"/>
          <p:nvPr/>
        </p:nvPicPr>
        <p:blipFill rotWithShape="1">
          <a:blip r:embed="rId4">
            <a:alphaModFix/>
          </a:blip>
          <a:srcRect b="0" l="0" r="0" t="0"/>
          <a:stretch/>
        </p:blipFill>
        <p:spPr>
          <a:xfrm>
            <a:off x="1014984" y="2651760"/>
            <a:ext cx="118872" cy="118872"/>
          </a:xfrm>
          <a:prstGeom prst="rect">
            <a:avLst/>
          </a:prstGeom>
          <a:noFill/>
          <a:ln>
            <a:noFill/>
          </a:ln>
        </p:spPr>
      </p:pic>
      <p:pic>
        <p:nvPicPr>
          <p:cNvPr descr="preencoded.png" id="1012" name="Google Shape;1012;p14"/>
          <p:cNvPicPr preferRelativeResize="0"/>
          <p:nvPr/>
        </p:nvPicPr>
        <p:blipFill rotWithShape="1">
          <a:blip r:embed="rId4">
            <a:alphaModFix/>
          </a:blip>
          <a:srcRect b="0" l="0" r="0" t="0"/>
          <a:stretch/>
        </p:blipFill>
        <p:spPr>
          <a:xfrm>
            <a:off x="1152144" y="2651760"/>
            <a:ext cx="118872" cy="118872"/>
          </a:xfrm>
          <a:prstGeom prst="rect">
            <a:avLst/>
          </a:prstGeom>
          <a:noFill/>
          <a:ln>
            <a:noFill/>
          </a:ln>
        </p:spPr>
      </p:pic>
      <p:pic>
        <p:nvPicPr>
          <p:cNvPr descr="preencoded.png" id="1013" name="Google Shape;1013;p14"/>
          <p:cNvPicPr preferRelativeResize="0"/>
          <p:nvPr/>
        </p:nvPicPr>
        <p:blipFill rotWithShape="1">
          <a:blip r:embed="rId4">
            <a:alphaModFix/>
          </a:blip>
          <a:srcRect b="0" l="0" r="0" t="0"/>
          <a:stretch/>
        </p:blipFill>
        <p:spPr>
          <a:xfrm>
            <a:off x="1289304" y="2651760"/>
            <a:ext cx="118872" cy="118872"/>
          </a:xfrm>
          <a:prstGeom prst="rect">
            <a:avLst/>
          </a:prstGeom>
          <a:noFill/>
          <a:ln>
            <a:noFill/>
          </a:ln>
        </p:spPr>
      </p:pic>
      <p:pic>
        <p:nvPicPr>
          <p:cNvPr descr="preencoded.png" id="1014" name="Google Shape;1014;p14"/>
          <p:cNvPicPr preferRelativeResize="0"/>
          <p:nvPr/>
        </p:nvPicPr>
        <p:blipFill rotWithShape="1">
          <a:blip r:embed="rId4">
            <a:alphaModFix/>
          </a:blip>
          <a:srcRect b="0" l="0" r="0" t="0"/>
          <a:stretch/>
        </p:blipFill>
        <p:spPr>
          <a:xfrm>
            <a:off x="1426464" y="2651760"/>
            <a:ext cx="118872" cy="118872"/>
          </a:xfrm>
          <a:prstGeom prst="rect">
            <a:avLst/>
          </a:prstGeom>
          <a:noFill/>
          <a:ln>
            <a:noFill/>
          </a:ln>
        </p:spPr>
      </p:pic>
      <p:pic>
        <p:nvPicPr>
          <p:cNvPr descr="preencoded.png" id="1015" name="Google Shape;1015;p14"/>
          <p:cNvPicPr preferRelativeResize="0"/>
          <p:nvPr/>
        </p:nvPicPr>
        <p:blipFill rotWithShape="1">
          <a:blip r:embed="rId4">
            <a:alphaModFix/>
          </a:blip>
          <a:srcRect b="0" l="0" r="0" t="0"/>
          <a:stretch/>
        </p:blipFill>
        <p:spPr>
          <a:xfrm>
            <a:off x="1563624" y="2651760"/>
            <a:ext cx="118872" cy="118872"/>
          </a:xfrm>
          <a:prstGeom prst="rect">
            <a:avLst/>
          </a:prstGeom>
          <a:noFill/>
          <a:ln>
            <a:noFill/>
          </a:ln>
        </p:spPr>
      </p:pic>
      <p:sp>
        <p:nvSpPr>
          <p:cNvPr id="1016" name="Google Shape;1016;p14"/>
          <p:cNvSpPr/>
          <p:nvPr/>
        </p:nvSpPr>
        <p:spPr>
          <a:xfrm>
            <a:off x="1746504" y="2615184"/>
            <a:ext cx="6400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0" i="0" lang="en-US" sz="800" u="none" cap="none" strike="noStrike">
                <a:solidFill>
                  <a:srgbClr val="6B7280"/>
                </a:solidFill>
                <a:latin typeface="IBM Plex Sans"/>
                <a:ea typeface="IBM Plex Sans"/>
                <a:cs typeface="IBM Plex Sans"/>
                <a:sym typeface="IBM Plex Sans"/>
              </a:rPr>
              <a:t>(1,283)</a:t>
            </a:r>
            <a:endParaRPr b="0" i="0" sz="800" u="none" cap="none" strike="noStrike">
              <a:solidFill>
                <a:schemeClr val="dk1"/>
              </a:solidFill>
              <a:latin typeface="Calibri"/>
              <a:ea typeface="Calibri"/>
              <a:cs typeface="Calibri"/>
              <a:sym typeface="Calibri"/>
            </a:endParaRPr>
          </a:p>
        </p:txBody>
      </p:sp>
      <p:sp>
        <p:nvSpPr>
          <p:cNvPr id="1017" name="Google Shape;1017;p14"/>
          <p:cNvSpPr/>
          <p:nvPr/>
        </p:nvSpPr>
        <p:spPr>
          <a:xfrm>
            <a:off x="740664" y="2834640"/>
            <a:ext cx="2084832"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Indian · Casual dining · KSA</a:t>
            </a:r>
            <a:endParaRPr b="0" i="0" sz="750" u="none" cap="none" strike="noStrike">
              <a:solidFill>
                <a:schemeClr val="dk1"/>
              </a:solidFill>
              <a:latin typeface="Calibri"/>
              <a:ea typeface="Calibri"/>
              <a:cs typeface="Calibri"/>
              <a:sym typeface="Calibri"/>
            </a:endParaRPr>
          </a:p>
        </p:txBody>
      </p:sp>
      <p:sp>
        <p:nvSpPr>
          <p:cNvPr id="1018" name="Google Shape;1018;p14"/>
          <p:cNvSpPr/>
          <p:nvPr/>
        </p:nvSpPr>
        <p:spPr>
          <a:xfrm>
            <a:off x="768096" y="2999232"/>
            <a:ext cx="292608" cy="292608"/>
          </a:xfrm>
          <a:prstGeom prst="ellipse">
            <a:avLst/>
          </a:prstGeom>
          <a:solidFill>
            <a:srgbClr val="FFFFFF"/>
          </a:solidFill>
          <a:ln cap="flat" cmpd="sng" w="1270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4"/>
          <p:cNvSpPr/>
          <p:nvPr/>
        </p:nvSpPr>
        <p:spPr>
          <a:xfrm>
            <a:off x="768096" y="2999232"/>
            <a:ext cx="292608"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285F4"/>
              </a:buClr>
              <a:buSzPts val="1100"/>
              <a:buFont typeface="Arial"/>
              <a:buNone/>
            </a:pPr>
            <a:r>
              <a:rPr b="1" i="0" lang="en-US" sz="1100" u="none" cap="none" strike="noStrike">
                <a:solidFill>
                  <a:srgbClr val="4285F4"/>
                </a:solidFill>
                <a:latin typeface="Arial"/>
                <a:ea typeface="Arial"/>
                <a:cs typeface="Arial"/>
                <a:sym typeface="Arial"/>
              </a:rPr>
              <a:t>C</a:t>
            </a:r>
            <a:endParaRPr b="0" i="0" sz="1100" u="none" cap="none" strike="noStrike">
              <a:solidFill>
                <a:schemeClr val="dk1"/>
              </a:solidFill>
              <a:latin typeface="Calibri"/>
              <a:ea typeface="Calibri"/>
              <a:cs typeface="Calibri"/>
              <a:sym typeface="Calibri"/>
            </a:endParaRPr>
          </a:p>
        </p:txBody>
      </p:sp>
      <p:sp>
        <p:nvSpPr>
          <p:cNvPr id="1020" name="Google Shape;1020;p14"/>
          <p:cNvSpPr/>
          <p:nvPr/>
        </p:nvSpPr>
        <p:spPr>
          <a:xfrm>
            <a:off x="704088" y="3310128"/>
            <a:ext cx="420624" cy="14630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600"/>
              <a:buFont typeface="IBM Plex Sans"/>
              <a:buNone/>
            </a:pPr>
            <a:r>
              <a:rPr b="0" i="0" lang="en-US" sz="600" u="none" cap="none" strike="noStrike">
                <a:solidFill>
                  <a:srgbClr val="6B7280"/>
                </a:solidFill>
                <a:latin typeface="IBM Plex Sans"/>
                <a:ea typeface="IBM Plex Sans"/>
                <a:cs typeface="IBM Plex Sans"/>
                <a:sym typeface="IBM Plex Sans"/>
              </a:rPr>
              <a:t>Call</a:t>
            </a:r>
            <a:endParaRPr b="0" i="0" sz="600" u="none" cap="none" strike="noStrike">
              <a:solidFill>
                <a:schemeClr val="dk1"/>
              </a:solidFill>
              <a:latin typeface="Calibri"/>
              <a:ea typeface="Calibri"/>
              <a:cs typeface="Calibri"/>
              <a:sym typeface="Calibri"/>
            </a:endParaRPr>
          </a:p>
        </p:txBody>
      </p:sp>
      <p:sp>
        <p:nvSpPr>
          <p:cNvPr id="1021" name="Google Shape;1021;p14"/>
          <p:cNvSpPr/>
          <p:nvPr/>
        </p:nvSpPr>
        <p:spPr>
          <a:xfrm>
            <a:off x="1271016" y="2999232"/>
            <a:ext cx="292608" cy="292608"/>
          </a:xfrm>
          <a:prstGeom prst="ellipse">
            <a:avLst/>
          </a:prstGeom>
          <a:solidFill>
            <a:srgbClr val="FFFFFF"/>
          </a:solidFill>
          <a:ln cap="flat" cmpd="sng" w="1270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14"/>
          <p:cNvSpPr/>
          <p:nvPr/>
        </p:nvSpPr>
        <p:spPr>
          <a:xfrm>
            <a:off x="1271016" y="2999232"/>
            <a:ext cx="292608"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285F4"/>
              </a:buClr>
              <a:buSzPts val="1100"/>
              <a:buFont typeface="Arial"/>
              <a:buNone/>
            </a:pPr>
            <a:r>
              <a:rPr b="1" i="0" lang="en-US" sz="1100" u="none" cap="none" strike="noStrike">
                <a:solidFill>
                  <a:srgbClr val="4285F4"/>
                </a:solidFill>
                <a:latin typeface="Arial"/>
                <a:ea typeface="Arial"/>
                <a:cs typeface="Arial"/>
                <a:sym typeface="Arial"/>
              </a:rPr>
              <a:t>D</a:t>
            </a:r>
            <a:endParaRPr b="0" i="0" sz="1100" u="none" cap="none" strike="noStrike">
              <a:solidFill>
                <a:schemeClr val="dk1"/>
              </a:solidFill>
              <a:latin typeface="Calibri"/>
              <a:ea typeface="Calibri"/>
              <a:cs typeface="Calibri"/>
              <a:sym typeface="Calibri"/>
            </a:endParaRPr>
          </a:p>
        </p:txBody>
      </p:sp>
      <p:sp>
        <p:nvSpPr>
          <p:cNvPr id="1023" name="Google Shape;1023;p14"/>
          <p:cNvSpPr/>
          <p:nvPr/>
        </p:nvSpPr>
        <p:spPr>
          <a:xfrm>
            <a:off x="1207008" y="3310128"/>
            <a:ext cx="420624" cy="14630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600"/>
              <a:buFont typeface="IBM Plex Sans"/>
              <a:buNone/>
            </a:pPr>
            <a:r>
              <a:rPr b="0" i="0" lang="en-US" sz="600" u="none" cap="none" strike="noStrike">
                <a:solidFill>
                  <a:srgbClr val="6B7280"/>
                </a:solidFill>
                <a:latin typeface="IBM Plex Sans"/>
                <a:ea typeface="IBM Plex Sans"/>
                <a:cs typeface="IBM Plex Sans"/>
                <a:sym typeface="IBM Plex Sans"/>
              </a:rPr>
              <a:t>Route</a:t>
            </a:r>
            <a:endParaRPr b="0" i="0" sz="600" u="none" cap="none" strike="noStrike">
              <a:solidFill>
                <a:schemeClr val="dk1"/>
              </a:solidFill>
              <a:latin typeface="Calibri"/>
              <a:ea typeface="Calibri"/>
              <a:cs typeface="Calibri"/>
              <a:sym typeface="Calibri"/>
            </a:endParaRPr>
          </a:p>
        </p:txBody>
      </p:sp>
      <p:sp>
        <p:nvSpPr>
          <p:cNvPr id="1024" name="Google Shape;1024;p14"/>
          <p:cNvSpPr/>
          <p:nvPr/>
        </p:nvSpPr>
        <p:spPr>
          <a:xfrm>
            <a:off x="1773936" y="2999232"/>
            <a:ext cx="292608" cy="292608"/>
          </a:xfrm>
          <a:prstGeom prst="ellipse">
            <a:avLst/>
          </a:prstGeom>
          <a:solidFill>
            <a:srgbClr val="FFFFFF"/>
          </a:solidFill>
          <a:ln cap="flat" cmpd="sng" w="1270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4"/>
          <p:cNvSpPr/>
          <p:nvPr/>
        </p:nvSpPr>
        <p:spPr>
          <a:xfrm>
            <a:off x="1773936" y="2999232"/>
            <a:ext cx="292608"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285F4"/>
              </a:buClr>
              <a:buSzPts val="1100"/>
              <a:buFont typeface="Arial"/>
              <a:buNone/>
            </a:pPr>
            <a:r>
              <a:rPr b="1" i="0" lang="en-US" sz="1100" u="none" cap="none" strike="noStrike">
                <a:solidFill>
                  <a:srgbClr val="4285F4"/>
                </a:solidFill>
                <a:latin typeface="Arial"/>
                <a:ea typeface="Arial"/>
                <a:cs typeface="Arial"/>
                <a:sym typeface="Arial"/>
              </a:rPr>
              <a:t>S</a:t>
            </a:r>
            <a:endParaRPr b="0" i="0" sz="1100" u="none" cap="none" strike="noStrike">
              <a:solidFill>
                <a:schemeClr val="dk1"/>
              </a:solidFill>
              <a:latin typeface="Calibri"/>
              <a:ea typeface="Calibri"/>
              <a:cs typeface="Calibri"/>
              <a:sym typeface="Calibri"/>
            </a:endParaRPr>
          </a:p>
        </p:txBody>
      </p:sp>
      <p:sp>
        <p:nvSpPr>
          <p:cNvPr id="1026" name="Google Shape;1026;p14"/>
          <p:cNvSpPr/>
          <p:nvPr/>
        </p:nvSpPr>
        <p:spPr>
          <a:xfrm>
            <a:off x="1709928" y="3310128"/>
            <a:ext cx="420624" cy="14630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600"/>
              <a:buFont typeface="IBM Plex Sans"/>
              <a:buNone/>
            </a:pPr>
            <a:r>
              <a:rPr b="0" i="0" lang="en-US" sz="600" u="none" cap="none" strike="noStrike">
                <a:solidFill>
                  <a:srgbClr val="6B7280"/>
                </a:solidFill>
                <a:latin typeface="IBM Plex Sans"/>
                <a:ea typeface="IBM Plex Sans"/>
                <a:cs typeface="IBM Plex Sans"/>
                <a:sym typeface="IBM Plex Sans"/>
              </a:rPr>
              <a:t>Share</a:t>
            </a:r>
            <a:endParaRPr b="0" i="0" sz="600" u="none" cap="none" strike="noStrike">
              <a:solidFill>
                <a:schemeClr val="dk1"/>
              </a:solidFill>
              <a:latin typeface="Calibri"/>
              <a:ea typeface="Calibri"/>
              <a:cs typeface="Calibri"/>
              <a:sym typeface="Calibri"/>
            </a:endParaRPr>
          </a:p>
        </p:txBody>
      </p:sp>
      <p:sp>
        <p:nvSpPr>
          <p:cNvPr id="1027" name="Google Shape;1027;p14"/>
          <p:cNvSpPr/>
          <p:nvPr/>
        </p:nvSpPr>
        <p:spPr>
          <a:xfrm>
            <a:off x="2276856" y="2999232"/>
            <a:ext cx="292608" cy="292608"/>
          </a:xfrm>
          <a:prstGeom prst="ellipse">
            <a:avLst/>
          </a:prstGeom>
          <a:solidFill>
            <a:srgbClr val="FFFFFF"/>
          </a:solidFill>
          <a:ln cap="flat" cmpd="sng" w="1270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4"/>
          <p:cNvSpPr/>
          <p:nvPr/>
        </p:nvSpPr>
        <p:spPr>
          <a:xfrm>
            <a:off x="2276856" y="2999232"/>
            <a:ext cx="292608"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285F4"/>
              </a:buClr>
              <a:buSzPts val="1100"/>
              <a:buFont typeface="Arial"/>
              <a:buNone/>
            </a:pPr>
            <a:r>
              <a:rPr b="1" i="0" lang="en-US" sz="1100" u="none" cap="none" strike="noStrike">
                <a:solidFill>
                  <a:srgbClr val="4285F4"/>
                </a:solidFill>
                <a:latin typeface="Arial"/>
                <a:ea typeface="Arial"/>
                <a:cs typeface="Arial"/>
                <a:sym typeface="Arial"/>
              </a:rPr>
              <a:t>♡</a:t>
            </a:r>
            <a:endParaRPr b="0" i="0" sz="1100" u="none" cap="none" strike="noStrike">
              <a:solidFill>
                <a:schemeClr val="dk1"/>
              </a:solidFill>
              <a:latin typeface="Calibri"/>
              <a:ea typeface="Calibri"/>
              <a:cs typeface="Calibri"/>
              <a:sym typeface="Calibri"/>
            </a:endParaRPr>
          </a:p>
        </p:txBody>
      </p:sp>
      <p:sp>
        <p:nvSpPr>
          <p:cNvPr id="1029" name="Google Shape;1029;p14"/>
          <p:cNvSpPr/>
          <p:nvPr/>
        </p:nvSpPr>
        <p:spPr>
          <a:xfrm>
            <a:off x="2212848" y="3310128"/>
            <a:ext cx="420624" cy="14630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600"/>
              <a:buFont typeface="IBM Plex Sans"/>
              <a:buNone/>
            </a:pPr>
            <a:r>
              <a:rPr b="0" i="0" lang="en-US" sz="600" u="none" cap="none" strike="noStrike">
                <a:solidFill>
                  <a:srgbClr val="6B7280"/>
                </a:solidFill>
                <a:latin typeface="IBM Plex Sans"/>
                <a:ea typeface="IBM Plex Sans"/>
                <a:cs typeface="IBM Plex Sans"/>
                <a:sym typeface="IBM Plex Sans"/>
              </a:rPr>
              <a:t>Save</a:t>
            </a:r>
            <a:endParaRPr b="0" i="0" sz="600" u="none" cap="none" strike="noStrike">
              <a:solidFill>
                <a:schemeClr val="dk1"/>
              </a:solidFill>
              <a:latin typeface="Calibri"/>
              <a:ea typeface="Calibri"/>
              <a:cs typeface="Calibri"/>
              <a:sym typeface="Calibri"/>
            </a:endParaRPr>
          </a:p>
        </p:txBody>
      </p:sp>
      <p:sp>
        <p:nvSpPr>
          <p:cNvPr id="1030" name="Google Shape;1030;p14"/>
          <p:cNvSpPr/>
          <p:nvPr/>
        </p:nvSpPr>
        <p:spPr>
          <a:xfrm>
            <a:off x="740664" y="3547872"/>
            <a:ext cx="914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Reviews</a:t>
            </a:r>
            <a:endParaRPr b="0" i="0" sz="900" u="none" cap="none" strike="noStrike">
              <a:solidFill>
                <a:schemeClr val="dk1"/>
              </a:solidFill>
              <a:latin typeface="Calibri"/>
              <a:ea typeface="Calibri"/>
              <a:cs typeface="Calibri"/>
              <a:sym typeface="Calibri"/>
            </a:endParaRPr>
          </a:p>
        </p:txBody>
      </p:sp>
      <p:pic>
        <p:nvPicPr>
          <p:cNvPr descr="preencoded.png" id="1031" name="Google Shape;1031;p14"/>
          <p:cNvPicPr preferRelativeResize="0"/>
          <p:nvPr/>
        </p:nvPicPr>
        <p:blipFill rotWithShape="1">
          <a:blip r:embed="rId5">
            <a:alphaModFix/>
          </a:blip>
          <a:srcRect b="0" l="0" r="0" t="0"/>
          <a:stretch/>
        </p:blipFill>
        <p:spPr>
          <a:xfrm>
            <a:off x="2596896" y="3575304"/>
            <a:ext cx="146304" cy="146304"/>
          </a:xfrm>
          <a:prstGeom prst="rect">
            <a:avLst/>
          </a:prstGeom>
          <a:noFill/>
          <a:ln>
            <a:noFill/>
          </a:ln>
        </p:spPr>
      </p:pic>
      <p:sp>
        <p:nvSpPr>
          <p:cNvPr id="1032" name="Google Shape;1032;p14"/>
          <p:cNvSpPr/>
          <p:nvPr/>
        </p:nvSpPr>
        <p:spPr>
          <a:xfrm>
            <a:off x="2093976" y="3547872"/>
            <a:ext cx="45720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4C65B3"/>
              </a:buClr>
              <a:buSzPts val="750"/>
              <a:buFont typeface="IBM Plex Sans"/>
              <a:buNone/>
            </a:pPr>
            <a:r>
              <a:rPr b="1" i="0" lang="en-US" sz="750" u="none" cap="none" strike="noStrike">
                <a:solidFill>
                  <a:srgbClr val="4C65B3"/>
                </a:solidFill>
                <a:latin typeface="IBM Plex Sans"/>
                <a:ea typeface="IBM Plex Sans"/>
                <a:cs typeface="IBM Plex Sans"/>
                <a:sym typeface="IBM Plex Sans"/>
              </a:rPr>
              <a:t>Write</a:t>
            </a:r>
            <a:endParaRPr b="0" i="0" sz="750" u="none" cap="none" strike="noStrike">
              <a:solidFill>
                <a:schemeClr val="dk1"/>
              </a:solidFill>
              <a:latin typeface="Calibri"/>
              <a:ea typeface="Calibri"/>
              <a:cs typeface="Calibri"/>
              <a:sym typeface="Calibri"/>
            </a:endParaRPr>
          </a:p>
        </p:txBody>
      </p:sp>
      <p:sp>
        <p:nvSpPr>
          <p:cNvPr id="1033" name="Google Shape;1033;p14"/>
          <p:cNvSpPr/>
          <p:nvPr/>
        </p:nvSpPr>
        <p:spPr>
          <a:xfrm>
            <a:off x="740664" y="3822192"/>
            <a:ext cx="201168" cy="201168"/>
          </a:xfrm>
          <a:prstGeom prst="ellipse">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4"/>
          <p:cNvSpPr/>
          <p:nvPr/>
        </p:nvSpPr>
        <p:spPr>
          <a:xfrm>
            <a:off x="740664" y="3822192"/>
            <a:ext cx="201168"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S</a:t>
            </a:r>
            <a:endParaRPr b="0" i="0" sz="900" u="none" cap="none" strike="noStrike">
              <a:solidFill>
                <a:schemeClr val="dk1"/>
              </a:solidFill>
              <a:latin typeface="Calibri"/>
              <a:ea typeface="Calibri"/>
              <a:cs typeface="Calibri"/>
              <a:sym typeface="Calibri"/>
            </a:endParaRPr>
          </a:p>
        </p:txBody>
      </p:sp>
      <p:sp>
        <p:nvSpPr>
          <p:cNvPr id="1035" name="Google Shape;1035;p14"/>
          <p:cNvSpPr/>
          <p:nvPr/>
        </p:nvSpPr>
        <p:spPr>
          <a:xfrm>
            <a:off x="987552" y="3803904"/>
            <a:ext cx="146304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750"/>
              <a:buFont typeface="IBM Plex Sans"/>
              <a:buNone/>
            </a:pPr>
            <a:r>
              <a:rPr b="1" i="0" lang="en-US" sz="750" u="none" cap="none" strike="noStrike">
                <a:solidFill>
                  <a:srgbClr val="1A1A2E"/>
                </a:solidFill>
                <a:latin typeface="IBM Plex Sans"/>
                <a:ea typeface="IBM Plex Sans"/>
                <a:cs typeface="IBM Plex Sans"/>
                <a:sym typeface="IBM Plex Sans"/>
              </a:rPr>
              <a:t>Sarah K. · 2 days ago</a:t>
            </a:r>
            <a:endParaRPr b="0" i="0" sz="750" u="none" cap="none" strike="noStrike">
              <a:solidFill>
                <a:schemeClr val="dk1"/>
              </a:solidFill>
              <a:latin typeface="Calibri"/>
              <a:ea typeface="Calibri"/>
              <a:cs typeface="Calibri"/>
              <a:sym typeface="Calibri"/>
            </a:endParaRPr>
          </a:p>
        </p:txBody>
      </p:sp>
      <p:pic>
        <p:nvPicPr>
          <p:cNvPr descr="preencoded.png" id="1036" name="Google Shape;1036;p14"/>
          <p:cNvPicPr preferRelativeResize="0"/>
          <p:nvPr/>
        </p:nvPicPr>
        <p:blipFill rotWithShape="1">
          <a:blip r:embed="rId4">
            <a:alphaModFix/>
          </a:blip>
          <a:srcRect b="0" l="0" r="0" t="0"/>
          <a:stretch/>
        </p:blipFill>
        <p:spPr>
          <a:xfrm>
            <a:off x="987552" y="3968496"/>
            <a:ext cx="73152" cy="73152"/>
          </a:xfrm>
          <a:prstGeom prst="rect">
            <a:avLst/>
          </a:prstGeom>
          <a:noFill/>
          <a:ln>
            <a:noFill/>
          </a:ln>
        </p:spPr>
      </p:pic>
      <p:pic>
        <p:nvPicPr>
          <p:cNvPr descr="preencoded.png" id="1037" name="Google Shape;1037;p14"/>
          <p:cNvPicPr preferRelativeResize="0"/>
          <p:nvPr/>
        </p:nvPicPr>
        <p:blipFill rotWithShape="1">
          <a:blip r:embed="rId4">
            <a:alphaModFix/>
          </a:blip>
          <a:srcRect b="0" l="0" r="0" t="0"/>
          <a:stretch/>
        </p:blipFill>
        <p:spPr>
          <a:xfrm>
            <a:off x="1078992" y="3968496"/>
            <a:ext cx="73152" cy="73152"/>
          </a:xfrm>
          <a:prstGeom prst="rect">
            <a:avLst/>
          </a:prstGeom>
          <a:noFill/>
          <a:ln>
            <a:noFill/>
          </a:ln>
        </p:spPr>
      </p:pic>
      <p:pic>
        <p:nvPicPr>
          <p:cNvPr descr="preencoded.png" id="1038" name="Google Shape;1038;p14"/>
          <p:cNvPicPr preferRelativeResize="0"/>
          <p:nvPr/>
        </p:nvPicPr>
        <p:blipFill rotWithShape="1">
          <a:blip r:embed="rId4">
            <a:alphaModFix/>
          </a:blip>
          <a:srcRect b="0" l="0" r="0" t="0"/>
          <a:stretch/>
        </p:blipFill>
        <p:spPr>
          <a:xfrm>
            <a:off x="1170432" y="3968496"/>
            <a:ext cx="73152" cy="73152"/>
          </a:xfrm>
          <a:prstGeom prst="rect">
            <a:avLst/>
          </a:prstGeom>
          <a:noFill/>
          <a:ln>
            <a:noFill/>
          </a:ln>
        </p:spPr>
      </p:pic>
      <p:pic>
        <p:nvPicPr>
          <p:cNvPr descr="preencoded.png" id="1039" name="Google Shape;1039;p14"/>
          <p:cNvPicPr preferRelativeResize="0"/>
          <p:nvPr/>
        </p:nvPicPr>
        <p:blipFill rotWithShape="1">
          <a:blip r:embed="rId4">
            <a:alphaModFix/>
          </a:blip>
          <a:srcRect b="0" l="0" r="0" t="0"/>
          <a:stretch/>
        </p:blipFill>
        <p:spPr>
          <a:xfrm>
            <a:off x="1261872" y="3968496"/>
            <a:ext cx="73152" cy="73152"/>
          </a:xfrm>
          <a:prstGeom prst="rect">
            <a:avLst/>
          </a:prstGeom>
          <a:noFill/>
          <a:ln>
            <a:noFill/>
          </a:ln>
        </p:spPr>
      </p:pic>
      <p:pic>
        <p:nvPicPr>
          <p:cNvPr descr="preencoded.png" id="1040" name="Google Shape;1040;p14"/>
          <p:cNvPicPr preferRelativeResize="0"/>
          <p:nvPr/>
        </p:nvPicPr>
        <p:blipFill rotWithShape="1">
          <a:blip r:embed="rId4">
            <a:alphaModFix/>
          </a:blip>
          <a:srcRect b="0" l="0" r="0" t="0"/>
          <a:stretch/>
        </p:blipFill>
        <p:spPr>
          <a:xfrm>
            <a:off x="1353312" y="3968496"/>
            <a:ext cx="73152" cy="73152"/>
          </a:xfrm>
          <a:prstGeom prst="rect">
            <a:avLst/>
          </a:prstGeom>
          <a:noFill/>
          <a:ln>
            <a:noFill/>
          </a:ln>
        </p:spPr>
      </p:pic>
      <p:sp>
        <p:nvSpPr>
          <p:cNvPr id="1041" name="Google Shape;1041;p14"/>
          <p:cNvSpPr/>
          <p:nvPr/>
        </p:nvSpPr>
        <p:spPr>
          <a:xfrm>
            <a:off x="740664" y="4096512"/>
            <a:ext cx="2084832" cy="27432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700"/>
              <a:buFont typeface="IBM Plex Sans"/>
              <a:buNone/>
            </a:pPr>
            <a:r>
              <a:rPr b="0" i="1" lang="en-US" sz="700" u="none" cap="none" strike="noStrike">
                <a:solidFill>
                  <a:srgbClr val="4B5563"/>
                </a:solidFill>
                <a:latin typeface="IBM Plex Sans"/>
                <a:ea typeface="IBM Plex Sans"/>
                <a:cs typeface="IBM Plex Sans"/>
                <a:sym typeface="IBM Plex Sans"/>
              </a:rPr>
              <a:t>"Best lamb biryani in Riyadh — and the family iftar feast is unreal."</a:t>
            </a:r>
            <a:endParaRPr b="0" i="0" sz="700" u="none" cap="none" strike="noStrike">
              <a:solidFill>
                <a:schemeClr val="dk1"/>
              </a:solidFill>
              <a:latin typeface="Calibri"/>
              <a:ea typeface="Calibri"/>
              <a:cs typeface="Calibri"/>
              <a:sym typeface="Calibri"/>
            </a:endParaRPr>
          </a:p>
        </p:txBody>
      </p:sp>
      <p:sp>
        <p:nvSpPr>
          <p:cNvPr id="1042" name="Google Shape;1042;p14"/>
          <p:cNvSpPr/>
          <p:nvPr/>
        </p:nvSpPr>
        <p:spPr>
          <a:xfrm>
            <a:off x="3657600" y="1188720"/>
            <a:ext cx="384048" cy="384048"/>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43" name="Google Shape;1043;p14"/>
          <p:cNvPicPr preferRelativeResize="0"/>
          <p:nvPr/>
        </p:nvPicPr>
        <p:blipFill rotWithShape="1">
          <a:blip r:embed="rId6">
            <a:alphaModFix/>
          </a:blip>
          <a:srcRect b="0" l="0" r="0" t="0"/>
          <a:stretch/>
        </p:blipFill>
        <p:spPr>
          <a:xfrm>
            <a:off x="3753612" y="1284732"/>
            <a:ext cx="192024" cy="192024"/>
          </a:xfrm>
          <a:prstGeom prst="rect">
            <a:avLst/>
          </a:prstGeom>
          <a:noFill/>
          <a:ln>
            <a:noFill/>
          </a:ln>
        </p:spPr>
      </p:pic>
      <p:sp>
        <p:nvSpPr>
          <p:cNvPr id="1044" name="Google Shape;1044;p14"/>
          <p:cNvSpPr/>
          <p:nvPr/>
        </p:nvSpPr>
        <p:spPr>
          <a:xfrm>
            <a:off x="4160520" y="1152144"/>
            <a:ext cx="4572000"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Auto-prompt for review</a:t>
            </a:r>
            <a:endParaRPr b="0" i="0" sz="1200" u="none" cap="none" strike="noStrike">
              <a:solidFill>
                <a:schemeClr val="dk1"/>
              </a:solidFill>
              <a:latin typeface="Calibri"/>
              <a:ea typeface="Calibri"/>
              <a:cs typeface="Calibri"/>
              <a:sym typeface="Calibri"/>
            </a:endParaRPr>
          </a:p>
        </p:txBody>
      </p:sp>
      <p:sp>
        <p:nvSpPr>
          <p:cNvPr id="1045" name="Google Shape;1045;p14"/>
          <p:cNvSpPr/>
          <p:nvPr/>
        </p:nvSpPr>
        <p:spPr>
          <a:xfrm>
            <a:off x="4160520" y="1389888"/>
            <a:ext cx="4572000" cy="292608"/>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WhatsApp message 30 min after the meal.</a:t>
            </a:r>
            <a:endParaRPr b="0" i="0" sz="950" u="none" cap="none" strike="noStrike">
              <a:solidFill>
                <a:schemeClr val="dk1"/>
              </a:solidFill>
              <a:latin typeface="Calibri"/>
              <a:ea typeface="Calibri"/>
              <a:cs typeface="Calibri"/>
              <a:sym typeface="Calibri"/>
            </a:endParaRPr>
          </a:p>
        </p:txBody>
      </p:sp>
      <p:sp>
        <p:nvSpPr>
          <p:cNvPr id="1046" name="Google Shape;1046;p14"/>
          <p:cNvSpPr/>
          <p:nvPr/>
        </p:nvSpPr>
        <p:spPr>
          <a:xfrm>
            <a:off x="3657600" y="1737360"/>
            <a:ext cx="384048" cy="384048"/>
          </a:xfrm>
          <a:prstGeom prst="ellipse">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47" name="Google Shape;1047;p14"/>
          <p:cNvPicPr preferRelativeResize="0"/>
          <p:nvPr/>
        </p:nvPicPr>
        <p:blipFill rotWithShape="1">
          <a:blip r:embed="rId7">
            <a:alphaModFix/>
          </a:blip>
          <a:srcRect b="0" l="0" r="0" t="0"/>
          <a:stretch/>
        </p:blipFill>
        <p:spPr>
          <a:xfrm>
            <a:off x="3753612" y="1833372"/>
            <a:ext cx="192024" cy="192024"/>
          </a:xfrm>
          <a:prstGeom prst="rect">
            <a:avLst/>
          </a:prstGeom>
          <a:noFill/>
          <a:ln>
            <a:noFill/>
          </a:ln>
        </p:spPr>
      </p:pic>
      <p:sp>
        <p:nvSpPr>
          <p:cNvPr id="1048" name="Google Shape;1048;p14"/>
          <p:cNvSpPr/>
          <p:nvPr/>
        </p:nvSpPr>
        <p:spPr>
          <a:xfrm>
            <a:off x="4160520" y="1700784"/>
            <a:ext cx="4572000"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1-click owner replies</a:t>
            </a:r>
            <a:endParaRPr b="0" i="0" sz="1200" u="none" cap="none" strike="noStrike">
              <a:solidFill>
                <a:schemeClr val="dk1"/>
              </a:solidFill>
              <a:latin typeface="Calibri"/>
              <a:ea typeface="Calibri"/>
              <a:cs typeface="Calibri"/>
              <a:sym typeface="Calibri"/>
            </a:endParaRPr>
          </a:p>
        </p:txBody>
      </p:sp>
      <p:sp>
        <p:nvSpPr>
          <p:cNvPr id="1049" name="Google Shape;1049;p14"/>
          <p:cNvSpPr/>
          <p:nvPr/>
        </p:nvSpPr>
        <p:spPr>
          <a:xfrm>
            <a:off x="4160520" y="1938528"/>
            <a:ext cx="4572000" cy="292608"/>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Templated, auto-personalized — looks human.</a:t>
            </a:r>
            <a:endParaRPr b="0" i="0" sz="950" u="none" cap="none" strike="noStrike">
              <a:solidFill>
                <a:schemeClr val="dk1"/>
              </a:solidFill>
              <a:latin typeface="Calibri"/>
              <a:ea typeface="Calibri"/>
              <a:cs typeface="Calibri"/>
              <a:sym typeface="Calibri"/>
            </a:endParaRPr>
          </a:p>
        </p:txBody>
      </p:sp>
      <p:sp>
        <p:nvSpPr>
          <p:cNvPr id="1050" name="Google Shape;1050;p14"/>
          <p:cNvSpPr/>
          <p:nvPr/>
        </p:nvSpPr>
        <p:spPr>
          <a:xfrm>
            <a:off x="3657600" y="2286000"/>
            <a:ext cx="384048" cy="384048"/>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51" name="Google Shape;1051;p14"/>
          <p:cNvPicPr preferRelativeResize="0"/>
          <p:nvPr/>
        </p:nvPicPr>
        <p:blipFill rotWithShape="1">
          <a:blip r:embed="rId8">
            <a:alphaModFix/>
          </a:blip>
          <a:srcRect b="0" l="0" r="0" t="0"/>
          <a:stretch/>
        </p:blipFill>
        <p:spPr>
          <a:xfrm>
            <a:off x="3753612" y="2382012"/>
            <a:ext cx="192024" cy="192024"/>
          </a:xfrm>
          <a:prstGeom prst="rect">
            <a:avLst/>
          </a:prstGeom>
          <a:noFill/>
          <a:ln>
            <a:noFill/>
          </a:ln>
        </p:spPr>
      </p:pic>
      <p:sp>
        <p:nvSpPr>
          <p:cNvPr id="1052" name="Google Shape;1052;p14"/>
          <p:cNvSpPr/>
          <p:nvPr/>
        </p:nvSpPr>
        <p:spPr>
          <a:xfrm>
            <a:off x="4160520" y="2249424"/>
            <a:ext cx="4572000"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Photo refresh weekly</a:t>
            </a:r>
            <a:endParaRPr b="0" i="0" sz="1200" u="none" cap="none" strike="noStrike">
              <a:solidFill>
                <a:schemeClr val="dk1"/>
              </a:solidFill>
              <a:latin typeface="Calibri"/>
              <a:ea typeface="Calibri"/>
              <a:cs typeface="Calibri"/>
              <a:sym typeface="Calibri"/>
            </a:endParaRPr>
          </a:p>
        </p:txBody>
      </p:sp>
      <p:sp>
        <p:nvSpPr>
          <p:cNvPr id="1053" name="Google Shape;1053;p14"/>
          <p:cNvSpPr/>
          <p:nvPr/>
        </p:nvSpPr>
        <p:spPr>
          <a:xfrm>
            <a:off x="4160520" y="2487168"/>
            <a:ext cx="4572000" cy="292608"/>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Top dishes rotated into the listing every Mon.</a:t>
            </a:r>
            <a:endParaRPr b="0" i="0" sz="950" u="none" cap="none" strike="noStrike">
              <a:solidFill>
                <a:schemeClr val="dk1"/>
              </a:solidFill>
              <a:latin typeface="Calibri"/>
              <a:ea typeface="Calibri"/>
              <a:cs typeface="Calibri"/>
              <a:sym typeface="Calibri"/>
            </a:endParaRPr>
          </a:p>
        </p:txBody>
      </p:sp>
      <p:sp>
        <p:nvSpPr>
          <p:cNvPr id="1054" name="Google Shape;1054;p14"/>
          <p:cNvSpPr/>
          <p:nvPr/>
        </p:nvSpPr>
        <p:spPr>
          <a:xfrm>
            <a:off x="3657600" y="2834640"/>
            <a:ext cx="384048" cy="384048"/>
          </a:xfrm>
          <a:prstGeom prst="ellipse">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55" name="Google Shape;1055;p14"/>
          <p:cNvPicPr preferRelativeResize="0"/>
          <p:nvPr/>
        </p:nvPicPr>
        <p:blipFill rotWithShape="1">
          <a:blip r:embed="rId9">
            <a:alphaModFix/>
          </a:blip>
          <a:srcRect b="0" l="0" r="0" t="0"/>
          <a:stretch/>
        </p:blipFill>
        <p:spPr>
          <a:xfrm>
            <a:off x="3753612" y="2930652"/>
            <a:ext cx="192024" cy="192024"/>
          </a:xfrm>
          <a:prstGeom prst="rect">
            <a:avLst/>
          </a:prstGeom>
          <a:noFill/>
          <a:ln>
            <a:noFill/>
          </a:ln>
        </p:spPr>
      </p:pic>
      <p:sp>
        <p:nvSpPr>
          <p:cNvPr id="1056" name="Google Shape;1056;p14"/>
          <p:cNvSpPr/>
          <p:nvPr/>
        </p:nvSpPr>
        <p:spPr>
          <a:xfrm>
            <a:off x="4160520" y="2798064"/>
            <a:ext cx="4572000"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GBP fully managed</a:t>
            </a:r>
            <a:endParaRPr b="0" i="0" sz="1200" u="none" cap="none" strike="noStrike">
              <a:solidFill>
                <a:schemeClr val="dk1"/>
              </a:solidFill>
              <a:latin typeface="Calibri"/>
              <a:ea typeface="Calibri"/>
              <a:cs typeface="Calibri"/>
              <a:sym typeface="Calibri"/>
            </a:endParaRPr>
          </a:p>
        </p:txBody>
      </p:sp>
      <p:sp>
        <p:nvSpPr>
          <p:cNvPr id="1057" name="Google Shape;1057;p14"/>
          <p:cNvSpPr/>
          <p:nvPr/>
        </p:nvSpPr>
        <p:spPr>
          <a:xfrm>
            <a:off x="4160520" y="3035808"/>
            <a:ext cx="4572000" cy="292608"/>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Hours, holidays, menu, posts, Q&amp;A — handled.</a:t>
            </a:r>
            <a:endParaRPr b="0" i="0" sz="950" u="none" cap="none" strike="noStrike">
              <a:solidFill>
                <a:schemeClr val="dk1"/>
              </a:solidFill>
              <a:latin typeface="Calibri"/>
              <a:ea typeface="Calibri"/>
              <a:cs typeface="Calibri"/>
              <a:sym typeface="Calibri"/>
            </a:endParaRPr>
          </a:p>
        </p:txBody>
      </p:sp>
      <p:sp>
        <p:nvSpPr>
          <p:cNvPr id="1058" name="Google Shape;1058;p14"/>
          <p:cNvSpPr/>
          <p:nvPr/>
        </p:nvSpPr>
        <p:spPr>
          <a:xfrm>
            <a:off x="3657600" y="3520440"/>
            <a:ext cx="5074920" cy="54864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4"/>
          <p:cNvSpPr/>
          <p:nvPr/>
        </p:nvSpPr>
        <p:spPr>
          <a:xfrm>
            <a:off x="3657600" y="3557016"/>
            <a:ext cx="50749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50"/>
              <a:buFont typeface="IBM Plex Sans"/>
              <a:buNone/>
            </a:pPr>
            <a:r>
              <a:rPr b="0" i="0" lang="en-US" sz="1150" u="none" cap="none" strike="noStrike">
                <a:solidFill>
                  <a:srgbClr val="FFFFFF"/>
                </a:solidFill>
                <a:latin typeface="IBM Plex Sans"/>
                <a:ea typeface="IBM Plex Sans"/>
                <a:cs typeface="IBM Plex Sans"/>
                <a:sym typeface="IBM Plex Sans"/>
              </a:rPr>
              <a:t>+0.3 stars over 6 months  =  </a:t>
            </a:r>
            <a:r>
              <a:rPr b="1" i="0" lang="en-US" sz="1400" u="none" cap="none" strike="noStrike">
                <a:solidFill>
                  <a:srgbClr val="F5B965"/>
                </a:solidFill>
                <a:latin typeface="Arial"/>
                <a:ea typeface="Arial"/>
                <a:cs typeface="Arial"/>
                <a:sym typeface="Arial"/>
              </a:rPr>
              <a:t>+1.5% revenue</a:t>
            </a:r>
            <a:endParaRPr b="0" i="0" sz="1150" u="none" cap="none" strike="noStrike">
              <a:solidFill>
                <a:schemeClr val="dk1"/>
              </a:solidFill>
              <a:latin typeface="Calibri"/>
              <a:ea typeface="Calibri"/>
              <a:cs typeface="Calibri"/>
              <a:sym typeface="Calibri"/>
            </a:endParaRPr>
          </a:p>
        </p:txBody>
      </p:sp>
      <p:sp>
        <p:nvSpPr>
          <p:cNvPr id="1060" name="Google Shape;1060;p14"/>
          <p:cNvSpPr/>
          <p:nvPr/>
        </p:nvSpPr>
        <p:spPr>
          <a:xfrm>
            <a:off x="3657600" y="3831336"/>
            <a:ext cx="507492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IBM Plex Sans"/>
              <a:buNone/>
            </a:pPr>
            <a:r>
              <a:rPr b="0" i="1" lang="en-US" sz="800" u="none" cap="none" strike="noStrike">
                <a:solidFill>
                  <a:srgbClr val="FFFFFF"/>
                </a:solidFill>
                <a:latin typeface="IBM Plex Sans"/>
                <a:ea typeface="IBM Plex Sans"/>
                <a:cs typeface="IBM Plex Sans"/>
                <a:sym typeface="IBM Plex Sans"/>
              </a:rPr>
              <a:t>Source: Harvard Business School — each star ≈ 5–9% revenue (we use the floor).</a:t>
            </a:r>
            <a:endParaRPr b="0" i="0" sz="800" u="none" cap="none" strike="noStrike">
              <a:solidFill>
                <a:schemeClr val="dk1"/>
              </a:solidFill>
              <a:latin typeface="Calibri"/>
              <a:ea typeface="Calibri"/>
              <a:cs typeface="Calibri"/>
              <a:sym typeface="Calibri"/>
            </a:endParaRPr>
          </a:p>
        </p:txBody>
      </p:sp>
      <p:cxnSp>
        <p:nvCxnSpPr>
          <p:cNvPr id="1061" name="Google Shape;1061;p14"/>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1062" name="Google Shape;1062;p14"/>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14</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1063" name="Google Shape;1063;p14"/>
          <p:cNvPicPr preferRelativeResize="0"/>
          <p:nvPr/>
        </p:nvPicPr>
        <p:blipFill rotWithShape="1">
          <a:blip r:embed="rId10">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1064" name="Google Shape;1064;p14"/>
          <p:cNvPicPr preferRelativeResize="0"/>
          <p:nvPr/>
        </p:nvPicPr>
        <p:blipFill rotWithShape="1">
          <a:blip r:embed="rId11">
            <a:alphaModFix/>
          </a:blip>
          <a:srcRect b="0" l="0" r="0" t="0"/>
          <a:stretch/>
        </p:blipFill>
        <p:spPr>
          <a:xfrm>
            <a:off x="4160520" y="4663440"/>
            <a:ext cx="649224" cy="347472"/>
          </a:xfrm>
          <a:prstGeom prst="rect">
            <a:avLst/>
          </a:prstGeom>
          <a:noFill/>
          <a:ln>
            <a:noFill/>
          </a:ln>
        </p:spPr>
      </p:pic>
      <p:pic>
        <p:nvPicPr>
          <p:cNvPr descr="/mnt/games-and-things/VFS-GLOBAL-PRESENTATIONS/NTTLOGO.png" id="1065" name="Google Shape;1065;p14"/>
          <p:cNvPicPr preferRelativeResize="0"/>
          <p:nvPr/>
        </p:nvPicPr>
        <p:blipFill rotWithShape="1">
          <a:blip r:embed="rId12">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70" name="Shape 1070"/>
        <p:cNvGrpSpPr/>
        <p:nvPr/>
      </p:nvGrpSpPr>
      <p:grpSpPr>
        <a:xfrm>
          <a:off x="0" y="0"/>
          <a:ext cx="0" cy="0"/>
          <a:chOff x="0" y="0"/>
          <a:chExt cx="0" cy="0"/>
        </a:xfrm>
      </p:grpSpPr>
      <p:sp>
        <p:nvSpPr>
          <p:cNvPr id="1071" name="Google Shape;1071;p15"/>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The Intelligence Layer.</a:t>
            </a:r>
            <a:endParaRPr b="0" i="0" sz="2800" u="none" cap="none" strike="noStrike">
              <a:solidFill>
                <a:schemeClr val="dk1"/>
              </a:solidFill>
              <a:latin typeface="Calibri"/>
              <a:ea typeface="Calibri"/>
              <a:cs typeface="Calibri"/>
              <a:sym typeface="Calibri"/>
            </a:endParaRPr>
          </a:p>
        </p:txBody>
      </p:sp>
      <p:sp>
        <p:nvSpPr>
          <p:cNvPr id="1072" name="Google Shape;1072;p15"/>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Every dish, every visit, ranked. Stop guessing what to keep, cut, or push.</a:t>
            </a:r>
            <a:endParaRPr b="0" i="0" sz="1300" u="none" cap="none" strike="noStrike">
              <a:solidFill>
                <a:schemeClr val="dk1"/>
              </a:solidFill>
              <a:latin typeface="Calibri"/>
              <a:ea typeface="Calibri"/>
              <a:cs typeface="Calibri"/>
              <a:sym typeface="Calibri"/>
            </a:endParaRPr>
          </a:p>
        </p:txBody>
      </p:sp>
      <p:sp>
        <p:nvSpPr>
          <p:cNvPr id="1073" name="Google Shape;1073;p15"/>
          <p:cNvSpPr/>
          <p:nvPr/>
        </p:nvSpPr>
        <p:spPr>
          <a:xfrm>
            <a:off x="457200" y="1280160"/>
            <a:ext cx="4023360" cy="310896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5"/>
          <p:cNvSpPr/>
          <p:nvPr/>
        </p:nvSpPr>
        <p:spPr>
          <a:xfrm>
            <a:off x="457200" y="1280160"/>
            <a:ext cx="4023360" cy="54864"/>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75" name="Google Shape;1075;p15"/>
          <p:cNvPicPr preferRelativeResize="0"/>
          <p:nvPr/>
        </p:nvPicPr>
        <p:blipFill rotWithShape="1">
          <a:blip r:embed="rId3">
            <a:alphaModFix/>
          </a:blip>
          <a:srcRect b="0" l="0" r="0" t="0"/>
          <a:stretch/>
        </p:blipFill>
        <p:spPr>
          <a:xfrm>
            <a:off x="621792" y="1463040"/>
            <a:ext cx="256032" cy="256032"/>
          </a:xfrm>
          <a:prstGeom prst="rect">
            <a:avLst/>
          </a:prstGeom>
          <a:noFill/>
          <a:ln>
            <a:noFill/>
          </a:ln>
        </p:spPr>
      </p:pic>
      <p:sp>
        <p:nvSpPr>
          <p:cNvPr id="1076" name="Google Shape;1076;p15"/>
          <p:cNvSpPr/>
          <p:nvPr/>
        </p:nvSpPr>
        <p:spPr>
          <a:xfrm>
            <a:off x="960120" y="1444752"/>
            <a:ext cx="22860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MENU HEATMAP</a:t>
            </a:r>
            <a:endParaRPr b="0" i="0" sz="1000" u="none" cap="none" strike="noStrike">
              <a:solidFill>
                <a:schemeClr val="dk1"/>
              </a:solidFill>
              <a:latin typeface="Calibri"/>
              <a:ea typeface="Calibri"/>
              <a:cs typeface="Calibri"/>
              <a:sym typeface="Calibri"/>
            </a:endParaRPr>
          </a:p>
        </p:txBody>
      </p:sp>
      <p:sp>
        <p:nvSpPr>
          <p:cNvPr id="1077" name="Google Shape;1077;p15"/>
          <p:cNvSpPr/>
          <p:nvPr/>
        </p:nvSpPr>
        <p:spPr>
          <a:xfrm>
            <a:off x="3154680" y="1408176"/>
            <a:ext cx="12344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0" i="0" lang="en-US" sz="800" u="none" cap="none" strike="noStrike">
                <a:solidFill>
                  <a:srgbClr val="6B7280"/>
                </a:solidFill>
                <a:latin typeface="IBM Plex Sans"/>
                <a:ea typeface="IBM Plex Sans"/>
                <a:cs typeface="IBM Plex Sans"/>
                <a:sym typeface="IBM Plex Sans"/>
              </a:rPr>
              <a:t>Today · 161 orders</a:t>
            </a:r>
            <a:endParaRPr b="0" i="0" sz="800" u="none" cap="none" strike="noStrike">
              <a:solidFill>
                <a:schemeClr val="dk1"/>
              </a:solidFill>
              <a:latin typeface="Calibri"/>
              <a:ea typeface="Calibri"/>
              <a:cs typeface="Calibri"/>
              <a:sym typeface="Calibri"/>
            </a:endParaRPr>
          </a:p>
        </p:txBody>
      </p:sp>
      <p:sp>
        <p:nvSpPr>
          <p:cNvPr id="1078" name="Google Shape;1078;p15"/>
          <p:cNvSpPr/>
          <p:nvPr/>
        </p:nvSpPr>
        <p:spPr>
          <a:xfrm>
            <a:off x="1737360" y="1609344"/>
            <a:ext cx="2651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B31981"/>
              </a:buClr>
              <a:buSzPts val="700"/>
              <a:buFont typeface="Calibri"/>
              <a:buNone/>
            </a:pPr>
            <a:r>
              <a:rPr b="0" i="0" lang="en-US" sz="700" u="none" cap="none" strike="noStrike">
                <a:solidFill>
                  <a:srgbClr val="B31981"/>
                </a:solidFill>
                <a:latin typeface="Calibri"/>
                <a:ea typeface="Calibri"/>
                <a:cs typeface="Calibri"/>
                <a:sym typeface="Calibri"/>
              </a:rPr>
              <a:t>● </a:t>
            </a:r>
            <a:r>
              <a:rPr b="0" i="0" lang="en-US" sz="650" u="none" cap="none" strike="noStrike">
                <a:solidFill>
                  <a:srgbClr val="6B7280"/>
                </a:solidFill>
                <a:latin typeface="IBM Plex Sans"/>
                <a:ea typeface="IBM Plex Sans"/>
                <a:cs typeface="IBM Plex Sans"/>
                <a:sym typeface="IBM Plex Sans"/>
              </a:rPr>
              <a:t>Stars  </a:t>
            </a:r>
            <a:r>
              <a:rPr b="0" i="0" lang="en-US" sz="700" u="none" cap="none" strike="noStrike">
                <a:solidFill>
                  <a:srgbClr val="4C65B3"/>
                </a:solidFill>
                <a:latin typeface="Calibri"/>
                <a:ea typeface="Calibri"/>
                <a:cs typeface="Calibri"/>
                <a:sym typeface="Calibri"/>
              </a:rPr>
              <a:t>● </a:t>
            </a:r>
            <a:r>
              <a:rPr b="0" i="0" lang="en-US" sz="650" u="none" cap="none" strike="noStrike">
                <a:solidFill>
                  <a:srgbClr val="6B7280"/>
                </a:solidFill>
                <a:latin typeface="IBM Plex Sans"/>
                <a:ea typeface="IBM Plex Sans"/>
                <a:cs typeface="IBM Plex Sans"/>
                <a:sym typeface="IBM Plex Sans"/>
              </a:rPr>
              <a:t>Plowhorses  </a:t>
            </a:r>
            <a:r>
              <a:rPr b="0" i="0" lang="en-US" sz="700" u="none" cap="none" strike="noStrike">
                <a:solidFill>
                  <a:srgbClr val="F5B965"/>
                </a:solidFill>
                <a:latin typeface="Calibri"/>
                <a:ea typeface="Calibri"/>
                <a:cs typeface="Calibri"/>
                <a:sym typeface="Calibri"/>
              </a:rPr>
              <a:t>● </a:t>
            </a:r>
            <a:r>
              <a:rPr b="0" i="0" lang="en-US" sz="650" u="none" cap="none" strike="noStrike">
                <a:solidFill>
                  <a:srgbClr val="6B7280"/>
                </a:solidFill>
                <a:latin typeface="IBM Plex Sans"/>
                <a:ea typeface="IBM Plex Sans"/>
                <a:cs typeface="IBM Plex Sans"/>
                <a:sym typeface="IBM Plex Sans"/>
              </a:rPr>
              <a:t>Puzzles</a:t>
            </a:r>
            <a:endParaRPr b="0" i="0" sz="700" u="none" cap="none" strike="noStrike">
              <a:solidFill>
                <a:schemeClr val="dk1"/>
              </a:solidFill>
              <a:latin typeface="Calibri"/>
              <a:ea typeface="Calibri"/>
              <a:cs typeface="Calibri"/>
              <a:sym typeface="Calibri"/>
            </a:endParaRPr>
          </a:p>
        </p:txBody>
      </p:sp>
      <p:sp>
        <p:nvSpPr>
          <p:cNvPr id="1079" name="Google Shape;1079;p15"/>
          <p:cNvSpPr/>
          <p:nvPr/>
        </p:nvSpPr>
        <p:spPr>
          <a:xfrm>
            <a:off x="621792" y="1847088"/>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IBM Plex Sans"/>
              <a:buNone/>
            </a:pPr>
            <a:r>
              <a:rPr b="0" i="0" lang="en-US" sz="900" u="none" cap="none" strike="noStrike">
                <a:solidFill>
                  <a:srgbClr val="1A1A2E"/>
                </a:solidFill>
                <a:latin typeface="IBM Plex Sans"/>
                <a:ea typeface="IBM Plex Sans"/>
                <a:cs typeface="IBM Plex Sans"/>
                <a:sym typeface="IBM Plex Sans"/>
              </a:rPr>
              <a:t>Lamb Biryani</a:t>
            </a:r>
            <a:endParaRPr b="0" i="0" sz="900" u="none" cap="none" strike="noStrike">
              <a:solidFill>
                <a:schemeClr val="dk1"/>
              </a:solidFill>
              <a:latin typeface="Calibri"/>
              <a:ea typeface="Calibri"/>
              <a:cs typeface="Calibri"/>
              <a:sym typeface="Calibri"/>
            </a:endParaRPr>
          </a:p>
        </p:txBody>
      </p:sp>
      <p:sp>
        <p:nvSpPr>
          <p:cNvPr id="1080" name="Google Shape;1080;p15"/>
          <p:cNvSpPr/>
          <p:nvPr/>
        </p:nvSpPr>
        <p:spPr>
          <a:xfrm>
            <a:off x="1920240" y="1892808"/>
            <a:ext cx="1920240" cy="128016"/>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5"/>
          <p:cNvSpPr/>
          <p:nvPr/>
        </p:nvSpPr>
        <p:spPr>
          <a:xfrm>
            <a:off x="1920240" y="1892808"/>
            <a:ext cx="1766621" cy="128016"/>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5"/>
          <p:cNvSpPr/>
          <p:nvPr/>
        </p:nvSpPr>
        <p:spPr>
          <a:xfrm>
            <a:off x="3977640" y="1847088"/>
            <a:ext cx="36576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38</a:t>
            </a:r>
            <a:endParaRPr b="0" i="0" sz="900" u="none" cap="none" strike="noStrike">
              <a:solidFill>
                <a:schemeClr val="dk1"/>
              </a:solidFill>
              <a:latin typeface="Calibri"/>
              <a:ea typeface="Calibri"/>
              <a:cs typeface="Calibri"/>
              <a:sym typeface="Calibri"/>
            </a:endParaRPr>
          </a:p>
        </p:txBody>
      </p:sp>
      <p:sp>
        <p:nvSpPr>
          <p:cNvPr id="1083" name="Google Shape;1083;p15"/>
          <p:cNvSpPr/>
          <p:nvPr/>
        </p:nvSpPr>
        <p:spPr>
          <a:xfrm>
            <a:off x="621792" y="2139696"/>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IBM Plex Sans"/>
              <a:buNone/>
            </a:pPr>
            <a:r>
              <a:rPr b="0" i="0" lang="en-US" sz="900" u="none" cap="none" strike="noStrike">
                <a:solidFill>
                  <a:srgbClr val="1A1A2E"/>
                </a:solidFill>
                <a:latin typeface="IBM Plex Sans"/>
                <a:ea typeface="IBM Plex Sans"/>
                <a:cs typeface="IBM Plex Sans"/>
                <a:sym typeface="IBM Plex Sans"/>
              </a:rPr>
              <a:t>Chicken Biryani</a:t>
            </a:r>
            <a:endParaRPr b="0" i="0" sz="900" u="none" cap="none" strike="noStrike">
              <a:solidFill>
                <a:schemeClr val="dk1"/>
              </a:solidFill>
              <a:latin typeface="Calibri"/>
              <a:ea typeface="Calibri"/>
              <a:cs typeface="Calibri"/>
              <a:sym typeface="Calibri"/>
            </a:endParaRPr>
          </a:p>
        </p:txBody>
      </p:sp>
      <p:sp>
        <p:nvSpPr>
          <p:cNvPr id="1084" name="Google Shape;1084;p15"/>
          <p:cNvSpPr/>
          <p:nvPr/>
        </p:nvSpPr>
        <p:spPr>
          <a:xfrm>
            <a:off x="1920240" y="2185416"/>
            <a:ext cx="1920240" cy="128016"/>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5"/>
          <p:cNvSpPr/>
          <p:nvPr/>
        </p:nvSpPr>
        <p:spPr>
          <a:xfrm>
            <a:off x="1920240" y="2185416"/>
            <a:ext cx="1651406" cy="128016"/>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5"/>
          <p:cNvSpPr/>
          <p:nvPr/>
        </p:nvSpPr>
        <p:spPr>
          <a:xfrm>
            <a:off x="3977640" y="2139696"/>
            <a:ext cx="36576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32</a:t>
            </a:r>
            <a:endParaRPr b="0" i="0" sz="900" u="none" cap="none" strike="noStrike">
              <a:solidFill>
                <a:schemeClr val="dk1"/>
              </a:solidFill>
              <a:latin typeface="Calibri"/>
              <a:ea typeface="Calibri"/>
              <a:cs typeface="Calibri"/>
              <a:sym typeface="Calibri"/>
            </a:endParaRPr>
          </a:p>
        </p:txBody>
      </p:sp>
      <p:sp>
        <p:nvSpPr>
          <p:cNvPr id="1087" name="Google Shape;1087;p15"/>
          <p:cNvSpPr/>
          <p:nvPr/>
        </p:nvSpPr>
        <p:spPr>
          <a:xfrm>
            <a:off x="621792" y="2432304"/>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IBM Plex Sans"/>
              <a:buNone/>
            </a:pPr>
            <a:r>
              <a:rPr b="0" i="0" lang="en-US" sz="900" u="none" cap="none" strike="noStrike">
                <a:solidFill>
                  <a:srgbClr val="1A1A2E"/>
                </a:solidFill>
                <a:latin typeface="IBM Plex Sans"/>
                <a:ea typeface="IBM Plex Sans"/>
                <a:cs typeface="IBM Plex Sans"/>
                <a:sym typeface="IBM Plex Sans"/>
              </a:rPr>
              <a:t>Butter Chicken</a:t>
            </a:r>
            <a:endParaRPr b="0" i="0" sz="900" u="none" cap="none" strike="noStrike">
              <a:solidFill>
                <a:schemeClr val="dk1"/>
              </a:solidFill>
              <a:latin typeface="Calibri"/>
              <a:ea typeface="Calibri"/>
              <a:cs typeface="Calibri"/>
              <a:sym typeface="Calibri"/>
            </a:endParaRPr>
          </a:p>
        </p:txBody>
      </p:sp>
      <p:sp>
        <p:nvSpPr>
          <p:cNvPr id="1088" name="Google Shape;1088;p15"/>
          <p:cNvSpPr/>
          <p:nvPr/>
        </p:nvSpPr>
        <p:spPr>
          <a:xfrm>
            <a:off x="1920240" y="2478024"/>
            <a:ext cx="1920240" cy="128016"/>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5"/>
          <p:cNvSpPr/>
          <p:nvPr/>
        </p:nvSpPr>
        <p:spPr>
          <a:xfrm>
            <a:off x="1920240" y="2478024"/>
            <a:ext cx="1420978" cy="128016"/>
          </a:xfrm>
          <a:prstGeom prst="rect">
            <a:avLst/>
          </a:prstGeom>
          <a:solidFill>
            <a:srgbClr val="CD45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5"/>
          <p:cNvSpPr/>
          <p:nvPr/>
        </p:nvSpPr>
        <p:spPr>
          <a:xfrm>
            <a:off x="3977640" y="2432304"/>
            <a:ext cx="36576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24</a:t>
            </a:r>
            <a:endParaRPr b="0" i="0" sz="900" u="none" cap="none" strike="noStrike">
              <a:solidFill>
                <a:schemeClr val="dk1"/>
              </a:solidFill>
              <a:latin typeface="Calibri"/>
              <a:ea typeface="Calibri"/>
              <a:cs typeface="Calibri"/>
              <a:sym typeface="Calibri"/>
            </a:endParaRPr>
          </a:p>
        </p:txBody>
      </p:sp>
      <p:sp>
        <p:nvSpPr>
          <p:cNvPr id="1091" name="Google Shape;1091;p15"/>
          <p:cNvSpPr/>
          <p:nvPr/>
        </p:nvSpPr>
        <p:spPr>
          <a:xfrm>
            <a:off x="621792" y="2724912"/>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IBM Plex Sans"/>
              <a:buNone/>
            </a:pPr>
            <a:r>
              <a:rPr b="0" i="0" lang="en-US" sz="900" u="none" cap="none" strike="noStrike">
                <a:solidFill>
                  <a:srgbClr val="1A1A2E"/>
                </a:solidFill>
                <a:latin typeface="IBM Plex Sans"/>
                <a:ea typeface="IBM Plex Sans"/>
                <a:cs typeface="IBM Plex Sans"/>
                <a:sym typeface="IBM Plex Sans"/>
              </a:rPr>
              <a:t>Garlic Naan</a:t>
            </a:r>
            <a:endParaRPr b="0" i="0" sz="900" u="none" cap="none" strike="noStrike">
              <a:solidFill>
                <a:schemeClr val="dk1"/>
              </a:solidFill>
              <a:latin typeface="Calibri"/>
              <a:ea typeface="Calibri"/>
              <a:cs typeface="Calibri"/>
              <a:sym typeface="Calibri"/>
            </a:endParaRPr>
          </a:p>
        </p:txBody>
      </p:sp>
      <p:sp>
        <p:nvSpPr>
          <p:cNvPr id="1092" name="Google Shape;1092;p15"/>
          <p:cNvSpPr/>
          <p:nvPr/>
        </p:nvSpPr>
        <p:spPr>
          <a:xfrm>
            <a:off x="1920240" y="2770632"/>
            <a:ext cx="1920240" cy="128016"/>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5"/>
          <p:cNvSpPr/>
          <p:nvPr/>
        </p:nvSpPr>
        <p:spPr>
          <a:xfrm>
            <a:off x="1920240" y="2770632"/>
            <a:ext cx="1305763" cy="128016"/>
          </a:xfrm>
          <a:prstGeom prst="rect">
            <a:avLst/>
          </a:prstGeom>
          <a:solidFill>
            <a:srgbClr val="CD45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5"/>
          <p:cNvSpPr/>
          <p:nvPr/>
        </p:nvSpPr>
        <p:spPr>
          <a:xfrm>
            <a:off x="3977640" y="2724912"/>
            <a:ext cx="36576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22</a:t>
            </a:r>
            <a:endParaRPr b="0" i="0" sz="900" u="none" cap="none" strike="noStrike">
              <a:solidFill>
                <a:schemeClr val="dk1"/>
              </a:solidFill>
              <a:latin typeface="Calibri"/>
              <a:ea typeface="Calibri"/>
              <a:cs typeface="Calibri"/>
              <a:sym typeface="Calibri"/>
            </a:endParaRPr>
          </a:p>
        </p:txBody>
      </p:sp>
      <p:sp>
        <p:nvSpPr>
          <p:cNvPr id="1095" name="Google Shape;1095;p15"/>
          <p:cNvSpPr/>
          <p:nvPr/>
        </p:nvSpPr>
        <p:spPr>
          <a:xfrm>
            <a:off x="621792" y="3017520"/>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IBM Plex Sans"/>
              <a:buNone/>
            </a:pPr>
            <a:r>
              <a:rPr b="0" i="0" lang="en-US" sz="900" u="none" cap="none" strike="noStrike">
                <a:solidFill>
                  <a:srgbClr val="1A1A2E"/>
                </a:solidFill>
                <a:latin typeface="IBM Plex Sans"/>
                <a:ea typeface="IBM Plex Sans"/>
                <a:cs typeface="IBM Plex Sans"/>
                <a:sym typeface="IBM Plex Sans"/>
              </a:rPr>
              <a:t>Mango Lassi</a:t>
            </a:r>
            <a:endParaRPr b="0" i="0" sz="900" u="none" cap="none" strike="noStrike">
              <a:solidFill>
                <a:schemeClr val="dk1"/>
              </a:solidFill>
              <a:latin typeface="Calibri"/>
              <a:ea typeface="Calibri"/>
              <a:cs typeface="Calibri"/>
              <a:sym typeface="Calibri"/>
            </a:endParaRPr>
          </a:p>
        </p:txBody>
      </p:sp>
      <p:sp>
        <p:nvSpPr>
          <p:cNvPr id="1096" name="Google Shape;1096;p15"/>
          <p:cNvSpPr/>
          <p:nvPr/>
        </p:nvSpPr>
        <p:spPr>
          <a:xfrm>
            <a:off x="1920240" y="3063240"/>
            <a:ext cx="1920240" cy="128016"/>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5"/>
          <p:cNvSpPr/>
          <p:nvPr/>
        </p:nvSpPr>
        <p:spPr>
          <a:xfrm>
            <a:off x="1920240" y="3063240"/>
            <a:ext cx="1056132" cy="128016"/>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5"/>
          <p:cNvSpPr/>
          <p:nvPr/>
        </p:nvSpPr>
        <p:spPr>
          <a:xfrm>
            <a:off x="3977640" y="3017520"/>
            <a:ext cx="36576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18</a:t>
            </a:r>
            <a:endParaRPr b="0" i="0" sz="900" u="none" cap="none" strike="noStrike">
              <a:solidFill>
                <a:schemeClr val="dk1"/>
              </a:solidFill>
              <a:latin typeface="Calibri"/>
              <a:ea typeface="Calibri"/>
              <a:cs typeface="Calibri"/>
              <a:sym typeface="Calibri"/>
            </a:endParaRPr>
          </a:p>
        </p:txBody>
      </p:sp>
      <p:sp>
        <p:nvSpPr>
          <p:cNvPr id="1099" name="Google Shape;1099;p15"/>
          <p:cNvSpPr/>
          <p:nvPr/>
        </p:nvSpPr>
        <p:spPr>
          <a:xfrm>
            <a:off x="621792" y="3310128"/>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IBM Plex Sans"/>
              <a:buNone/>
            </a:pPr>
            <a:r>
              <a:rPr b="0" i="0" lang="en-US" sz="900" u="none" cap="none" strike="noStrike">
                <a:solidFill>
                  <a:srgbClr val="1A1A2E"/>
                </a:solidFill>
                <a:latin typeface="IBM Plex Sans"/>
                <a:ea typeface="IBM Plex Sans"/>
                <a:cs typeface="IBM Plex Sans"/>
                <a:sym typeface="IBM Plex Sans"/>
              </a:rPr>
              <a:t>Chicken Tikka</a:t>
            </a:r>
            <a:endParaRPr b="0" i="0" sz="900" u="none" cap="none" strike="noStrike">
              <a:solidFill>
                <a:schemeClr val="dk1"/>
              </a:solidFill>
              <a:latin typeface="Calibri"/>
              <a:ea typeface="Calibri"/>
              <a:cs typeface="Calibri"/>
              <a:sym typeface="Calibri"/>
            </a:endParaRPr>
          </a:p>
        </p:txBody>
      </p:sp>
      <p:sp>
        <p:nvSpPr>
          <p:cNvPr id="1100" name="Google Shape;1100;p15"/>
          <p:cNvSpPr/>
          <p:nvPr/>
        </p:nvSpPr>
        <p:spPr>
          <a:xfrm>
            <a:off x="1920240" y="3355848"/>
            <a:ext cx="1920240" cy="128016"/>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5"/>
          <p:cNvSpPr/>
          <p:nvPr/>
        </p:nvSpPr>
        <p:spPr>
          <a:xfrm>
            <a:off x="1920240" y="3355848"/>
            <a:ext cx="921715" cy="128016"/>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5"/>
          <p:cNvSpPr/>
          <p:nvPr/>
        </p:nvSpPr>
        <p:spPr>
          <a:xfrm>
            <a:off x="3977640" y="3310128"/>
            <a:ext cx="36576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14</a:t>
            </a:r>
            <a:endParaRPr b="0" i="0" sz="900" u="none" cap="none" strike="noStrike">
              <a:solidFill>
                <a:schemeClr val="dk1"/>
              </a:solidFill>
              <a:latin typeface="Calibri"/>
              <a:ea typeface="Calibri"/>
              <a:cs typeface="Calibri"/>
              <a:sym typeface="Calibri"/>
            </a:endParaRPr>
          </a:p>
        </p:txBody>
      </p:sp>
      <p:sp>
        <p:nvSpPr>
          <p:cNvPr id="1103" name="Google Shape;1103;p15"/>
          <p:cNvSpPr/>
          <p:nvPr/>
        </p:nvSpPr>
        <p:spPr>
          <a:xfrm>
            <a:off x="621792" y="3602736"/>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IBM Plex Sans"/>
              <a:buNone/>
            </a:pPr>
            <a:r>
              <a:rPr b="0" i="0" lang="en-US" sz="900" u="none" cap="none" strike="noStrike">
                <a:solidFill>
                  <a:srgbClr val="1A1A2E"/>
                </a:solidFill>
                <a:latin typeface="IBM Plex Sans"/>
                <a:ea typeface="IBM Plex Sans"/>
                <a:cs typeface="IBM Plex Sans"/>
                <a:sym typeface="IBM Plex Sans"/>
              </a:rPr>
              <a:t>Mutton Karahi</a:t>
            </a:r>
            <a:endParaRPr b="0" i="0" sz="900" u="none" cap="none" strike="noStrike">
              <a:solidFill>
                <a:schemeClr val="dk1"/>
              </a:solidFill>
              <a:latin typeface="Calibri"/>
              <a:ea typeface="Calibri"/>
              <a:cs typeface="Calibri"/>
              <a:sym typeface="Calibri"/>
            </a:endParaRPr>
          </a:p>
        </p:txBody>
      </p:sp>
      <p:sp>
        <p:nvSpPr>
          <p:cNvPr id="1104" name="Google Shape;1104;p15"/>
          <p:cNvSpPr/>
          <p:nvPr/>
        </p:nvSpPr>
        <p:spPr>
          <a:xfrm>
            <a:off x="1920240" y="3648456"/>
            <a:ext cx="1920240" cy="128016"/>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5"/>
          <p:cNvSpPr/>
          <p:nvPr/>
        </p:nvSpPr>
        <p:spPr>
          <a:xfrm>
            <a:off x="1920240" y="3648456"/>
            <a:ext cx="614477" cy="128016"/>
          </a:xfrm>
          <a:prstGeom prst="rect">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5"/>
          <p:cNvSpPr/>
          <p:nvPr/>
        </p:nvSpPr>
        <p:spPr>
          <a:xfrm>
            <a:off x="3977640" y="3602736"/>
            <a:ext cx="36576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9</a:t>
            </a:r>
            <a:endParaRPr b="0" i="0" sz="900" u="none" cap="none" strike="noStrike">
              <a:solidFill>
                <a:schemeClr val="dk1"/>
              </a:solidFill>
              <a:latin typeface="Calibri"/>
              <a:ea typeface="Calibri"/>
              <a:cs typeface="Calibri"/>
              <a:sym typeface="Calibri"/>
            </a:endParaRPr>
          </a:p>
        </p:txBody>
      </p:sp>
      <p:sp>
        <p:nvSpPr>
          <p:cNvPr id="1107" name="Google Shape;1107;p15"/>
          <p:cNvSpPr/>
          <p:nvPr/>
        </p:nvSpPr>
        <p:spPr>
          <a:xfrm>
            <a:off x="621792" y="3895344"/>
            <a:ext cx="12801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IBM Plex Sans"/>
              <a:buNone/>
            </a:pPr>
            <a:r>
              <a:rPr b="0" i="0" lang="en-US" sz="900" u="none" cap="none" strike="noStrike">
                <a:solidFill>
                  <a:srgbClr val="1A1A2E"/>
                </a:solidFill>
                <a:latin typeface="IBM Plex Sans"/>
                <a:ea typeface="IBM Plex Sans"/>
                <a:cs typeface="IBM Plex Sans"/>
                <a:sym typeface="IBM Plex Sans"/>
              </a:rPr>
              <a:t>Vegetable Curry</a:t>
            </a:r>
            <a:endParaRPr b="0" i="0" sz="900" u="none" cap="none" strike="noStrike">
              <a:solidFill>
                <a:schemeClr val="dk1"/>
              </a:solidFill>
              <a:latin typeface="Calibri"/>
              <a:ea typeface="Calibri"/>
              <a:cs typeface="Calibri"/>
              <a:sym typeface="Calibri"/>
            </a:endParaRPr>
          </a:p>
        </p:txBody>
      </p:sp>
      <p:sp>
        <p:nvSpPr>
          <p:cNvPr id="1108" name="Google Shape;1108;p15"/>
          <p:cNvSpPr/>
          <p:nvPr/>
        </p:nvSpPr>
        <p:spPr>
          <a:xfrm>
            <a:off x="1920240" y="3941064"/>
            <a:ext cx="1920240" cy="128016"/>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5"/>
          <p:cNvSpPr/>
          <p:nvPr/>
        </p:nvSpPr>
        <p:spPr>
          <a:xfrm>
            <a:off x="1920240" y="3941064"/>
            <a:ext cx="345643" cy="128016"/>
          </a:xfrm>
          <a:prstGeom prst="rect">
            <a:avLst/>
          </a:prstGeom>
          <a:solidFill>
            <a:srgbClr val="EDED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5"/>
          <p:cNvSpPr/>
          <p:nvPr/>
        </p:nvSpPr>
        <p:spPr>
          <a:xfrm>
            <a:off x="3977640" y="3895344"/>
            <a:ext cx="36576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4</a:t>
            </a:r>
            <a:endParaRPr b="0" i="0" sz="900" u="none" cap="none" strike="noStrike">
              <a:solidFill>
                <a:schemeClr val="dk1"/>
              </a:solidFill>
              <a:latin typeface="Calibri"/>
              <a:ea typeface="Calibri"/>
              <a:cs typeface="Calibri"/>
              <a:sym typeface="Calibri"/>
            </a:endParaRPr>
          </a:p>
        </p:txBody>
      </p:sp>
      <p:sp>
        <p:nvSpPr>
          <p:cNvPr id="1111" name="Google Shape;1111;p15"/>
          <p:cNvSpPr/>
          <p:nvPr/>
        </p:nvSpPr>
        <p:spPr>
          <a:xfrm>
            <a:off x="4663440" y="1280160"/>
            <a:ext cx="4023360" cy="310896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5"/>
          <p:cNvSpPr/>
          <p:nvPr/>
        </p:nvSpPr>
        <p:spPr>
          <a:xfrm>
            <a:off x="4663440" y="1280160"/>
            <a:ext cx="4023360" cy="54864"/>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13" name="Google Shape;1113;p15"/>
          <p:cNvPicPr preferRelativeResize="0"/>
          <p:nvPr/>
        </p:nvPicPr>
        <p:blipFill rotWithShape="1">
          <a:blip r:embed="rId4">
            <a:alphaModFix/>
          </a:blip>
          <a:srcRect b="0" l="0" r="0" t="0"/>
          <a:stretch/>
        </p:blipFill>
        <p:spPr>
          <a:xfrm>
            <a:off x="4828032" y="1463040"/>
            <a:ext cx="256032" cy="256032"/>
          </a:xfrm>
          <a:prstGeom prst="rect">
            <a:avLst/>
          </a:prstGeom>
          <a:noFill/>
          <a:ln>
            <a:noFill/>
          </a:ln>
        </p:spPr>
      </p:pic>
      <p:sp>
        <p:nvSpPr>
          <p:cNvPr id="1114" name="Google Shape;1114;p15"/>
          <p:cNvSpPr/>
          <p:nvPr/>
        </p:nvSpPr>
        <p:spPr>
          <a:xfrm>
            <a:off x="5166360" y="1444752"/>
            <a:ext cx="27432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MENU ENGINEERING</a:t>
            </a:r>
            <a:endParaRPr b="0" i="0" sz="1000" u="none" cap="none" strike="noStrike">
              <a:solidFill>
                <a:schemeClr val="dk1"/>
              </a:solidFill>
              <a:latin typeface="Calibri"/>
              <a:ea typeface="Calibri"/>
              <a:cs typeface="Calibri"/>
              <a:sym typeface="Calibri"/>
            </a:endParaRPr>
          </a:p>
        </p:txBody>
      </p:sp>
      <p:sp>
        <p:nvSpPr>
          <p:cNvPr id="1115" name="Google Shape;1115;p15"/>
          <p:cNvSpPr/>
          <p:nvPr/>
        </p:nvSpPr>
        <p:spPr>
          <a:xfrm>
            <a:off x="5303520" y="2011680"/>
            <a:ext cx="3017520" cy="2194560"/>
          </a:xfrm>
          <a:prstGeom prst="rect">
            <a:avLst/>
          </a:prstGeom>
          <a:solidFill>
            <a:srgbClr val="FAFAFB"/>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16" name="Google Shape;1116;p15"/>
          <p:cNvCxnSpPr/>
          <p:nvPr/>
        </p:nvCxnSpPr>
        <p:spPr>
          <a:xfrm>
            <a:off x="5303520" y="3108960"/>
            <a:ext cx="3017520" cy="0"/>
          </a:xfrm>
          <a:prstGeom prst="straightConnector1">
            <a:avLst/>
          </a:prstGeom>
          <a:noFill/>
          <a:ln cap="flat" cmpd="sng" w="9525">
            <a:solidFill>
              <a:srgbClr val="E5E7EB"/>
            </a:solidFill>
            <a:prstDash val="dash"/>
            <a:round/>
            <a:headEnd len="sm" w="sm" type="none"/>
            <a:tailEnd len="sm" w="sm" type="none"/>
          </a:ln>
        </p:spPr>
      </p:cxnSp>
      <p:cxnSp>
        <p:nvCxnSpPr>
          <p:cNvPr id="1117" name="Google Shape;1117;p15"/>
          <p:cNvCxnSpPr/>
          <p:nvPr/>
        </p:nvCxnSpPr>
        <p:spPr>
          <a:xfrm>
            <a:off x="6812280" y="2011680"/>
            <a:ext cx="0" cy="2194560"/>
          </a:xfrm>
          <a:prstGeom prst="straightConnector1">
            <a:avLst/>
          </a:prstGeom>
          <a:noFill/>
          <a:ln cap="flat" cmpd="sng" w="9525">
            <a:solidFill>
              <a:srgbClr val="E5E7EB"/>
            </a:solidFill>
            <a:prstDash val="dash"/>
            <a:round/>
            <a:headEnd len="sm" w="sm" type="none"/>
            <a:tailEnd len="sm" w="sm" type="none"/>
          </a:ln>
        </p:spPr>
      </p:cxnSp>
      <p:sp>
        <p:nvSpPr>
          <p:cNvPr id="1118" name="Google Shape;1118;p15"/>
          <p:cNvSpPr/>
          <p:nvPr/>
        </p:nvSpPr>
        <p:spPr>
          <a:xfrm>
            <a:off x="4754880" y="2103120"/>
            <a:ext cx="5029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PROFIT ↑</a:t>
            </a:r>
            <a:endParaRPr b="0" i="0" sz="700" u="none" cap="none" strike="noStrike">
              <a:solidFill>
                <a:schemeClr val="dk1"/>
              </a:solidFill>
              <a:latin typeface="Calibri"/>
              <a:ea typeface="Calibri"/>
              <a:cs typeface="Calibri"/>
              <a:sym typeface="Calibri"/>
            </a:endParaRPr>
          </a:p>
        </p:txBody>
      </p:sp>
      <p:sp>
        <p:nvSpPr>
          <p:cNvPr id="1119" name="Google Shape;1119;p15"/>
          <p:cNvSpPr/>
          <p:nvPr/>
        </p:nvSpPr>
        <p:spPr>
          <a:xfrm>
            <a:off x="5303520" y="4251960"/>
            <a:ext cx="301752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00"/>
              <a:buFont typeface="IBM Plex Sans"/>
              <a:buNone/>
            </a:pPr>
            <a:r>
              <a:rPr b="1" i="0" lang="en-US" sz="700" u="none" cap="none" strike="noStrike">
                <a:solidFill>
                  <a:srgbClr val="6B7280"/>
                </a:solidFill>
                <a:latin typeface="IBM Plex Sans"/>
                <a:ea typeface="IBM Plex Sans"/>
                <a:cs typeface="IBM Plex Sans"/>
                <a:sym typeface="IBM Plex Sans"/>
              </a:rPr>
              <a:t>POPULAR →</a:t>
            </a:r>
            <a:endParaRPr b="0" i="0" sz="700" u="none" cap="none" strike="noStrike">
              <a:solidFill>
                <a:schemeClr val="dk1"/>
              </a:solidFill>
              <a:latin typeface="Calibri"/>
              <a:ea typeface="Calibri"/>
              <a:cs typeface="Calibri"/>
              <a:sym typeface="Calibri"/>
            </a:endParaRPr>
          </a:p>
        </p:txBody>
      </p:sp>
      <p:sp>
        <p:nvSpPr>
          <p:cNvPr id="1120" name="Google Shape;1120;p15"/>
          <p:cNvSpPr/>
          <p:nvPr/>
        </p:nvSpPr>
        <p:spPr>
          <a:xfrm>
            <a:off x="5376672" y="2066544"/>
            <a:ext cx="777240"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B965"/>
              </a:buClr>
              <a:buSzPts val="650"/>
              <a:buFont typeface="IBM Plex Sans"/>
              <a:buNone/>
            </a:pPr>
            <a:r>
              <a:rPr b="1" i="0" lang="en-US" sz="650" u="none" cap="none" strike="noStrike">
                <a:solidFill>
                  <a:srgbClr val="F5B965"/>
                </a:solidFill>
                <a:latin typeface="IBM Plex Sans"/>
                <a:ea typeface="IBM Plex Sans"/>
                <a:cs typeface="IBM Plex Sans"/>
                <a:sym typeface="IBM Plex Sans"/>
              </a:rPr>
              <a:t>PUZZLES</a:t>
            </a:r>
            <a:endParaRPr b="0" i="0" sz="650" u="none" cap="none" strike="noStrike">
              <a:solidFill>
                <a:schemeClr val="dk1"/>
              </a:solidFill>
              <a:latin typeface="Calibri"/>
              <a:ea typeface="Calibri"/>
              <a:cs typeface="Calibri"/>
              <a:sym typeface="Calibri"/>
            </a:endParaRPr>
          </a:p>
        </p:txBody>
      </p:sp>
      <p:sp>
        <p:nvSpPr>
          <p:cNvPr id="1121" name="Google Shape;1121;p15"/>
          <p:cNvSpPr/>
          <p:nvPr/>
        </p:nvSpPr>
        <p:spPr>
          <a:xfrm>
            <a:off x="7726680" y="2066544"/>
            <a:ext cx="548640" cy="14630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B31981"/>
              </a:buClr>
              <a:buSzPts val="650"/>
              <a:buFont typeface="IBM Plex Sans"/>
              <a:buNone/>
            </a:pPr>
            <a:r>
              <a:rPr b="1" i="0" lang="en-US" sz="650" u="none" cap="none" strike="noStrike">
                <a:solidFill>
                  <a:srgbClr val="B31981"/>
                </a:solidFill>
                <a:latin typeface="IBM Plex Sans"/>
                <a:ea typeface="IBM Plex Sans"/>
                <a:cs typeface="IBM Plex Sans"/>
                <a:sym typeface="IBM Plex Sans"/>
              </a:rPr>
              <a:t>STARS</a:t>
            </a:r>
            <a:endParaRPr b="0" i="0" sz="650" u="none" cap="none" strike="noStrike">
              <a:solidFill>
                <a:schemeClr val="dk1"/>
              </a:solidFill>
              <a:latin typeface="Calibri"/>
              <a:ea typeface="Calibri"/>
              <a:cs typeface="Calibri"/>
              <a:sym typeface="Calibri"/>
            </a:endParaRPr>
          </a:p>
        </p:txBody>
      </p:sp>
      <p:sp>
        <p:nvSpPr>
          <p:cNvPr id="1122" name="Google Shape;1122;p15"/>
          <p:cNvSpPr/>
          <p:nvPr/>
        </p:nvSpPr>
        <p:spPr>
          <a:xfrm>
            <a:off x="5376672" y="4005072"/>
            <a:ext cx="548640"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650"/>
              <a:buFont typeface="IBM Plex Sans"/>
              <a:buNone/>
            </a:pPr>
            <a:r>
              <a:rPr b="1" i="0" lang="en-US" sz="650" u="none" cap="none" strike="noStrike">
                <a:solidFill>
                  <a:srgbClr val="6B7280"/>
                </a:solidFill>
                <a:latin typeface="IBM Plex Sans"/>
                <a:ea typeface="IBM Plex Sans"/>
                <a:cs typeface="IBM Plex Sans"/>
                <a:sym typeface="IBM Plex Sans"/>
              </a:rPr>
              <a:t>DOGS</a:t>
            </a:r>
            <a:endParaRPr b="0" i="0" sz="650" u="none" cap="none" strike="noStrike">
              <a:solidFill>
                <a:schemeClr val="dk1"/>
              </a:solidFill>
              <a:latin typeface="Calibri"/>
              <a:ea typeface="Calibri"/>
              <a:cs typeface="Calibri"/>
              <a:sym typeface="Calibri"/>
            </a:endParaRPr>
          </a:p>
        </p:txBody>
      </p:sp>
      <p:sp>
        <p:nvSpPr>
          <p:cNvPr id="1123" name="Google Shape;1123;p15"/>
          <p:cNvSpPr/>
          <p:nvPr/>
        </p:nvSpPr>
        <p:spPr>
          <a:xfrm>
            <a:off x="7406640" y="4005072"/>
            <a:ext cx="868680" cy="14630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4C65B3"/>
              </a:buClr>
              <a:buSzPts val="650"/>
              <a:buFont typeface="IBM Plex Sans"/>
              <a:buNone/>
            </a:pPr>
            <a:r>
              <a:rPr b="1" i="0" lang="en-US" sz="650" u="none" cap="none" strike="noStrike">
                <a:solidFill>
                  <a:srgbClr val="4C65B3"/>
                </a:solidFill>
                <a:latin typeface="IBM Plex Sans"/>
                <a:ea typeface="IBM Plex Sans"/>
                <a:cs typeface="IBM Plex Sans"/>
                <a:sym typeface="IBM Plex Sans"/>
              </a:rPr>
              <a:t>PLOWHORSES</a:t>
            </a:r>
            <a:endParaRPr b="0" i="0" sz="650" u="none" cap="none" strike="noStrike">
              <a:solidFill>
                <a:schemeClr val="dk1"/>
              </a:solidFill>
              <a:latin typeface="Calibri"/>
              <a:ea typeface="Calibri"/>
              <a:cs typeface="Calibri"/>
              <a:sym typeface="Calibri"/>
            </a:endParaRPr>
          </a:p>
        </p:txBody>
      </p:sp>
      <p:sp>
        <p:nvSpPr>
          <p:cNvPr id="1124" name="Google Shape;1124;p15"/>
          <p:cNvSpPr/>
          <p:nvPr/>
        </p:nvSpPr>
        <p:spPr>
          <a:xfrm>
            <a:off x="7310760" y="2447960"/>
            <a:ext cx="292500" cy="29250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5"/>
          <p:cNvSpPr/>
          <p:nvPr/>
        </p:nvSpPr>
        <p:spPr>
          <a:xfrm>
            <a:off x="6954144" y="2749712"/>
            <a:ext cx="1005900" cy="164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A2E"/>
              </a:buClr>
              <a:buSzPts val="600"/>
              <a:buFont typeface="IBM Plex Sans"/>
              <a:buNone/>
            </a:pPr>
            <a:r>
              <a:rPr b="1" i="0" lang="en-US" sz="600" u="none" cap="none" strike="noStrike">
                <a:solidFill>
                  <a:srgbClr val="1A1A2E"/>
                </a:solidFill>
                <a:latin typeface="IBM Plex Sans"/>
                <a:ea typeface="IBM Plex Sans"/>
                <a:cs typeface="IBM Plex Sans"/>
                <a:sym typeface="IBM Plex Sans"/>
              </a:rPr>
              <a:t>Lamb Biryani</a:t>
            </a:r>
            <a:endParaRPr b="0" i="0" sz="600" u="none" cap="none" strike="noStrike">
              <a:solidFill>
                <a:schemeClr val="dk1"/>
              </a:solidFill>
              <a:latin typeface="Calibri"/>
              <a:ea typeface="Calibri"/>
              <a:cs typeface="Calibri"/>
              <a:sym typeface="Calibri"/>
            </a:endParaRPr>
          </a:p>
        </p:txBody>
      </p:sp>
      <p:sp>
        <p:nvSpPr>
          <p:cNvPr id="1126" name="Google Shape;1126;p15"/>
          <p:cNvSpPr/>
          <p:nvPr/>
        </p:nvSpPr>
        <p:spPr>
          <a:xfrm>
            <a:off x="6938467" y="2727094"/>
            <a:ext cx="274200" cy="27420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5"/>
          <p:cNvSpPr/>
          <p:nvPr/>
        </p:nvSpPr>
        <p:spPr>
          <a:xfrm>
            <a:off x="6572707" y="3010558"/>
            <a:ext cx="1005900" cy="164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A2E"/>
              </a:buClr>
              <a:buSzPts val="600"/>
              <a:buFont typeface="IBM Plex Sans"/>
              <a:buNone/>
            </a:pPr>
            <a:r>
              <a:rPr b="1" i="0" lang="en-US" sz="600" u="none" cap="none" strike="noStrike">
                <a:solidFill>
                  <a:srgbClr val="1A1A2E"/>
                </a:solidFill>
                <a:latin typeface="IBM Plex Sans"/>
                <a:ea typeface="IBM Plex Sans"/>
                <a:cs typeface="IBM Plex Sans"/>
                <a:sym typeface="IBM Plex Sans"/>
              </a:rPr>
              <a:t>Chicken Biryani</a:t>
            </a:r>
            <a:endParaRPr b="0" i="0" sz="600" u="none" cap="none" strike="noStrike">
              <a:solidFill>
                <a:schemeClr val="dk1"/>
              </a:solidFill>
              <a:latin typeface="Calibri"/>
              <a:ea typeface="Calibri"/>
              <a:cs typeface="Calibri"/>
              <a:sym typeface="Calibri"/>
            </a:endParaRPr>
          </a:p>
        </p:txBody>
      </p:sp>
      <p:sp>
        <p:nvSpPr>
          <p:cNvPr id="1128" name="Google Shape;1128;p15"/>
          <p:cNvSpPr/>
          <p:nvPr/>
        </p:nvSpPr>
        <p:spPr>
          <a:xfrm>
            <a:off x="6531559" y="2523744"/>
            <a:ext cx="210312" cy="210312"/>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15"/>
          <p:cNvSpPr/>
          <p:nvPr/>
        </p:nvSpPr>
        <p:spPr>
          <a:xfrm>
            <a:off x="6133795" y="2743200"/>
            <a:ext cx="1005840" cy="1645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A2E"/>
              </a:buClr>
              <a:buSzPts val="600"/>
              <a:buFont typeface="IBM Plex Sans"/>
              <a:buNone/>
            </a:pPr>
            <a:r>
              <a:rPr b="1" i="0" lang="en-US" sz="600" u="none" cap="none" strike="noStrike">
                <a:solidFill>
                  <a:srgbClr val="1A1A2E"/>
                </a:solidFill>
                <a:latin typeface="IBM Plex Sans"/>
                <a:ea typeface="IBM Plex Sans"/>
                <a:cs typeface="IBM Plex Sans"/>
                <a:sym typeface="IBM Plex Sans"/>
              </a:rPr>
              <a:t>Mutton Karahi</a:t>
            </a:r>
            <a:endParaRPr b="0" i="0" sz="600" u="none" cap="none" strike="noStrike">
              <a:solidFill>
                <a:schemeClr val="dk1"/>
              </a:solidFill>
              <a:latin typeface="Calibri"/>
              <a:ea typeface="Calibri"/>
              <a:cs typeface="Calibri"/>
              <a:sym typeface="Calibri"/>
            </a:endParaRPr>
          </a:p>
        </p:txBody>
      </p:sp>
      <p:sp>
        <p:nvSpPr>
          <p:cNvPr id="1130" name="Google Shape;1130;p15"/>
          <p:cNvSpPr/>
          <p:nvPr/>
        </p:nvSpPr>
        <p:spPr>
          <a:xfrm>
            <a:off x="6018581" y="2633472"/>
            <a:ext cx="182880" cy="182880"/>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5"/>
          <p:cNvSpPr/>
          <p:nvPr/>
        </p:nvSpPr>
        <p:spPr>
          <a:xfrm>
            <a:off x="5607101" y="2825496"/>
            <a:ext cx="1005840" cy="1645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A2E"/>
              </a:buClr>
              <a:buSzPts val="600"/>
              <a:buFont typeface="IBM Plex Sans"/>
              <a:buNone/>
            </a:pPr>
            <a:r>
              <a:rPr b="1" i="0" lang="en-US" sz="600" u="none" cap="none" strike="noStrike">
                <a:solidFill>
                  <a:srgbClr val="1A1A2E"/>
                </a:solidFill>
                <a:latin typeface="IBM Plex Sans"/>
                <a:ea typeface="IBM Plex Sans"/>
                <a:cs typeface="IBM Plex Sans"/>
                <a:sym typeface="IBM Plex Sans"/>
              </a:rPr>
              <a:t>Chef Special</a:t>
            </a:r>
            <a:endParaRPr b="0" i="0" sz="600" u="none" cap="none" strike="noStrike">
              <a:solidFill>
                <a:schemeClr val="dk1"/>
              </a:solidFill>
              <a:latin typeface="Calibri"/>
              <a:ea typeface="Calibri"/>
              <a:cs typeface="Calibri"/>
              <a:sym typeface="Calibri"/>
            </a:endParaRPr>
          </a:p>
        </p:txBody>
      </p:sp>
      <p:sp>
        <p:nvSpPr>
          <p:cNvPr id="1132" name="Google Shape;1132;p15"/>
          <p:cNvSpPr/>
          <p:nvPr/>
        </p:nvSpPr>
        <p:spPr>
          <a:xfrm>
            <a:off x="7395667" y="3264408"/>
            <a:ext cx="237744" cy="237744"/>
          </a:xfrm>
          <a:prstGeom prst="ellipse">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5"/>
          <p:cNvSpPr/>
          <p:nvPr/>
        </p:nvSpPr>
        <p:spPr>
          <a:xfrm>
            <a:off x="7011619" y="3511296"/>
            <a:ext cx="1005840" cy="1645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A2E"/>
              </a:buClr>
              <a:buSzPts val="600"/>
              <a:buFont typeface="IBM Plex Sans"/>
              <a:buNone/>
            </a:pPr>
            <a:r>
              <a:rPr b="1" i="0" lang="en-US" sz="600" u="none" cap="none" strike="noStrike">
                <a:solidFill>
                  <a:srgbClr val="1A1A2E"/>
                </a:solidFill>
                <a:latin typeface="IBM Plex Sans"/>
                <a:ea typeface="IBM Plex Sans"/>
                <a:cs typeface="IBM Plex Sans"/>
                <a:sym typeface="IBM Plex Sans"/>
              </a:rPr>
              <a:t>Garlic Naan</a:t>
            </a:r>
            <a:endParaRPr b="0" i="0" sz="600" u="none" cap="none" strike="noStrike">
              <a:solidFill>
                <a:schemeClr val="dk1"/>
              </a:solidFill>
              <a:latin typeface="Calibri"/>
              <a:ea typeface="Calibri"/>
              <a:cs typeface="Calibri"/>
              <a:sym typeface="Calibri"/>
            </a:endParaRPr>
          </a:p>
        </p:txBody>
      </p:sp>
      <p:sp>
        <p:nvSpPr>
          <p:cNvPr id="1134" name="Google Shape;1134;p15"/>
          <p:cNvSpPr/>
          <p:nvPr/>
        </p:nvSpPr>
        <p:spPr>
          <a:xfrm>
            <a:off x="6970471" y="3140964"/>
            <a:ext cx="210312" cy="210312"/>
          </a:xfrm>
          <a:prstGeom prst="ellipse">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5"/>
          <p:cNvSpPr/>
          <p:nvPr/>
        </p:nvSpPr>
        <p:spPr>
          <a:xfrm>
            <a:off x="6572707" y="3360420"/>
            <a:ext cx="1005840" cy="1645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A2E"/>
              </a:buClr>
              <a:buSzPts val="600"/>
              <a:buFont typeface="IBM Plex Sans"/>
              <a:buNone/>
            </a:pPr>
            <a:r>
              <a:rPr b="1" i="0" lang="en-US" sz="600" u="none" cap="none" strike="noStrike">
                <a:solidFill>
                  <a:srgbClr val="1A1A2E"/>
                </a:solidFill>
                <a:latin typeface="IBM Plex Sans"/>
                <a:ea typeface="IBM Plex Sans"/>
                <a:cs typeface="IBM Plex Sans"/>
                <a:sym typeface="IBM Plex Sans"/>
              </a:rPr>
              <a:t>Mango Lassi</a:t>
            </a:r>
            <a:endParaRPr b="0" i="0" sz="600" u="none" cap="none" strike="noStrike">
              <a:solidFill>
                <a:schemeClr val="dk1"/>
              </a:solidFill>
              <a:latin typeface="Calibri"/>
              <a:ea typeface="Calibri"/>
              <a:cs typeface="Calibri"/>
              <a:sym typeface="Calibri"/>
            </a:endParaRPr>
          </a:p>
        </p:txBody>
      </p:sp>
      <p:sp>
        <p:nvSpPr>
          <p:cNvPr id="1136" name="Google Shape;1136;p15"/>
          <p:cNvSpPr/>
          <p:nvPr/>
        </p:nvSpPr>
        <p:spPr>
          <a:xfrm>
            <a:off x="6032297" y="3470148"/>
            <a:ext cx="155448" cy="155448"/>
          </a:xfrm>
          <a:prstGeom prst="ellipse">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5"/>
          <p:cNvSpPr/>
          <p:nvPr/>
        </p:nvSpPr>
        <p:spPr>
          <a:xfrm>
            <a:off x="5607101" y="3634740"/>
            <a:ext cx="1005840" cy="1645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A2E"/>
              </a:buClr>
              <a:buSzPts val="600"/>
              <a:buFont typeface="IBM Plex Sans"/>
              <a:buNone/>
            </a:pPr>
            <a:r>
              <a:rPr b="1" i="0" lang="en-US" sz="600" u="none" cap="none" strike="noStrike">
                <a:solidFill>
                  <a:srgbClr val="1A1A2E"/>
                </a:solidFill>
                <a:latin typeface="IBM Plex Sans"/>
                <a:ea typeface="IBM Plex Sans"/>
                <a:cs typeface="IBM Plex Sans"/>
                <a:sym typeface="IBM Plex Sans"/>
              </a:rPr>
              <a:t>Veg Curry</a:t>
            </a:r>
            <a:endParaRPr b="0" i="0" sz="600" u="none" cap="none" strike="noStrike">
              <a:solidFill>
                <a:schemeClr val="dk1"/>
              </a:solidFill>
              <a:latin typeface="Calibri"/>
              <a:ea typeface="Calibri"/>
              <a:cs typeface="Calibri"/>
              <a:sym typeface="Calibri"/>
            </a:endParaRPr>
          </a:p>
        </p:txBody>
      </p:sp>
      <p:sp>
        <p:nvSpPr>
          <p:cNvPr id="1138" name="Google Shape;1138;p15"/>
          <p:cNvSpPr/>
          <p:nvPr/>
        </p:nvSpPr>
        <p:spPr>
          <a:xfrm>
            <a:off x="4828032" y="1783080"/>
            <a:ext cx="1371600"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650"/>
              <a:buFont typeface="IBM Plex Sans"/>
              <a:buNone/>
            </a:pPr>
            <a:r>
              <a:rPr b="0" i="1" lang="en-US" sz="650" u="none" cap="none" strike="noStrike">
                <a:solidFill>
                  <a:srgbClr val="6B7280"/>
                </a:solidFill>
                <a:latin typeface="IBM Plex Sans"/>
                <a:ea typeface="IBM Plex Sans"/>
                <a:cs typeface="IBM Plex Sans"/>
                <a:sym typeface="IBM Plex Sans"/>
              </a:rPr>
              <a:t>dot size = revenue</a:t>
            </a:r>
            <a:endParaRPr b="0" i="0" sz="650" u="none" cap="none" strike="noStrike">
              <a:solidFill>
                <a:schemeClr val="dk1"/>
              </a:solidFill>
              <a:latin typeface="Calibri"/>
              <a:ea typeface="Calibri"/>
              <a:cs typeface="Calibri"/>
              <a:sym typeface="Calibri"/>
            </a:endParaRPr>
          </a:p>
        </p:txBody>
      </p:sp>
      <p:sp>
        <p:nvSpPr>
          <p:cNvPr id="1139" name="Google Shape;1139;p15"/>
          <p:cNvSpPr/>
          <p:nvPr/>
        </p:nvSpPr>
        <p:spPr>
          <a:xfrm>
            <a:off x="457200" y="4160520"/>
            <a:ext cx="8229600" cy="329184"/>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5"/>
          <p:cNvSpPr/>
          <p:nvPr/>
        </p:nvSpPr>
        <p:spPr>
          <a:xfrm>
            <a:off x="457200" y="4160520"/>
            <a:ext cx="8229600"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1000"/>
              <a:buFont typeface="Arial"/>
              <a:buNone/>
            </a:pPr>
            <a:r>
              <a:rPr b="1" i="0" lang="en-US" sz="1000" u="none" cap="none" strike="noStrike">
                <a:solidFill>
                  <a:srgbClr val="B31981"/>
                </a:solidFill>
                <a:latin typeface="Arial"/>
                <a:ea typeface="Arial"/>
                <a:cs typeface="Arial"/>
                <a:sym typeface="Arial"/>
              </a:rPr>
              <a:t>Stars: keep &amp; feature.  </a:t>
            </a:r>
            <a:r>
              <a:rPr b="1" i="0" lang="en-US" sz="1000" u="none" cap="none" strike="noStrike">
                <a:solidFill>
                  <a:srgbClr val="F5B965"/>
                </a:solidFill>
                <a:latin typeface="Arial"/>
                <a:ea typeface="Arial"/>
                <a:cs typeface="Arial"/>
                <a:sym typeface="Arial"/>
              </a:rPr>
              <a:t>Puzzles: reposition or photograph better.  </a:t>
            </a:r>
            <a:r>
              <a:rPr b="1" i="0" lang="en-US" sz="1000" u="none" cap="none" strike="noStrike">
                <a:solidFill>
                  <a:srgbClr val="6691CD"/>
                </a:solidFill>
                <a:latin typeface="Arial"/>
                <a:ea typeface="Arial"/>
                <a:cs typeface="Arial"/>
                <a:sym typeface="Arial"/>
              </a:rPr>
              <a:t>Plowhorses: raise prices.  </a:t>
            </a:r>
            <a:r>
              <a:rPr b="1" i="0" lang="en-US" sz="1000" u="none" cap="none" strike="noStrike">
                <a:solidFill>
                  <a:srgbClr val="FFFFFF"/>
                </a:solidFill>
                <a:latin typeface="Arial"/>
                <a:ea typeface="Arial"/>
                <a:cs typeface="Arial"/>
                <a:sym typeface="Arial"/>
              </a:rPr>
              <a:t>Dogs: cut or rework.</a:t>
            </a:r>
            <a:endParaRPr b="0" i="0" sz="1000" u="none" cap="none" strike="noStrike">
              <a:solidFill>
                <a:schemeClr val="dk1"/>
              </a:solidFill>
              <a:latin typeface="Calibri"/>
              <a:ea typeface="Calibri"/>
              <a:cs typeface="Calibri"/>
              <a:sym typeface="Calibri"/>
            </a:endParaRPr>
          </a:p>
        </p:txBody>
      </p:sp>
      <p:cxnSp>
        <p:nvCxnSpPr>
          <p:cNvPr id="1141" name="Google Shape;1141;p15"/>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1142" name="Google Shape;1142;p15"/>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15</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1143" name="Google Shape;1143;p15"/>
          <p:cNvPicPr preferRelativeResize="0"/>
          <p:nvPr/>
        </p:nvPicPr>
        <p:blipFill rotWithShape="1">
          <a:blip r:embed="rId5">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1144" name="Google Shape;1144;p15"/>
          <p:cNvPicPr preferRelativeResize="0"/>
          <p:nvPr/>
        </p:nvPicPr>
        <p:blipFill rotWithShape="1">
          <a:blip r:embed="rId6">
            <a:alphaModFix/>
          </a:blip>
          <a:srcRect b="0" l="0" r="0" t="0"/>
          <a:stretch/>
        </p:blipFill>
        <p:spPr>
          <a:xfrm>
            <a:off x="4160520" y="4663440"/>
            <a:ext cx="649224" cy="347472"/>
          </a:xfrm>
          <a:prstGeom prst="rect">
            <a:avLst/>
          </a:prstGeom>
          <a:noFill/>
          <a:ln>
            <a:noFill/>
          </a:ln>
        </p:spPr>
      </p:pic>
      <p:pic>
        <p:nvPicPr>
          <p:cNvPr descr="/mnt/games-and-things/VFS-GLOBAL-PRESENTATIONS/NTTLOGO.png" id="1145" name="Google Shape;1145;p15"/>
          <p:cNvPicPr preferRelativeResize="0"/>
          <p:nvPr/>
        </p:nvPicPr>
        <p:blipFill rotWithShape="1">
          <a:blip r:embed="rId7">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50" name="Shape 1150"/>
        <p:cNvGrpSpPr/>
        <p:nvPr/>
      </p:nvGrpSpPr>
      <p:grpSpPr>
        <a:xfrm>
          <a:off x="0" y="0"/>
          <a:ext cx="0" cy="0"/>
          <a:chOff x="0" y="0"/>
          <a:chExt cx="0" cy="0"/>
        </a:xfrm>
      </p:grpSpPr>
      <p:sp>
        <p:nvSpPr>
          <p:cNvPr id="1151" name="Google Shape;1151;p16"/>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The Revenue Stack.</a:t>
            </a:r>
            <a:endParaRPr b="0" i="0" sz="2800" u="none" cap="none" strike="noStrike">
              <a:solidFill>
                <a:schemeClr val="dk1"/>
              </a:solidFill>
              <a:latin typeface="Calibri"/>
              <a:ea typeface="Calibri"/>
              <a:cs typeface="Calibri"/>
              <a:sym typeface="Calibri"/>
            </a:endParaRPr>
          </a:p>
        </p:txBody>
      </p:sp>
      <p:sp>
        <p:nvSpPr>
          <p:cNvPr id="1152" name="Google Shape;1152;p16"/>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Conservative estimates per lever — compounded across the whole platform.</a:t>
            </a:r>
            <a:endParaRPr b="0" i="0" sz="1300" u="none" cap="none" strike="noStrike">
              <a:solidFill>
                <a:schemeClr val="dk1"/>
              </a:solidFill>
              <a:latin typeface="Calibri"/>
              <a:ea typeface="Calibri"/>
              <a:cs typeface="Calibri"/>
              <a:sym typeface="Calibri"/>
            </a:endParaRPr>
          </a:p>
        </p:txBody>
      </p:sp>
      <p:sp>
        <p:nvSpPr>
          <p:cNvPr id="1153" name="Google Shape;1153;p16"/>
          <p:cNvSpPr/>
          <p:nvPr/>
        </p:nvSpPr>
        <p:spPr>
          <a:xfrm>
            <a:off x="457200" y="1188720"/>
            <a:ext cx="8229600" cy="914400"/>
          </a:xfrm>
          <a:prstGeom prst="rect">
            <a:avLst/>
          </a:prstGeom>
          <a:solidFill>
            <a:srgbClr val="B31981"/>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6"/>
          <p:cNvSpPr/>
          <p:nvPr/>
        </p:nvSpPr>
        <p:spPr>
          <a:xfrm>
            <a:off x="457200" y="1188720"/>
            <a:ext cx="128016" cy="914400"/>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6"/>
          <p:cNvSpPr/>
          <p:nvPr/>
        </p:nvSpPr>
        <p:spPr>
          <a:xfrm>
            <a:off x="777240" y="1234440"/>
            <a:ext cx="292608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B965"/>
              </a:buClr>
              <a:buSzPts val="6000"/>
              <a:buFont typeface="Arial"/>
              <a:buNone/>
            </a:pPr>
            <a:r>
              <a:rPr b="1" i="0" lang="en-US" sz="6000" u="none" cap="none" strike="noStrike">
                <a:solidFill>
                  <a:srgbClr val="F5B965"/>
                </a:solidFill>
                <a:latin typeface="Arial"/>
                <a:ea typeface="Arial"/>
                <a:cs typeface="Arial"/>
                <a:sym typeface="Arial"/>
              </a:rPr>
              <a:t>+21%</a:t>
            </a:r>
            <a:endParaRPr b="0" i="0" sz="6000" u="none" cap="none" strike="noStrike">
              <a:solidFill>
                <a:schemeClr val="dk1"/>
              </a:solidFill>
              <a:latin typeface="Calibri"/>
              <a:ea typeface="Calibri"/>
              <a:cs typeface="Calibri"/>
              <a:sym typeface="Calibri"/>
            </a:endParaRPr>
          </a:p>
        </p:txBody>
      </p:sp>
      <p:sp>
        <p:nvSpPr>
          <p:cNvPr id="1156" name="Google Shape;1156;p16"/>
          <p:cNvSpPr/>
          <p:nvPr/>
        </p:nvSpPr>
        <p:spPr>
          <a:xfrm>
            <a:off x="3657600" y="1371600"/>
            <a:ext cx="48463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IBM Plex Sans"/>
              <a:buNone/>
            </a:pPr>
            <a:r>
              <a:rPr b="1" i="0" lang="en-US" sz="1100" u="none" cap="none" strike="noStrike">
                <a:solidFill>
                  <a:srgbClr val="FFFFFF"/>
                </a:solidFill>
                <a:latin typeface="IBM Plex Sans"/>
                <a:ea typeface="IBM Plex Sans"/>
                <a:cs typeface="IBM Plex Sans"/>
                <a:sym typeface="IBM Plex Sans"/>
              </a:rPr>
              <a:t>CONSERVATIVE ANNUAL REVENUE LIFT</a:t>
            </a:r>
            <a:endParaRPr b="0" i="0" sz="1100" u="none" cap="none" strike="noStrike">
              <a:solidFill>
                <a:schemeClr val="dk1"/>
              </a:solidFill>
              <a:latin typeface="Calibri"/>
              <a:ea typeface="Calibri"/>
              <a:cs typeface="Calibri"/>
              <a:sym typeface="Calibri"/>
            </a:endParaRPr>
          </a:p>
        </p:txBody>
      </p:sp>
      <p:sp>
        <p:nvSpPr>
          <p:cNvPr id="1157" name="Google Shape;1157;p16"/>
          <p:cNvSpPr/>
          <p:nvPr/>
        </p:nvSpPr>
        <p:spPr>
          <a:xfrm>
            <a:off x="3657600" y="1664208"/>
            <a:ext cx="484632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IBM Plex Sans"/>
              <a:buNone/>
            </a:pPr>
            <a:r>
              <a:rPr b="0" i="1" lang="en-US" sz="1100" u="none" cap="none" strike="noStrike">
                <a:solidFill>
                  <a:srgbClr val="FFFFFF"/>
                </a:solidFill>
                <a:latin typeface="IBM Plex Sans"/>
                <a:ea typeface="IBM Plex Sans"/>
                <a:cs typeface="IBM Plex Sans"/>
                <a:sym typeface="IBM Plex Sans"/>
              </a:rPr>
              <a:t>Every estimate at the floor of industry benchmarks.</a:t>
            </a:r>
            <a:endParaRPr b="0" i="0" sz="1100" u="none" cap="none" strike="noStrike">
              <a:solidFill>
                <a:schemeClr val="dk1"/>
              </a:solidFill>
              <a:latin typeface="Calibri"/>
              <a:ea typeface="Calibri"/>
              <a:cs typeface="Calibri"/>
              <a:sym typeface="Calibri"/>
            </a:endParaRPr>
          </a:p>
        </p:txBody>
      </p:sp>
      <p:sp>
        <p:nvSpPr>
          <p:cNvPr id="1158" name="Google Shape;1158;p16"/>
          <p:cNvSpPr/>
          <p:nvPr/>
        </p:nvSpPr>
        <p:spPr>
          <a:xfrm>
            <a:off x="457200" y="2121408"/>
            <a:ext cx="82296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50"/>
              <a:buFont typeface="IBM Plex Sans"/>
              <a:buNone/>
            </a:pPr>
            <a:r>
              <a:rPr b="1" i="0" lang="en-US" sz="750" u="none" cap="none" strike="noStrike">
                <a:solidFill>
                  <a:srgbClr val="6B7280"/>
                </a:solidFill>
                <a:latin typeface="IBM Plex Sans"/>
                <a:ea typeface="IBM Plex Sans"/>
                <a:cs typeface="IBM Plex Sans"/>
                <a:sym typeface="IBM Plex Sans"/>
              </a:rPr>
              <a:t>Source: </a:t>
            </a:r>
            <a:r>
              <a:rPr b="0" i="1" lang="en-US" sz="750" u="none" cap="none" strike="noStrike">
                <a:solidFill>
                  <a:srgbClr val="6B7280"/>
                </a:solidFill>
                <a:latin typeface="IBM Plex Sans"/>
                <a:ea typeface="IBM Plex Sans"/>
                <a:cs typeface="IBM Plex Sans"/>
                <a:sym typeface="IBM Plex Sans"/>
              </a:rPr>
              <a:t>Toast · McKinsey · Harvard · NRA · Yelp Nowait · Saudi delivery aggregator data</a:t>
            </a:r>
            <a:endParaRPr b="0" i="0" sz="750" u="none" cap="none" strike="noStrike">
              <a:solidFill>
                <a:schemeClr val="dk1"/>
              </a:solidFill>
              <a:latin typeface="Calibri"/>
              <a:ea typeface="Calibri"/>
              <a:cs typeface="Calibri"/>
              <a:sym typeface="Calibri"/>
            </a:endParaRPr>
          </a:p>
        </p:txBody>
      </p:sp>
      <p:sp>
        <p:nvSpPr>
          <p:cNvPr id="1159" name="Google Shape;1159;p16"/>
          <p:cNvSpPr/>
          <p:nvPr/>
        </p:nvSpPr>
        <p:spPr>
          <a:xfrm>
            <a:off x="457200" y="2377440"/>
            <a:ext cx="2651760" cy="128016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6"/>
          <p:cNvSpPr/>
          <p:nvPr/>
        </p:nvSpPr>
        <p:spPr>
          <a:xfrm>
            <a:off x="457200" y="2377440"/>
            <a:ext cx="2651760" cy="54864"/>
          </a:xfrm>
          <a:prstGeom prst="rect">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6"/>
          <p:cNvSpPr/>
          <p:nvPr/>
        </p:nvSpPr>
        <p:spPr>
          <a:xfrm>
            <a:off x="658368" y="2633472"/>
            <a:ext cx="457200" cy="457200"/>
          </a:xfrm>
          <a:prstGeom prst="ellipse">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62" name="Google Shape;1162;p16"/>
          <p:cNvPicPr preferRelativeResize="0"/>
          <p:nvPr/>
        </p:nvPicPr>
        <p:blipFill rotWithShape="1">
          <a:blip r:embed="rId3">
            <a:alphaModFix/>
          </a:blip>
          <a:srcRect b="0" l="0" r="0" t="0"/>
          <a:stretch/>
        </p:blipFill>
        <p:spPr>
          <a:xfrm>
            <a:off x="772668" y="2747772"/>
            <a:ext cx="228600" cy="228600"/>
          </a:xfrm>
          <a:prstGeom prst="rect">
            <a:avLst/>
          </a:prstGeom>
          <a:noFill/>
          <a:ln>
            <a:noFill/>
          </a:ln>
        </p:spPr>
      </p:pic>
      <p:sp>
        <p:nvSpPr>
          <p:cNvPr id="1163" name="Google Shape;1163;p16"/>
          <p:cNvSpPr/>
          <p:nvPr/>
        </p:nvSpPr>
        <p:spPr>
          <a:xfrm>
            <a:off x="1234440" y="2615184"/>
            <a:ext cx="17373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C65B3"/>
              </a:buClr>
              <a:buSzPts val="2200"/>
              <a:buFont typeface="Arial"/>
              <a:buNone/>
            </a:pPr>
            <a:r>
              <a:rPr b="1" i="0" lang="en-US" sz="2200" u="none" cap="none" strike="noStrike">
                <a:solidFill>
                  <a:srgbClr val="4C65B3"/>
                </a:solidFill>
                <a:latin typeface="Arial"/>
                <a:ea typeface="Arial"/>
                <a:cs typeface="Arial"/>
                <a:sym typeface="Arial"/>
              </a:rPr>
              <a:t>+9.5%</a:t>
            </a:r>
            <a:endParaRPr b="0" i="0" sz="2200" u="none" cap="none" strike="noStrike">
              <a:solidFill>
                <a:schemeClr val="dk1"/>
              </a:solidFill>
              <a:latin typeface="Calibri"/>
              <a:ea typeface="Calibri"/>
              <a:cs typeface="Calibri"/>
              <a:sym typeface="Calibri"/>
            </a:endParaRPr>
          </a:p>
        </p:txBody>
      </p:sp>
      <p:sp>
        <p:nvSpPr>
          <p:cNvPr id="1164" name="Google Shape;1164;p16"/>
          <p:cNvSpPr/>
          <p:nvPr/>
        </p:nvSpPr>
        <p:spPr>
          <a:xfrm>
            <a:off x="1234440" y="2980944"/>
            <a:ext cx="1737360" cy="2011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ENGAGEMENT</a:t>
            </a:r>
            <a:endParaRPr b="0" i="0" sz="800" u="none" cap="none" strike="noStrike">
              <a:solidFill>
                <a:schemeClr val="dk1"/>
              </a:solidFill>
              <a:latin typeface="Calibri"/>
              <a:ea typeface="Calibri"/>
              <a:cs typeface="Calibri"/>
              <a:sym typeface="Calibri"/>
            </a:endParaRPr>
          </a:p>
        </p:txBody>
      </p:sp>
      <p:sp>
        <p:nvSpPr>
          <p:cNvPr id="1165" name="Google Shape;1165;p16"/>
          <p:cNvSpPr/>
          <p:nvPr/>
        </p:nvSpPr>
        <p:spPr>
          <a:xfrm>
            <a:off x="658368" y="3218688"/>
            <a:ext cx="2286000" cy="384048"/>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4B5563"/>
              </a:buClr>
              <a:buSzPts val="850"/>
              <a:buFont typeface="IBM Plex Sans"/>
              <a:buNone/>
            </a:pPr>
            <a:r>
              <a:rPr b="0" i="0" lang="en-US" sz="850" u="none" cap="none" strike="noStrike">
                <a:solidFill>
                  <a:srgbClr val="4B5563"/>
                </a:solidFill>
                <a:latin typeface="IBM Plex Sans"/>
                <a:ea typeface="IBM Plex Sans"/>
                <a:cs typeface="IBM Plex Sans"/>
                <a:sym typeface="IBM Plex Sans"/>
              </a:rPr>
              <a:t>Loyalty + Birthday + Referral + Win-back + WhatsApp + GBP Reviews</a:t>
            </a:r>
            <a:endParaRPr b="0" i="0" sz="850" u="none" cap="none" strike="noStrike">
              <a:solidFill>
                <a:schemeClr val="dk1"/>
              </a:solidFill>
              <a:latin typeface="Calibri"/>
              <a:ea typeface="Calibri"/>
              <a:cs typeface="Calibri"/>
              <a:sym typeface="Calibri"/>
            </a:endParaRPr>
          </a:p>
        </p:txBody>
      </p:sp>
      <p:sp>
        <p:nvSpPr>
          <p:cNvPr id="1166" name="Google Shape;1166;p16"/>
          <p:cNvSpPr/>
          <p:nvPr/>
        </p:nvSpPr>
        <p:spPr>
          <a:xfrm>
            <a:off x="3246120" y="2377440"/>
            <a:ext cx="2651760" cy="128016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6"/>
          <p:cNvSpPr/>
          <p:nvPr/>
        </p:nvSpPr>
        <p:spPr>
          <a:xfrm>
            <a:off x="3246120" y="2377440"/>
            <a:ext cx="2651760" cy="54864"/>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6"/>
          <p:cNvSpPr/>
          <p:nvPr/>
        </p:nvSpPr>
        <p:spPr>
          <a:xfrm>
            <a:off x="3447288" y="2633472"/>
            <a:ext cx="457200" cy="457200"/>
          </a:xfrm>
          <a:prstGeom prst="ellipse">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69" name="Google Shape;1169;p16"/>
          <p:cNvPicPr preferRelativeResize="0"/>
          <p:nvPr/>
        </p:nvPicPr>
        <p:blipFill rotWithShape="1">
          <a:blip r:embed="rId4">
            <a:alphaModFix/>
          </a:blip>
          <a:srcRect b="0" l="0" r="0" t="0"/>
          <a:stretch/>
        </p:blipFill>
        <p:spPr>
          <a:xfrm>
            <a:off x="3561588" y="2747772"/>
            <a:ext cx="228600" cy="228600"/>
          </a:xfrm>
          <a:prstGeom prst="rect">
            <a:avLst/>
          </a:prstGeom>
          <a:noFill/>
          <a:ln>
            <a:noFill/>
          </a:ln>
        </p:spPr>
      </p:pic>
      <p:sp>
        <p:nvSpPr>
          <p:cNvPr id="1170" name="Google Shape;1170;p16"/>
          <p:cNvSpPr/>
          <p:nvPr/>
        </p:nvSpPr>
        <p:spPr>
          <a:xfrm>
            <a:off x="4023360" y="2615184"/>
            <a:ext cx="17373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B965"/>
              </a:buClr>
              <a:buSzPts val="2200"/>
              <a:buFont typeface="Arial"/>
              <a:buNone/>
            </a:pPr>
            <a:r>
              <a:rPr b="1" i="0" lang="en-US" sz="2200" u="none" cap="none" strike="noStrike">
                <a:solidFill>
                  <a:srgbClr val="F5B965"/>
                </a:solidFill>
                <a:latin typeface="Arial"/>
                <a:ea typeface="Arial"/>
                <a:cs typeface="Arial"/>
                <a:sym typeface="Arial"/>
              </a:rPr>
              <a:t>+7.0%</a:t>
            </a:r>
            <a:endParaRPr b="0" i="0" sz="2200" u="none" cap="none" strike="noStrike">
              <a:solidFill>
                <a:schemeClr val="dk1"/>
              </a:solidFill>
              <a:latin typeface="Calibri"/>
              <a:ea typeface="Calibri"/>
              <a:cs typeface="Calibri"/>
              <a:sym typeface="Calibri"/>
            </a:endParaRPr>
          </a:p>
        </p:txBody>
      </p:sp>
      <p:sp>
        <p:nvSpPr>
          <p:cNvPr id="1171" name="Google Shape;1171;p16"/>
          <p:cNvSpPr/>
          <p:nvPr/>
        </p:nvSpPr>
        <p:spPr>
          <a:xfrm>
            <a:off x="4023360" y="2980944"/>
            <a:ext cx="1737360" cy="2011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OPS &amp; PRICING</a:t>
            </a:r>
            <a:endParaRPr b="0" i="0" sz="800" u="none" cap="none" strike="noStrike">
              <a:solidFill>
                <a:schemeClr val="dk1"/>
              </a:solidFill>
              <a:latin typeface="Calibri"/>
              <a:ea typeface="Calibri"/>
              <a:cs typeface="Calibri"/>
              <a:sym typeface="Calibri"/>
            </a:endParaRPr>
          </a:p>
        </p:txBody>
      </p:sp>
      <p:sp>
        <p:nvSpPr>
          <p:cNvPr id="1172" name="Google Shape;1172;p16"/>
          <p:cNvSpPr/>
          <p:nvPr/>
        </p:nvSpPr>
        <p:spPr>
          <a:xfrm>
            <a:off x="3447288" y="3218688"/>
            <a:ext cx="2286000" cy="384048"/>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4B5563"/>
              </a:buClr>
              <a:buSzPts val="850"/>
              <a:buFont typeface="IBM Plex Sans"/>
              <a:buNone/>
            </a:pPr>
            <a:r>
              <a:rPr b="0" i="0" lang="en-US" sz="850" u="none" cap="none" strike="noStrike">
                <a:solidFill>
                  <a:srgbClr val="4B5563"/>
                </a:solidFill>
                <a:latin typeface="IBM Plex Sans"/>
                <a:ea typeface="IBM Plex Sans"/>
                <a:cs typeface="IBM Plex Sans"/>
                <a:sym typeface="IBM Plex Sans"/>
              </a:rPr>
              <a:t>Smart Pricing + Reservations + Waitlist + Suggestive-Sell + Ramadan + No-show</a:t>
            </a:r>
            <a:endParaRPr b="0" i="0" sz="850" u="none" cap="none" strike="noStrike">
              <a:solidFill>
                <a:schemeClr val="dk1"/>
              </a:solidFill>
              <a:latin typeface="Calibri"/>
              <a:ea typeface="Calibri"/>
              <a:cs typeface="Calibri"/>
              <a:sym typeface="Calibri"/>
            </a:endParaRPr>
          </a:p>
        </p:txBody>
      </p:sp>
      <p:sp>
        <p:nvSpPr>
          <p:cNvPr id="1173" name="Google Shape;1173;p16"/>
          <p:cNvSpPr/>
          <p:nvPr/>
        </p:nvSpPr>
        <p:spPr>
          <a:xfrm>
            <a:off x="6035040" y="2377440"/>
            <a:ext cx="2651760" cy="128016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6"/>
          <p:cNvSpPr/>
          <p:nvPr/>
        </p:nvSpPr>
        <p:spPr>
          <a:xfrm>
            <a:off x="6035040" y="2377440"/>
            <a:ext cx="2651760" cy="54864"/>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6"/>
          <p:cNvSpPr/>
          <p:nvPr/>
        </p:nvSpPr>
        <p:spPr>
          <a:xfrm>
            <a:off x="6236208" y="2633472"/>
            <a:ext cx="457200" cy="457200"/>
          </a:xfrm>
          <a:prstGeom prst="ellipse">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76" name="Google Shape;1176;p16"/>
          <p:cNvPicPr preferRelativeResize="0"/>
          <p:nvPr/>
        </p:nvPicPr>
        <p:blipFill rotWithShape="1">
          <a:blip r:embed="rId5">
            <a:alphaModFix/>
          </a:blip>
          <a:srcRect b="0" l="0" r="0" t="0"/>
          <a:stretch/>
        </p:blipFill>
        <p:spPr>
          <a:xfrm>
            <a:off x="6350508" y="2747772"/>
            <a:ext cx="228600" cy="228600"/>
          </a:xfrm>
          <a:prstGeom prst="rect">
            <a:avLst/>
          </a:prstGeom>
          <a:noFill/>
          <a:ln>
            <a:noFill/>
          </a:ln>
        </p:spPr>
      </p:pic>
      <p:sp>
        <p:nvSpPr>
          <p:cNvPr id="1177" name="Google Shape;1177;p16"/>
          <p:cNvSpPr/>
          <p:nvPr/>
        </p:nvSpPr>
        <p:spPr>
          <a:xfrm>
            <a:off x="6812280" y="2615184"/>
            <a:ext cx="17373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E247A"/>
              </a:buClr>
              <a:buSzPts val="2200"/>
              <a:buFont typeface="Arial"/>
              <a:buNone/>
            </a:pPr>
            <a:r>
              <a:rPr b="1" i="0" lang="en-US" sz="2200" u="none" cap="none" strike="noStrike">
                <a:solidFill>
                  <a:srgbClr val="7E247A"/>
                </a:solidFill>
                <a:latin typeface="Arial"/>
                <a:ea typeface="Arial"/>
                <a:cs typeface="Arial"/>
                <a:sym typeface="Arial"/>
              </a:rPr>
              <a:t>+4.5%</a:t>
            </a:r>
            <a:endParaRPr b="0" i="0" sz="2200" u="none" cap="none" strike="noStrike">
              <a:solidFill>
                <a:schemeClr val="dk1"/>
              </a:solidFill>
              <a:latin typeface="Calibri"/>
              <a:ea typeface="Calibri"/>
              <a:cs typeface="Calibri"/>
              <a:sym typeface="Calibri"/>
            </a:endParaRPr>
          </a:p>
        </p:txBody>
      </p:sp>
      <p:sp>
        <p:nvSpPr>
          <p:cNvPr id="1178" name="Google Shape;1178;p16"/>
          <p:cNvSpPr/>
          <p:nvPr/>
        </p:nvSpPr>
        <p:spPr>
          <a:xfrm>
            <a:off x="6812280" y="2980944"/>
            <a:ext cx="1737360" cy="2011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MENU INTELLIGENCE</a:t>
            </a:r>
            <a:endParaRPr b="0" i="0" sz="800" u="none" cap="none" strike="noStrike">
              <a:solidFill>
                <a:schemeClr val="dk1"/>
              </a:solidFill>
              <a:latin typeface="Calibri"/>
              <a:ea typeface="Calibri"/>
              <a:cs typeface="Calibri"/>
              <a:sym typeface="Calibri"/>
            </a:endParaRPr>
          </a:p>
        </p:txBody>
      </p:sp>
      <p:sp>
        <p:nvSpPr>
          <p:cNvPr id="1179" name="Google Shape;1179;p16"/>
          <p:cNvSpPr/>
          <p:nvPr/>
        </p:nvSpPr>
        <p:spPr>
          <a:xfrm>
            <a:off x="6236208" y="3218688"/>
            <a:ext cx="2286000" cy="384048"/>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4B5563"/>
              </a:buClr>
              <a:buSzPts val="850"/>
              <a:buFont typeface="IBM Plex Sans"/>
              <a:buNone/>
            </a:pPr>
            <a:r>
              <a:rPr b="0" i="0" lang="en-US" sz="850" u="none" cap="none" strike="noStrike">
                <a:solidFill>
                  <a:srgbClr val="4B5563"/>
                </a:solidFill>
                <a:latin typeface="IBM Plex Sans"/>
                <a:ea typeface="IBM Plex Sans"/>
                <a:cs typeface="IBM Plex Sans"/>
                <a:sym typeface="IBM Plex Sans"/>
              </a:rPr>
              <a:t>Digital Menu + A/B + Smart Pairings + Heatmap + Engineering Dashboard</a:t>
            </a:r>
            <a:endParaRPr b="0" i="0" sz="850" u="none" cap="none" strike="noStrike">
              <a:solidFill>
                <a:schemeClr val="dk1"/>
              </a:solidFill>
              <a:latin typeface="Calibri"/>
              <a:ea typeface="Calibri"/>
              <a:cs typeface="Calibri"/>
              <a:sym typeface="Calibri"/>
            </a:endParaRPr>
          </a:p>
        </p:txBody>
      </p:sp>
      <p:sp>
        <p:nvSpPr>
          <p:cNvPr id="1180" name="Google Shape;1180;p16"/>
          <p:cNvSpPr/>
          <p:nvPr/>
        </p:nvSpPr>
        <p:spPr>
          <a:xfrm>
            <a:off x="457200" y="3886200"/>
            <a:ext cx="3722914" cy="365760"/>
          </a:xfrm>
          <a:prstGeom prst="rect">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6"/>
          <p:cNvSpPr/>
          <p:nvPr/>
        </p:nvSpPr>
        <p:spPr>
          <a:xfrm>
            <a:off x="457200" y="3886200"/>
            <a:ext cx="3722914"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BM Plex Sans"/>
              <a:buNone/>
            </a:pPr>
            <a:r>
              <a:rPr b="1" i="0" lang="en-US" sz="900" u="none" cap="none" strike="noStrike">
                <a:solidFill>
                  <a:srgbClr val="FFFFFF"/>
                </a:solidFill>
                <a:latin typeface="IBM Plex Sans"/>
                <a:ea typeface="IBM Plex Sans"/>
                <a:cs typeface="IBM Plex Sans"/>
                <a:sym typeface="IBM Plex Sans"/>
              </a:rPr>
              <a:t>Engagement 9.5%</a:t>
            </a:r>
            <a:endParaRPr b="0" i="0" sz="900" u="none" cap="none" strike="noStrike">
              <a:solidFill>
                <a:schemeClr val="dk1"/>
              </a:solidFill>
              <a:latin typeface="Calibri"/>
              <a:ea typeface="Calibri"/>
              <a:cs typeface="Calibri"/>
              <a:sym typeface="Calibri"/>
            </a:endParaRPr>
          </a:p>
        </p:txBody>
      </p:sp>
      <p:sp>
        <p:nvSpPr>
          <p:cNvPr id="1182" name="Google Shape;1182;p16"/>
          <p:cNvSpPr/>
          <p:nvPr/>
        </p:nvSpPr>
        <p:spPr>
          <a:xfrm>
            <a:off x="4180114" y="3886200"/>
            <a:ext cx="2743200" cy="365760"/>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6"/>
          <p:cNvSpPr/>
          <p:nvPr/>
        </p:nvSpPr>
        <p:spPr>
          <a:xfrm>
            <a:off x="4180114" y="3886200"/>
            <a:ext cx="274320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BM Plex Sans"/>
              <a:buNone/>
            </a:pPr>
            <a:r>
              <a:rPr b="1" i="0" lang="en-US" sz="900" u="none" cap="none" strike="noStrike">
                <a:solidFill>
                  <a:srgbClr val="FFFFFF"/>
                </a:solidFill>
                <a:latin typeface="IBM Plex Sans"/>
                <a:ea typeface="IBM Plex Sans"/>
                <a:cs typeface="IBM Plex Sans"/>
                <a:sym typeface="IBM Plex Sans"/>
              </a:rPr>
              <a:t>Ops &amp; Pricing 7.0%</a:t>
            </a:r>
            <a:endParaRPr b="0" i="0" sz="900" u="none" cap="none" strike="noStrike">
              <a:solidFill>
                <a:schemeClr val="dk1"/>
              </a:solidFill>
              <a:latin typeface="Calibri"/>
              <a:ea typeface="Calibri"/>
              <a:cs typeface="Calibri"/>
              <a:sym typeface="Calibri"/>
            </a:endParaRPr>
          </a:p>
        </p:txBody>
      </p:sp>
      <p:sp>
        <p:nvSpPr>
          <p:cNvPr id="1184" name="Google Shape;1184;p16"/>
          <p:cNvSpPr/>
          <p:nvPr/>
        </p:nvSpPr>
        <p:spPr>
          <a:xfrm>
            <a:off x="6923314" y="3886200"/>
            <a:ext cx="1763486" cy="365760"/>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6"/>
          <p:cNvSpPr/>
          <p:nvPr/>
        </p:nvSpPr>
        <p:spPr>
          <a:xfrm>
            <a:off x="6923314" y="3886200"/>
            <a:ext cx="1763486"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BM Plex Sans"/>
              <a:buNone/>
            </a:pPr>
            <a:r>
              <a:rPr b="1" i="0" lang="en-US" sz="900" u="none" cap="none" strike="noStrike">
                <a:solidFill>
                  <a:srgbClr val="FFFFFF"/>
                </a:solidFill>
                <a:latin typeface="IBM Plex Sans"/>
                <a:ea typeface="IBM Plex Sans"/>
                <a:cs typeface="IBM Plex Sans"/>
                <a:sym typeface="IBM Plex Sans"/>
              </a:rPr>
              <a:t>Menu Intelligence 4.5%</a:t>
            </a:r>
            <a:endParaRPr b="0" i="0" sz="900" u="none" cap="none" strike="noStrike">
              <a:solidFill>
                <a:schemeClr val="dk1"/>
              </a:solidFill>
              <a:latin typeface="Calibri"/>
              <a:ea typeface="Calibri"/>
              <a:cs typeface="Calibri"/>
              <a:sym typeface="Calibri"/>
            </a:endParaRPr>
          </a:p>
        </p:txBody>
      </p:sp>
      <p:sp>
        <p:nvSpPr>
          <p:cNvPr id="1186" name="Google Shape;1186;p16"/>
          <p:cNvSpPr/>
          <p:nvPr/>
        </p:nvSpPr>
        <p:spPr>
          <a:xfrm>
            <a:off x="182880" y="3886200"/>
            <a:ext cx="274320" cy="36576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0%</a:t>
            </a:r>
            <a:endParaRPr b="0" i="0" sz="800" u="none" cap="none" strike="noStrike">
              <a:solidFill>
                <a:schemeClr val="dk1"/>
              </a:solidFill>
              <a:latin typeface="Calibri"/>
              <a:ea typeface="Calibri"/>
              <a:cs typeface="Calibri"/>
              <a:sym typeface="Calibri"/>
            </a:endParaRPr>
          </a:p>
        </p:txBody>
      </p:sp>
      <p:sp>
        <p:nvSpPr>
          <p:cNvPr id="1187" name="Google Shape;1187;p16"/>
          <p:cNvSpPr/>
          <p:nvPr/>
        </p:nvSpPr>
        <p:spPr>
          <a:xfrm>
            <a:off x="8732520" y="3886200"/>
            <a:ext cx="3657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900"/>
              <a:buFont typeface="Arial"/>
              <a:buNone/>
            </a:pPr>
            <a:r>
              <a:rPr b="1" i="0" lang="en-US" sz="900" u="none" cap="none" strike="noStrike">
                <a:solidFill>
                  <a:srgbClr val="B31981"/>
                </a:solidFill>
                <a:latin typeface="Arial"/>
                <a:ea typeface="Arial"/>
                <a:cs typeface="Arial"/>
                <a:sym typeface="Arial"/>
              </a:rPr>
              <a:t>21%</a:t>
            </a:r>
            <a:endParaRPr b="0" i="0" sz="900" u="none" cap="none" strike="noStrike">
              <a:solidFill>
                <a:schemeClr val="dk1"/>
              </a:solidFill>
              <a:latin typeface="Calibri"/>
              <a:ea typeface="Calibri"/>
              <a:cs typeface="Calibri"/>
              <a:sym typeface="Calibri"/>
            </a:endParaRPr>
          </a:p>
        </p:txBody>
      </p:sp>
      <p:sp>
        <p:nvSpPr>
          <p:cNvPr id="1188" name="Google Shape;1188;p16"/>
          <p:cNvSpPr/>
          <p:nvPr/>
        </p:nvSpPr>
        <p:spPr>
          <a:xfrm>
            <a:off x="457200" y="4315968"/>
            <a:ext cx="8229600"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50"/>
              <a:buFont typeface="IBM Plex Sans"/>
              <a:buNone/>
            </a:pPr>
            <a:r>
              <a:rPr b="0" i="1" lang="en-US" sz="750" u="none" cap="none" strike="noStrike">
                <a:solidFill>
                  <a:srgbClr val="6B7280"/>
                </a:solidFill>
                <a:latin typeface="IBM Plex Sans"/>
                <a:ea typeface="IBM Plex Sans"/>
                <a:cs typeface="IBM Plex Sans"/>
                <a:sym typeface="IBM Plex Sans"/>
              </a:rPr>
              <a:t>Bars compounded across the platform — actual lift may be higher.</a:t>
            </a:r>
            <a:endParaRPr b="0" i="0" sz="750" u="none" cap="none" strike="noStrike">
              <a:solidFill>
                <a:schemeClr val="dk1"/>
              </a:solidFill>
              <a:latin typeface="Calibri"/>
              <a:ea typeface="Calibri"/>
              <a:cs typeface="Calibri"/>
              <a:sym typeface="Calibri"/>
            </a:endParaRPr>
          </a:p>
        </p:txBody>
      </p:sp>
      <p:cxnSp>
        <p:nvCxnSpPr>
          <p:cNvPr id="1189" name="Google Shape;1189;p16"/>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1190" name="Google Shape;1190;p16"/>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16</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1191" name="Google Shape;1191;p16"/>
          <p:cNvPicPr preferRelativeResize="0"/>
          <p:nvPr/>
        </p:nvPicPr>
        <p:blipFill rotWithShape="1">
          <a:blip r:embed="rId6">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1192" name="Google Shape;1192;p16"/>
          <p:cNvPicPr preferRelativeResize="0"/>
          <p:nvPr/>
        </p:nvPicPr>
        <p:blipFill rotWithShape="1">
          <a:blip r:embed="rId7">
            <a:alphaModFix/>
          </a:blip>
          <a:srcRect b="0" l="0" r="0" t="0"/>
          <a:stretch/>
        </p:blipFill>
        <p:spPr>
          <a:xfrm>
            <a:off x="4160520" y="4663440"/>
            <a:ext cx="649224" cy="347472"/>
          </a:xfrm>
          <a:prstGeom prst="rect">
            <a:avLst/>
          </a:prstGeom>
          <a:noFill/>
          <a:ln>
            <a:noFill/>
          </a:ln>
        </p:spPr>
      </p:pic>
      <p:pic>
        <p:nvPicPr>
          <p:cNvPr descr="/mnt/games-and-things/VFS-GLOBAL-PRESENTATIONS/NTTLOGO.png" id="1193" name="Google Shape;1193;p16"/>
          <p:cNvPicPr preferRelativeResize="0"/>
          <p:nvPr/>
        </p:nvPicPr>
        <p:blipFill rotWithShape="1">
          <a:blip r:embed="rId8">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98" name="Shape 1198"/>
        <p:cNvGrpSpPr/>
        <p:nvPr/>
      </p:nvGrpSpPr>
      <p:grpSpPr>
        <a:xfrm>
          <a:off x="0" y="0"/>
          <a:ext cx="0" cy="0"/>
          <a:chOff x="0" y="0"/>
          <a:chExt cx="0" cy="0"/>
        </a:xfrm>
      </p:grpSpPr>
      <p:sp>
        <p:nvSpPr>
          <p:cNvPr id="1199" name="Google Shape;1199;p17"/>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What We Provide.</a:t>
            </a:r>
            <a:endParaRPr b="0" i="0" sz="2800" u="none" cap="none" strike="noStrike">
              <a:solidFill>
                <a:schemeClr val="dk1"/>
              </a:solidFill>
              <a:latin typeface="Calibri"/>
              <a:ea typeface="Calibri"/>
              <a:cs typeface="Calibri"/>
              <a:sym typeface="Calibri"/>
            </a:endParaRPr>
          </a:p>
        </p:txBody>
      </p:sp>
      <p:sp>
        <p:nvSpPr>
          <p:cNvPr id="1200" name="Google Shape;1200;p17"/>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Everything needed to run the pilot — hardware, software, integrations, training, support.</a:t>
            </a:r>
            <a:endParaRPr b="0" i="0" sz="1300" u="none" cap="none" strike="noStrike">
              <a:solidFill>
                <a:schemeClr val="dk1"/>
              </a:solidFill>
              <a:latin typeface="Calibri"/>
              <a:ea typeface="Calibri"/>
              <a:cs typeface="Calibri"/>
              <a:sym typeface="Calibri"/>
            </a:endParaRPr>
          </a:p>
        </p:txBody>
      </p:sp>
      <p:sp>
        <p:nvSpPr>
          <p:cNvPr id="1201" name="Google Shape;1201;p17"/>
          <p:cNvSpPr/>
          <p:nvPr/>
        </p:nvSpPr>
        <p:spPr>
          <a:xfrm>
            <a:off x="548640" y="1280160"/>
            <a:ext cx="8046720" cy="54864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7"/>
          <p:cNvSpPr/>
          <p:nvPr/>
        </p:nvSpPr>
        <p:spPr>
          <a:xfrm>
            <a:off x="548640" y="1280160"/>
            <a:ext cx="73152" cy="548640"/>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7"/>
          <p:cNvSpPr/>
          <p:nvPr/>
        </p:nvSpPr>
        <p:spPr>
          <a:xfrm>
            <a:off x="731520" y="1371600"/>
            <a:ext cx="365760" cy="365760"/>
          </a:xfrm>
          <a:prstGeom prst="ellipse">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04" name="Google Shape;1204;p17"/>
          <p:cNvPicPr preferRelativeResize="0"/>
          <p:nvPr/>
        </p:nvPicPr>
        <p:blipFill rotWithShape="1">
          <a:blip r:embed="rId3">
            <a:alphaModFix/>
          </a:blip>
          <a:srcRect b="0" l="0" r="0" t="0"/>
          <a:stretch/>
        </p:blipFill>
        <p:spPr>
          <a:xfrm>
            <a:off x="822960" y="1463040"/>
            <a:ext cx="182880" cy="182880"/>
          </a:xfrm>
          <a:prstGeom prst="rect">
            <a:avLst/>
          </a:prstGeom>
          <a:noFill/>
          <a:ln>
            <a:noFill/>
          </a:ln>
        </p:spPr>
      </p:pic>
      <p:sp>
        <p:nvSpPr>
          <p:cNvPr id="1205" name="Google Shape;1205;p17"/>
          <p:cNvSpPr/>
          <p:nvPr/>
        </p:nvSpPr>
        <p:spPr>
          <a:xfrm>
            <a:off x="1280160" y="1325880"/>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Customer + Waiter Tablets</a:t>
            </a:r>
            <a:endParaRPr b="0" i="0" sz="1200" u="none" cap="none" strike="noStrike">
              <a:solidFill>
                <a:schemeClr val="dk1"/>
              </a:solidFill>
              <a:latin typeface="Calibri"/>
              <a:ea typeface="Calibri"/>
              <a:cs typeface="Calibri"/>
              <a:sym typeface="Calibri"/>
            </a:endParaRPr>
          </a:p>
        </p:txBody>
      </p:sp>
      <p:sp>
        <p:nvSpPr>
          <p:cNvPr id="1206" name="Google Shape;1206;p17"/>
          <p:cNvSpPr/>
          <p:nvPr/>
        </p:nvSpPr>
        <p:spPr>
          <a:xfrm>
            <a:off x="1280160" y="1563624"/>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Pre-configured for every table &amp; waiter station. Cellular fallback included.</a:t>
            </a:r>
            <a:endParaRPr b="0" i="0" sz="950" u="none" cap="none" strike="noStrike">
              <a:solidFill>
                <a:schemeClr val="dk1"/>
              </a:solidFill>
              <a:latin typeface="Calibri"/>
              <a:ea typeface="Calibri"/>
              <a:cs typeface="Calibri"/>
              <a:sym typeface="Calibri"/>
            </a:endParaRPr>
          </a:p>
        </p:txBody>
      </p:sp>
      <p:sp>
        <p:nvSpPr>
          <p:cNvPr id="1207" name="Google Shape;1207;p17"/>
          <p:cNvSpPr/>
          <p:nvPr/>
        </p:nvSpPr>
        <p:spPr>
          <a:xfrm>
            <a:off x="7132320" y="1435608"/>
            <a:ext cx="1234440" cy="237744"/>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7"/>
          <p:cNvSpPr/>
          <p:nvPr/>
        </p:nvSpPr>
        <p:spPr>
          <a:xfrm>
            <a:off x="7132320" y="1435608"/>
            <a:ext cx="123444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HARDWARE</a:t>
            </a:r>
            <a:endParaRPr b="0" i="0" sz="750" u="none" cap="none" strike="noStrike">
              <a:solidFill>
                <a:schemeClr val="dk1"/>
              </a:solidFill>
              <a:latin typeface="Calibri"/>
              <a:ea typeface="Calibri"/>
              <a:cs typeface="Calibri"/>
              <a:sym typeface="Calibri"/>
            </a:endParaRPr>
          </a:p>
        </p:txBody>
      </p:sp>
      <p:sp>
        <p:nvSpPr>
          <p:cNvPr id="1209" name="Google Shape;1209;p17"/>
          <p:cNvSpPr/>
          <p:nvPr/>
        </p:nvSpPr>
        <p:spPr>
          <a:xfrm>
            <a:off x="548640" y="1920240"/>
            <a:ext cx="8046720" cy="54864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7"/>
          <p:cNvSpPr/>
          <p:nvPr/>
        </p:nvSpPr>
        <p:spPr>
          <a:xfrm>
            <a:off x="548640" y="1920240"/>
            <a:ext cx="73152" cy="548640"/>
          </a:xfrm>
          <a:prstGeom prst="rect">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7"/>
          <p:cNvSpPr/>
          <p:nvPr/>
        </p:nvSpPr>
        <p:spPr>
          <a:xfrm>
            <a:off x="731520" y="2011680"/>
            <a:ext cx="365760" cy="365760"/>
          </a:xfrm>
          <a:prstGeom prst="ellipse">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12" name="Google Shape;1212;p17"/>
          <p:cNvPicPr preferRelativeResize="0"/>
          <p:nvPr/>
        </p:nvPicPr>
        <p:blipFill rotWithShape="1">
          <a:blip r:embed="rId4">
            <a:alphaModFix/>
          </a:blip>
          <a:srcRect b="0" l="0" r="0" t="0"/>
          <a:stretch/>
        </p:blipFill>
        <p:spPr>
          <a:xfrm>
            <a:off x="822960" y="2103120"/>
            <a:ext cx="182880" cy="182880"/>
          </a:xfrm>
          <a:prstGeom prst="rect">
            <a:avLst/>
          </a:prstGeom>
          <a:noFill/>
          <a:ln>
            <a:noFill/>
          </a:ln>
        </p:spPr>
      </p:pic>
      <p:sp>
        <p:nvSpPr>
          <p:cNvPr id="1213" name="Google Shape;1213;p17"/>
          <p:cNvSpPr/>
          <p:nvPr/>
        </p:nvSpPr>
        <p:spPr>
          <a:xfrm>
            <a:off x="1280160" y="1965960"/>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Smart Restaurant Platform</a:t>
            </a:r>
            <a:endParaRPr b="0" i="0" sz="1200" u="none" cap="none" strike="noStrike">
              <a:solidFill>
                <a:schemeClr val="dk1"/>
              </a:solidFill>
              <a:latin typeface="Calibri"/>
              <a:ea typeface="Calibri"/>
              <a:cs typeface="Calibri"/>
              <a:sym typeface="Calibri"/>
            </a:endParaRPr>
          </a:p>
        </p:txBody>
      </p:sp>
      <p:sp>
        <p:nvSpPr>
          <p:cNvPr id="1214" name="Google Shape;1214;p17"/>
          <p:cNvSpPr/>
          <p:nvPr/>
        </p:nvSpPr>
        <p:spPr>
          <a:xfrm>
            <a:off x="1280160" y="2203704"/>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Digital menu, loyalty, pricing, reservations, dashboards, intelligence layer — fully managed.</a:t>
            </a:r>
            <a:endParaRPr b="0" i="0" sz="950" u="none" cap="none" strike="noStrike">
              <a:solidFill>
                <a:schemeClr val="dk1"/>
              </a:solidFill>
              <a:latin typeface="Calibri"/>
              <a:ea typeface="Calibri"/>
              <a:cs typeface="Calibri"/>
              <a:sym typeface="Calibri"/>
            </a:endParaRPr>
          </a:p>
        </p:txBody>
      </p:sp>
      <p:sp>
        <p:nvSpPr>
          <p:cNvPr id="1215" name="Google Shape;1215;p17"/>
          <p:cNvSpPr/>
          <p:nvPr/>
        </p:nvSpPr>
        <p:spPr>
          <a:xfrm>
            <a:off x="7132320" y="2075688"/>
            <a:ext cx="1234440" cy="237744"/>
          </a:xfrm>
          <a:prstGeom prst="rect">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7"/>
          <p:cNvSpPr/>
          <p:nvPr/>
        </p:nvSpPr>
        <p:spPr>
          <a:xfrm>
            <a:off x="7132320" y="2075688"/>
            <a:ext cx="123444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SOFTWARE</a:t>
            </a:r>
            <a:endParaRPr b="0" i="0" sz="750" u="none" cap="none" strike="noStrike">
              <a:solidFill>
                <a:schemeClr val="dk1"/>
              </a:solidFill>
              <a:latin typeface="Calibri"/>
              <a:ea typeface="Calibri"/>
              <a:cs typeface="Calibri"/>
              <a:sym typeface="Calibri"/>
            </a:endParaRPr>
          </a:p>
        </p:txBody>
      </p:sp>
      <p:sp>
        <p:nvSpPr>
          <p:cNvPr id="1217" name="Google Shape;1217;p17"/>
          <p:cNvSpPr/>
          <p:nvPr/>
        </p:nvSpPr>
        <p:spPr>
          <a:xfrm>
            <a:off x="548640" y="2560320"/>
            <a:ext cx="8046720" cy="54864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7"/>
          <p:cNvSpPr/>
          <p:nvPr/>
        </p:nvSpPr>
        <p:spPr>
          <a:xfrm>
            <a:off x="548640" y="2560320"/>
            <a:ext cx="73152" cy="548640"/>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7"/>
          <p:cNvSpPr/>
          <p:nvPr/>
        </p:nvSpPr>
        <p:spPr>
          <a:xfrm>
            <a:off x="731520" y="2651760"/>
            <a:ext cx="365760" cy="365760"/>
          </a:xfrm>
          <a:prstGeom prst="ellipse">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20" name="Google Shape;1220;p17"/>
          <p:cNvPicPr preferRelativeResize="0"/>
          <p:nvPr/>
        </p:nvPicPr>
        <p:blipFill rotWithShape="1">
          <a:blip r:embed="rId5">
            <a:alphaModFix/>
          </a:blip>
          <a:srcRect b="0" l="0" r="0" t="0"/>
          <a:stretch/>
        </p:blipFill>
        <p:spPr>
          <a:xfrm>
            <a:off x="822960" y="2743200"/>
            <a:ext cx="182880" cy="182880"/>
          </a:xfrm>
          <a:prstGeom prst="rect">
            <a:avLst/>
          </a:prstGeom>
          <a:noFill/>
          <a:ln>
            <a:noFill/>
          </a:ln>
        </p:spPr>
      </p:pic>
      <p:sp>
        <p:nvSpPr>
          <p:cNvPr id="1221" name="Google Shape;1221;p17"/>
          <p:cNvSpPr/>
          <p:nvPr/>
        </p:nvSpPr>
        <p:spPr>
          <a:xfrm>
            <a:off x="1280160" y="2606040"/>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WhatsApp Business + Google Setup</a:t>
            </a:r>
            <a:endParaRPr b="0" i="0" sz="1200" u="none" cap="none" strike="noStrike">
              <a:solidFill>
                <a:schemeClr val="dk1"/>
              </a:solidFill>
              <a:latin typeface="Calibri"/>
              <a:ea typeface="Calibri"/>
              <a:cs typeface="Calibri"/>
              <a:sym typeface="Calibri"/>
            </a:endParaRPr>
          </a:p>
        </p:txBody>
      </p:sp>
      <p:sp>
        <p:nvSpPr>
          <p:cNvPr id="1222" name="Google Shape;1222;p17"/>
          <p:cNvSpPr/>
          <p:nvPr/>
        </p:nvSpPr>
        <p:spPr>
          <a:xfrm>
            <a:off x="1280160" y="2843784"/>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Verified WhatsApp Business account, Google Business Profile, automation rails — wired and live.</a:t>
            </a:r>
            <a:endParaRPr b="0" i="0" sz="950" u="none" cap="none" strike="noStrike">
              <a:solidFill>
                <a:schemeClr val="dk1"/>
              </a:solidFill>
              <a:latin typeface="Calibri"/>
              <a:ea typeface="Calibri"/>
              <a:cs typeface="Calibri"/>
              <a:sym typeface="Calibri"/>
            </a:endParaRPr>
          </a:p>
        </p:txBody>
      </p:sp>
      <p:sp>
        <p:nvSpPr>
          <p:cNvPr id="1223" name="Google Shape;1223;p17"/>
          <p:cNvSpPr/>
          <p:nvPr/>
        </p:nvSpPr>
        <p:spPr>
          <a:xfrm>
            <a:off x="7132320" y="2715768"/>
            <a:ext cx="1234440" cy="237744"/>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7"/>
          <p:cNvSpPr/>
          <p:nvPr/>
        </p:nvSpPr>
        <p:spPr>
          <a:xfrm>
            <a:off x="7132320" y="2715768"/>
            <a:ext cx="123444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INTEGRATION</a:t>
            </a:r>
            <a:endParaRPr b="0" i="0" sz="750" u="none" cap="none" strike="noStrike">
              <a:solidFill>
                <a:schemeClr val="dk1"/>
              </a:solidFill>
              <a:latin typeface="Calibri"/>
              <a:ea typeface="Calibri"/>
              <a:cs typeface="Calibri"/>
              <a:sym typeface="Calibri"/>
            </a:endParaRPr>
          </a:p>
        </p:txBody>
      </p:sp>
      <p:sp>
        <p:nvSpPr>
          <p:cNvPr id="1225" name="Google Shape;1225;p17"/>
          <p:cNvSpPr/>
          <p:nvPr/>
        </p:nvSpPr>
        <p:spPr>
          <a:xfrm>
            <a:off x="548640" y="3200400"/>
            <a:ext cx="8046720" cy="54864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7"/>
          <p:cNvSpPr/>
          <p:nvPr/>
        </p:nvSpPr>
        <p:spPr>
          <a:xfrm>
            <a:off x="548640" y="3200400"/>
            <a:ext cx="73152" cy="548640"/>
          </a:xfrm>
          <a:prstGeom prst="rect">
            <a:avLst/>
          </a:prstGeom>
          <a:solidFill>
            <a:srgbClr val="DA8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7"/>
          <p:cNvSpPr/>
          <p:nvPr/>
        </p:nvSpPr>
        <p:spPr>
          <a:xfrm>
            <a:off x="731520" y="3291840"/>
            <a:ext cx="365760" cy="365760"/>
          </a:xfrm>
          <a:prstGeom prst="ellipse">
            <a:avLst/>
          </a:prstGeom>
          <a:solidFill>
            <a:srgbClr val="DA8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28" name="Google Shape;1228;p17"/>
          <p:cNvPicPr preferRelativeResize="0"/>
          <p:nvPr/>
        </p:nvPicPr>
        <p:blipFill rotWithShape="1">
          <a:blip r:embed="rId6">
            <a:alphaModFix/>
          </a:blip>
          <a:srcRect b="0" l="0" r="0" t="0"/>
          <a:stretch/>
        </p:blipFill>
        <p:spPr>
          <a:xfrm>
            <a:off x="822960" y="3383280"/>
            <a:ext cx="182880" cy="182880"/>
          </a:xfrm>
          <a:prstGeom prst="rect">
            <a:avLst/>
          </a:prstGeom>
          <a:noFill/>
          <a:ln>
            <a:noFill/>
          </a:ln>
        </p:spPr>
      </p:pic>
      <p:sp>
        <p:nvSpPr>
          <p:cNvPr id="1229" name="Google Shape;1229;p17"/>
          <p:cNvSpPr/>
          <p:nvPr/>
        </p:nvSpPr>
        <p:spPr>
          <a:xfrm>
            <a:off x="1280160" y="3246120"/>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Training &amp; 60–90 Day Pilot Support</a:t>
            </a:r>
            <a:endParaRPr b="0" i="0" sz="1200" u="none" cap="none" strike="noStrike">
              <a:solidFill>
                <a:schemeClr val="dk1"/>
              </a:solidFill>
              <a:latin typeface="Calibri"/>
              <a:ea typeface="Calibri"/>
              <a:cs typeface="Calibri"/>
              <a:sym typeface="Calibri"/>
            </a:endParaRPr>
          </a:p>
        </p:txBody>
      </p:sp>
      <p:sp>
        <p:nvSpPr>
          <p:cNvPr id="1230" name="Google Shape;1230;p17"/>
          <p:cNvSpPr/>
          <p:nvPr/>
        </p:nvSpPr>
        <p:spPr>
          <a:xfrm>
            <a:off x="1280160" y="3483864"/>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On-site staff training, dedicated support during the pilot, weekly check-ins with the owner.</a:t>
            </a:r>
            <a:endParaRPr b="0" i="0" sz="950" u="none" cap="none" strike="noStrike">
              <a:solidFill>
                <a:schemeClr val="dk1"/>
              </a:solidFill>
              <a:latin typeface="Calibri"/>
              <a:ea typeface="Calibri"/>
              <a:cs typeface="Calibri"/>
              <a:sym typeface="Calibri"/>
            </a:endParaRPr>
          </a:p>
        </p:txBody>
      </p:sp>
      <p:sp>
        <p:nvSpPr>
          <p:cNvPr id="1231" name="Google Shape;1231;p17"/>
          <p:cNvSpPr/>
          <p:nvPr/>
        </p:nvSpPr>
        <p:spPr>
          <a:xfrm>
            <a:off x="7132320" y="3355848"/>
            <a:ext cx="1234440" cy="237744"/>
          </a:xfrm>
          <a:prstGeom prst="rect">
            <a:avLst/>
          </a:prstGeom>
          <a:solidFill>
            <a:srgbClr val="DA8D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7"/>
          <p:cNvSpPr/>
          <p:nvPr/>
        </p:nvSpPr>
        <p:spPr>
          <a:xfrm>
            <a:off x="7132320" y="3355848"/>
            <a:ext cx="123444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SERVICE</a:t>
            </a:r>
            <a:endParaRPr b="0" i="0" sz="750" u="none" cap="none" strike="noStrike">
              <a:solidFill>
                <a:schemeClr val="dk1"/>
              </a:solidFill>
              <a:latin typeface="Calibri"/>
              <a:ea typeface="Calibri"/>
              <a:cs typeface="Calibri"/>
              <a:sym typeface="Calibri"/>
            </a:endParaRPr>
          </a:p>
        </p:txBody>
      </p:sp>
      <p:sp>
        <p:nvSpPr>
          <p:cNvPr id="1233" name="Google Shape;1233;p17"/>
          <p:cNvSpPr/>
          <p:nvPr/>
        </p:nvSpPr>
        <p:spPr>
          <a:xfrm>
            <a:off x="548640" y="3840480"/>
            <a:ext cx="8046720" cy="54864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7"/>
          <p:cNvSpPr/>
          <p:nvPr/>
        </p:nvSpPr>
        <p:spPr>
          <a:xfrm>
            <a:off x="548640" y="3840480"/>
            <a:ext cx="73152" cy="54864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7"/>
          <p:cNvSpPr/>
          <p:nvPr/>
        </p:nvSpPr>
        <p:spPr>
          <a:xfrm>
            <a:off x="731520" y="3931920"/>
            <a:ext cx="365760" cy="365760"/>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36" name="Google Shape;1236;p17"/>
          <p:cNvPicPr preferRelativeResize="0"/>
          <p:nvPr/>
        </p:nvPicPr>
        <p:blipFill rotWithShape="1">
          <a:blip r:embed="rId7">
            <a:alphaModFix/>
          </a:blip>
          <a:srcRect b="0" l="0" r="0" t="0"/>
          <a:stretch/>
        </p:blipFill>
        <p:spPr>
          <a:xfrm>
            <a:off x="822960" y="4023360"/>
            <a:ext cx="182880" cy="182880"/>
          </a:xfrm>
          <a:prstGeom prst="rect">
            <a:avLst/>
          </a:prstGeom>
          <a:noFill/>
          <a:ln>
            <a:noFill/>
          </a:ln>
        </p:spPr>
      </p:pic>
      <p:sp>
        <p:nvSpPr>
          <p:cNvPr id="1237" name="Google Shape;1237;p17"/>
          <p:cNvSpPr/>
          <p:nvPr/>
        </p:nvSpPr>
        <p:spPr>
          <a:xfrm>
            <a:off x="1280160" y="3886200"/>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200"/>
              <a:buFont typeface="Arial"/>
              <a:buNone/>
            </a:pPr>
            <a:r>
              <a:rPr b="1" i="0" lang="en-US" sz="1200" u="none" cap="none" strike="noStrike">
                <a:solidFill>
                  <a:srgbClr val="1A1A2E"/>
                </a:solidFill>
                <a:latin typeface="Arial"/>
                <a:ea typeface="Arial"/>
                <a:cs typeface="Arial"/>
                <a:sym typeface="Arial"/>
              </a:rPr>
              <a:t>Monthly Insights &amp; Optimization</a:t>
            </a:r>
            <a:endParaRPr b="0" i="0" sz="1200" u="none" cap="none" strike="noStrike">
              <a:solidFill>
                <a:schemeClr val="dk1"/>
              </a:solidFill>
              <a:latin typeface="Calibri"/>
              <a:ea typeface="Calibri"/>
              <a:cs typeface="Calibri"/>
              <a:sym typeface="Calibri"/>
            </a:endParaRPr>
          </a:p>
        </p:txBody>
      </p:sp>
      <p:sp>
        <p:nvSpPr>
          <p:cNvPr id="1238" name="Google Shape;1238;p17"/>
          <p:cNvSpPr/>
          <p:nvPr/>
        </p:nvSpPr>
        <p:spPr>
          <a:xfrm>
            <a:off x="1280160" y="4123944"/>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950"/>
              <a:buFont typeface="IBM Plex Sans"/>
              <a:buNone/>
            </a:pPr>
            <a:r>
              <a:rPr b="0" i="0" lang="en-US" sz="950" u="none" cap="none" strike="noStrike">
                <a:solidFill>
                  <a:srgbClr val="4B5563"/>
                </a:solidFill>
                <a:latin typeface="IBM Plex Sans"/>
                <a:ea typeface="IBM Plex Sans"/>
                <a:cs typeface="IBM Plex Sans"/>
                <a:sym typeface="IBM Plex Sans"/>
              </a:rPr>
              <a:t>Recurring report: what’s working, what to test next, recommended tweaks. Owner approves all changes.</a:t>
            </a:r>
            <a:endParaRPr b="0" i="0" sz="950" u="none" cap="none" strike="noStrike">
              <a:solidFill>
                <a:schemeClr val="dk1"/>
              </a:solidFill>
              <a:latin typeface="Calibri"/>
              <a:ea typeface="Calibri"/>
              <a:cs typeface="Calibri"/>
              <a:sym typeface="Calibri"/>
            </a:endParaRPr>
          </a:p>
        </p:txBody>
      </p:sp>
      <p:sp>
        <p:nvSpPr>
          <p:cNvPr id="1239" name="Google Shape;1239;p17"/>
          <p:cNvSpPr/>
          <p:nvPr/>
        </p:nvSpPr>
        <p:spPr>
          <a:xfrm>
            <a:off x="7132320" y="3995928"/>
            <a:ext cx="1234440" cy="237744"/>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7"/>
          <p:cNvSpPr/>
          <p:nvPr/>
        </p:nvSpPr>
        <p:spPr>
          <a:xfrm>
            <a:off x="7132320" y="3995928"/>
            <a:ext cx="123444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50"/>
              <a:buFont typeface="IBM Plex Sans"/>
              <a:buNone/>
            </a:pPr>
            <a:r>
              <a:rPr b="1" i="0" lang="en-US" sz="750" u="none" cap="none" strike="noStrike">
                <a:solidFill>
                  <a:srgbClr val="FFFFFF"/>
                </a:solidFill>
                <a:latin typeface="IBM Plex Sans"/>
                <a:ea typeface="IBM Plex Sans"/>
                <a:cs typeface="IBM Plex Sans"/>
                <a:sym typeface="IBM Plex Sans"/>
              </a:rPr>
              <a:t>RECURRING</a:t>
            </a:r>
            <a:endParaRPr b="0" i="0" sz="750" u="none" cap="none" strike="noStrike">
              <a:solidFill>
                <a:schemeClr val="dk1"/>
              </a:solidFill>
              <a:latin typeface="Calibri"/>
              <a:ea typeface="Calibri"/>
              <a:cs typeface="Calibri"/>
              <a:sym typeface="Calibri"/>
            </a:endParaRPr>
          </a:p>
        </p:txBody>
      </p:sp>
      <p:cxnSp>
        <p:nvCxnSpPr>
          <p:cNvPr id="1241" name="Google Shape;1241;p17"/>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1242" name="Google Shape;1242;p17"/>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17</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1243" name="Google Shape;1243;p17"/>
          <p:cNvPicPr preferRelativeResize="0"/>
          <p:nvPr/>
        </p:nvPicPr>
        <p:blipFill rotWithShape="1">
          <a:blip r:embed="rId8">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1244" name="Google Shape;1244;p17"/>
          <p:cNvPicPr preferRelativeResize="0"/>
          <p:nvPr/>
        </p:nvPicPr>
        <p:blipFill rotWithShape="1">
          <a:blip r:embed="rId9">
            <a:alphaModFix/>
          </a:blip>
          <a:srcRect b="0" l="0" r="0" t="0"/>
          <a:stretch/>
        </p:blipFill>
        <p:spPr>
          <a:xfrm>
            <a:off x="4160520" y="4663440"/>
            <a:ext cx="649224" cy="347472"/>
          </a:xfrm>
          <a:prstGeom prst="rect">
            <a:avLst/>
          </a:prstGeom>
          <a:noFill/>
          <a:ln>
            <a:noFill/>
          </a:ln>
        </p:spPr>
      </p:pic>
      <p:pic>
        <p:nvPicPr>
          <p:cNvPr descr="/mnt/games-and-things/VFS-GLOBAL-PRESENTATIONS/NTTLOGO.png" id="1245" name="Google Shape;1245;p17"/>
          <p:cNvPicPr preferRelativeResize="0"/>
          <p:nvPr/>
        </p:nvPicPr>
        <p:blipFill rotWithShape="1">
          <a:blip r:embed="rId10">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50" name="Shape 1250"/>
        <p:cNvGrpSpPr/>
        <p:nvPr/>
      </p:nvGrpSpPr>
      <p:grpSpPr>
        <a:xfrm>
          <a:off x="0" y="0"/>
          <a:ext cx="0" cy="0"/>
          <a:chOff x="0" y="0"/>
          <a:chExt cx="0" cy="0"/>
        </a:xfrm>
      </p:grpSpPr>
      <p:sp>
        <p:nvSpPr>
          <p:cNvPr id="1251" name="Google Shape;1251;p18"/>
          <p:cNvSpPr/>
          <p:nvPr/>
        </p:nvSpPr>
        <p:spPr>
          <a:xfrm>
            <a:off x="548640" y="27432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800"/>
              <a:buFont typeface="Arial"/>
              <a:buNone/>
            </a:pPr>
            <a:r>
              <a:rPr b="1" i="0" lang="en-US" sz="2800" u="none" cap="none" strike="noStrike">
                <a:solidFill>
                  <a:srgbClr val="1A1A2E"/>
                </a:solidFill>
                <a:latin typeface="Arial"/>
                <a:ea typeface="Arial"/>
                <a:cs typeface="Arial"/>
                <a:sym typeface="Arial"/>
              </a:rPr>
              <a:t>The Pilot Plan.</a:t>
            </a:r>
            <a:endParaRPr b="0" i="0" sz="2800" u="none" cap="none" strike="noStrike">
              <a:solidFill>
                <a:schemeClr val="dk1"/>
              </a:solidFill>
              <a:latin typeface="Calibri"/>
              <a:ea typeface="Calibri"/>
              <a:cs typeface="Calibri"/>
              <a:sym typeface="Calibri"/>
            </a:endParaRPr>
          </a:p>
        </p:txBody>
      </p:sp>
      <p:sp>
        <p:nvSpPr>
          <p:cNvPr id="1252" name="Google Shape;1252;p18"/>
          <p:cNvSpPr/>
          <p:nvPr/>
        </p:nvSpPr>
        <p:spPr>
          <a:xfrm>
            <a:off x="548640" y="77724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300"/>
              <a:buFont typeface="IBM Plex Sans"/>
              <a:buNone/>
            </a:pPr>
            <a:r>
              <a:rPr b="0" i="1" lang="en-US" sz="1300" u="none" cap="none" strike="noStrike">
                <a:solidFill>
                  <a:srgbClr val="6B7280"/>
                </a:solidFill>
                <a:latin typeface="IBM Plex Sans"/>
                <a:ea typeface="IBM Plex Sans"/>
                <a:cs typeface="IBM Plex Sans"/>
                <a:sym typeface="IBM Plex Sans"/>
              </a:rPr>
              <a:t>One Red Chili location. 60–90 days. Measurable impact — owner approves every step.</a:t>
            </a:r>
            <a:endParaRPr b="0" i="0" sz="1300" u="none" cap="none" strike="noStrike">
              <a:solidFill>
                <a:schemeClr val="dk1"/>
              </a:solidFill>
              <a:latin typeface="Calibri"/>
              <a:ea typeface="Calibri"/>
              <a:cs typeface="Calibri"/>
              <a:sym typeface="Calibri"/>
            </a:endParaRPr>
          </a:p>
        </p:txBody>
      </p:sp>
      <p:sp>
        <p:nvSpPr>
          <p:cNvPr id="1253" name="Google Shape;1253;p18"/>
          <p:cNvSpPr/>
          <p:nvPr/>
        </p:nvSpPr>
        <p:spPr>
          <a:xfrm>
            <a:off x="1097280" y="2578608"/>
            <a:ext cx="6949440" cy="54864"/>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8"/>
          <p:cNvSpPr/>
          <p:nvPr/>
        </p:nvSpPr>
        <p:spPr>
          <a:xfrm>
            <a:off x="804672" y="2313432"/>
            <a:ext cx="585216" cy="585216"/>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55" name="Google Shape;1255;p18"/>
          <p:cNvPicPr preferRelativeResize="0"/>
          <p:nvPr/>
        </p:nvPicPr>
        <p:blipFill rotWithShape="1">
          <a:blip r:embed="rId3">
            <a:alphaModFix/>
          </a:blip>
          <a:srcRect b="0" l="0" r="0" t="0"/>
          <a:stretch/>
        </p:blipFill>
        <p:spPr>
          <a:xfrm>
            <a:off x="932688" y="2441448"/>
            <a:ext cx="329184" cy="329184"/>
          </a:xfrm>
          <a:prstGeom prst="rect">
            <a:avLst/>
          </a:prstGeom>
          <a:noFill/>
          <a:ln>
            <a:noFill/>
          </a:ln>
        </p:spPr>
      </p:pic>
      <p:sp>
        <p:nvSpPr>
          <p:cNvPr id="1256" name="Google Shape;1256;p18"/>
          <p:cNvSpPr/>
          <p:nvPr/>
        </p:nvSpPr>
        <p:spPr>
          <a:xfrm>
            <a:off x="3121152" y="2313432"/>
            <a:ext cx="585216" cy="585216"/>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57" name="Google Shape;1257;p18"/>
          <p:cNvPicPr preferRelativeResize="0"/>
          <p:nvPr/>
        </p:nvPicPr>
        <p:blipFill rotWithShape="1">
          <a:blip r:embed="rId4">
            <a:alphaModFix/>
          </a:blip>
          <a:srcRect b="0" l="0" r="0" t="0"/>
          <a:stretch/>
        </p:blipFill>
        <p:spPr>
          <a:xfrm>
            <a:off x="3249168" y="2441448"/>
            <a:ext cx="329184" cy="329184"/>
          </a:xfrm>
          <a:prstGeom prst="rect">
            <a:avLst/>
          </a:prstGeom>
          <a:noFill/>
          <a:ln>
            <a:noFill/>
          </a:ln>
        </p:spPr>
      </p:pic>
      <p:sp>
        <p:nvSpPr>
          <p:cNvPr id="1258" name="Google Shape;1258;p18"/>
          <p:cNvSpPr/>
          <p:nvPr/>
        </p:nvSpPr>
        <p:spPr>
          <a:xfrm>
            <a:off x="5437632" y="2313432"/>
            <a:ext cx="585216" cy="585216"/>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59" name="Google Shape;1259;p18"/>
          <p:cNvPicPr preferRelativeResize="0"/>
          <p:nvPr/>
        </p:nvPicPr>
        <p:blipFill rotWithShape="1">
          <a:blip r:embed="rId5">
            <a:alphaModFix/>
          </a:blip>
          <a:srcRect b="0" l="0" r="0" t="0"/>
          <a:stretch/>
        </p:blipFill>
        <p:spPr>
          <a:xfrm>
            <a:off x="5565648" y="2441448"/>
            <a:ext cx="329184" cy="329184"/>
          </a:xfrm>
          <a:prstGeom prst="rect">
            <a:avLst/>
          </a:prstGeom>
          <a:noFill/>
          <a:ln>
            <a:noFill/>
          </a:ln>
        </p:spPr>
      </p:pic>
      <p:sp>
        <p:nvSpPr>
          <p:cNvPr id="1260" name="Google Shape;1260;p18"/>
          <p:cNvSpPr/>
          <p:nvPr/>
        </p:nvSpPr>
        <p:spPr>
          <a:xfrm>
            <a:off x="7754112" y="2313432"/>
            <a:ext cx="585216" cy="585216"/>
          </a:xfrm>
          <a:prstGeom prst="ellipse">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61" name="Google Shape;1261;p18"/>
          <p:cNvPicPr preferRelativeResize="0"/>
          <p:nvPr/>
        </p:nvPicPr>
        <p:blipFill rotWithShape="1">
          <a:blip r:embed="rId6">
            <a:alphaModFix/>
          </a:blip>
          <a:srcRect b="0" l="0" r="0" t="0"/>
          <a:stretch/>
        </p:blipFill>
        <p:spPr>
          <a:xfrm>
            <a:off x="7882128" y="2441448"/>
            <a:ext cx="329184" cy="329184"/>
          </a:xfrm>
          <a:prstGeom prst="rect">
            <a:avLst/>
          </a:prstGeom>
          <a:noFill/>
          <a:ln>
            <a:noFill/>
          </a:ln>
        </p:spPr>
      </p:pic>
      <p:sp>
        <p:nvSpPr>
          <p:cNvPr id="1262" name="Google Shape;1262;p18"/>
          <p:cNvSpPr/>
          <p:nvPr/>
        </p:nvSpPr>
        <p:spPr>
          <a:xfrm>
            <a:off x="137160" y="1280160"/>
            <a:ext cx="1920240" cy="96012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8"/>
          <p:cNvSpPr/>
          <p:nvPr/>
        </p:nvSpPr>
        <p:spPr>
          <a:xfrm>
            <a:off x="137160" y="1280160"/>
            <a:ext cx="1920240" cy="457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8"/>
          <p:cNvSpPr/>
          <p:nvPr/>
        </p:nvSpPr>
        <p:spPr>
          <a:xfrm>
            <a:off x="274320" y="1371600"/>
            <a:ext cx="16916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700"/>
              <a:buFont typeface="IBM Plex Sans"/>
              <a:buNone/>
            </a:pPr>
            <a:r>
              <a:rPr b="1" i="0" lang="en-US" sz="700" u="none" cap="none" strike="noStrike">
                <a:solidFill>
                  <a:srgbClr val="B31981"/>
                </a:solidFill>
                <a:latin typeface="IBM Plex Sans"/>
                <a:ea typeface="IBM Plex Sans"/>
                <a:cs typeface="IBM Plex Sans"/>
                <a:sym typeface="IBM Plex Sans"/>
              </a:rPr>
              <a:t>PHASE 01</a:t>
            </a:r>
            <a:endParaRPr b="0" i="0" sz="700" u="none" cap="none" strike="noStrike">
              <a:solidFill>
                <a:schemeClr val="dk1"/>
              </a:solidFill>
              <a:latin typeface="Calibri"/>
              <a:ea typeface="Calibri"/>
              <a:cs typeface="Calibri"/>
              <a:sym typeface="Calibri"/>
            </a:endParaRPr>
          </a:p>
        </p:txBody>
      </p:sp>
      <p:sp>
        <p:nvSpPr>
          <p:cNvPr id="1265" name="Google Shape;1265;p18"/>
          <p:cNvSpPr/>
          <p:nvPr/>
        </p:nvSpPr>
        <p:spPr>
          <a:xfrm>
            <a:off x="274320" y="1536192"/>
            <a:ext cx="1691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400"/>
              <a:buFont typeface="Arial"/>
              <a:buNone/>
            </a:pPr>
            <a:r>
              <a:rPr b="1" i="0" lang="en-US" sz="1400" u="none" cap="none" strike="noStrike">
                <a:solidFill>
                  <a:srgbClr val="1A1A2E"/>
                </a:solidFill>
                <a:latin typeface="Arial"/>
                <a:ea typeface="Arial"/>
                <a:cs typeface="Arial"/>
                <a:sym typeface="Arial"/>
              </a:rPr>
              <a:t>Select</a:t>
            </a:r>
            <a:endParaRPr b="0" i="0" sz="1400" u="none" cap="none" strike="noStrike">
              <a:solidFill>
                <a:schemeClr val="dk1"/>
              </a:solidFill>
              <a:latin typeface="Calibri"/>
              <a:ea typeface="Calibri"/>
              <a:cs typeface="Calibri"/>
              <a:sym typeface="Calibri"/>
            </a:endParaRPr>
          </a:p>
        </p:txBody>
      </p:sp>
      <p:sp>
        <p:nvSpPr>
          <p:cNvPr id="1266" name="Google Shape;1266;p18"/>
          <p:cNvSpPr/>
          <p:nvPr/>
        </p:nvSpPr>
        <p:spPr>
          <a:xfrm>
            <a:off x="274320" y="1792224"/>
            <a:ext cx="1691640" cy="4572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Identify the struggling Red Chili location for the pilot.</a:t>
            </a:r>
            <a:endParaRPr b="0" i="0" sz="900" u="none" cap="none" strike="noStrike">
              <a:solidFill>
                <a:schemeClr val="dk1"/>
              </a:solidFill>
              <a:latin typeface="Calibri"/>
              <a:ea typeface="Calibri"/>
              <a:cs typeface="Calibri"/>
              <a:sym typeface="Calibri"/>
            </a:endParaRPr>
          </a:p>
        </p:txBody>
      </p:sp>
      <p:cxnSp>
        <p:nvCxnSpPr>
          <p:cNvPr id="1267" name="Google Shape;1267;p18"/>
          <p:cNvCxnSpPr/>
          <p:nvPr/>
        </p:nvCxnSpPr>
        <p:spPr>
          <a:xfrm>
            <a:off x="1097280" y="2240280"/>
            <a:ext cx="0" cy="73152"/>
          </a:xfrm>
          <a:prstGeom prst="straightConnector1">
            <a:avLst/>
          </a:prstGeom>
          <a:noFill/>
          <a:ln cap="flat" cmpd="sng" w="12700">
            <a:solidFill>
              <a:srgbClr val="E5E7EB"/>
            </a:solidFill>
            <a:prstDash val="dash"/>
            <a:round/>
            <a:headEnd len="sm" w="sm" type="none"/>
            <a:tailEnd len="sm" w="sm" type="none"/>
          </a:ln>
        </p:spPr>
      </p:cxnSp>
      <p:sp>
        <p:nvSpPr>
          <p:cNvPr id="1268" name="Google Shape;1268;p18"/>
          <p:cNvSpPr/>
          <p:nvPr/>
        </p:nvSpPr>
        <p:spPr>
          <a:xfrm>
            <a:off x="2453640" y="3108960"/>
            <a:ext cx="1920240" cy="96012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8"/>
          <p:cNvSpPr/>
          <p:nvPr/>
        </p:nvSpPr>
        <p:spPr>
          <a:xfrm>
            <a:off x="2453640" y="3108960"/>
            <a:ext cx="1920240" cy="457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8"/>
          <p:cNvSpPr/>
          <p:nvPr/>
        </p:nvSpPr>
        <p:spPr>
          <a:xfrm>
            <a:off x="2590800" y="3200400"/>
            <a:ext cx="16916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700"/>
              <a:buFont typeface="IBM Plex Sans"/>
              <a:buNone/>
            </a:pPr>
            <a:r>
              <a:rPr b="1" i="0" lang="en-US" sz="700" u="none" cap="none" strike="noStrike">
                <a:solidFill>
                  <a:srgbClr val="B31981"/>
                </a:solidFill>
                <a:latin typeface="IBM Plex Sans"/>
                <a:ea typeface="IBM Plex Sans"/>
                <a:cs typeface="IBM Plex Sans"/>
                <a:sym typeface="IBM Plex Sans"/>
              </a:rPr>
              <a:t>PHASE 02</a:t>
            </a:r>
            <a:endParaRPr b="0" i="0" sz="700" u="none" cap="none" strike="noStrike">
              <a:solidFill>
                <a:schemeClr val="dk1"/>
              </a:solidFill>
              <a:latin typeface="Calibri"/>
              <a:ea typeface="Calibri"/>
              <a:cs typeface="Calibri"/>
              <a:sym typeface="Calibri"/>
            </a:endParaRPr>
          </a:p>
        </p:txBody>
      </p:sp>
      <p:sp>
        <p:nvSpPr>
          <p:cNvPr id="1271" name="Google Shape;1271;p18"/>
          <p:cNvSpPr/>
          <p:nvPr/>
        </p:nvSpPr>
        <p:spPr>
          <a:xfrm>
            <a:off x="2590800" y="3364992"/>
            <a:ext cx="1691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400"/>
              <a:buFont typeface="Arial"/>
              <a:buNone/>
            </a:pPr>
            <a:r>
              <a:rPr b="1" i="0" lang="en-US" sz="1400" u="none" cap="none" strike="noStrike">
                <a:solidFill>
                  <a:srgbClr val="1A1A2E"/>
                </a:solidFill>
                <a:latin typeface="Arial"/>
                <a:ea typeface="Arial"/>
                <a:cs typeface="Arial"/>
                <a:sym typeface="Arial"/>
              </a:rPr>
              <a:t>Deploy</a:t>
            </a:r>
            <a:endParaRPr b="0" i="0" sz="1400" u="none" cap="none" strike="noStrike">
              <a:solidFill>
                <a:schemeClr val="dk1"/>
              </a:solidFill>
              <a:latin typeface="Calibri"/>
              <a:ea typeface="Calibri"/>
              <a:cs typeface="Calibri"/>
              <a:sym typeface="Calibri"/>
            </a:endParaRPr>
          </a:p>
        </p:txBody>
      </p:sp>
      <p:sp>
        <p:nvSpPr>
          <p:cNvPr id="1272" name="Google Shape;1272;p18"/>
          <p:cNvSpPr/>
          <p:nvPr/>
        </p:nvSpPr>
        <p:spPr>
          <a:xfrm>
            <a:off x="2590800" y="3621024"/>
            <a:ext cx="1691640" cy="4572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Tablets installed, platform live, staff trained, channels wired.</a:t>
            </a:r>
            <a:endParaRPr b="0" i="0" sz="900" u="none" cap="none" strike="noStrike">
              <a:solidFill>
                <a:schemeClr val="dk1"/>
              </a:solidFill>
              <a:latin typeface="Calibri"/>
              <a:ea typeface="Calibri"/>
              <a:cs typeface="Calibri"/>
              <a:sym typeface="Calibri"/>
            </a:endParaRPr>
          </a:p>
        </p:txBody>
      </p:sp>
      <p:cxnSp>
        <p:nvCxnSpPr>
          <p:cNvPr id="1273" name="Google Shape;1273;p18"/>
          <p:cNvCxnSpPr/>
          <p:nvPr/>
        </p:nvCxnSpPr>
        <p:spPr>
          <a:xfrm>
            <a:off x="3413760" y="2898648"/>
            <a:ext cx="0" cy="210312"/>
          </a:xfrm>
          <a:prstGeom prst="straightConnector1">
            <a:avLst/>
          </a:prstGeom>
          <a:noFill/>
          <a:ln cap="flat" cmpd="sng" w="12700">
            <a:solidFill>
              <a:srgbClr val="E5E7EB"/>
            </a:solidFill>
            <a:prstDash val="dash"/>
            <a:round/>
            <a:headEnd len="sm" w="sm" type="none"/>
            <a:tailEnd len="sm" w="sm" type="none"/>
          </a:ln>
        </p:spPr>
      </p:cxnSp>
      <p:sp>
        <p:nvSpPr>
          <p:cNvPr id="1274" name="Google Shape;1274;p18"/>
          <p:cNvSpPr/>
          <p:nvPr/>
        </p:nvSpPr>
        <p:spPr>
          <a:xfrm>
            <a:off x="4770120" y="1280160"/>
            <a:ext cx="1920240" cy="96012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8"/>
          <p:cNvSpPr/>
          <p:nvPr/>
        </p:nvSpPr>
        <p:spPr>
          <a:xfrm>
            <a:off x="4770120" y="1280160"/>
            <a:ext cx="1920240" cy="457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8"/>
          <p:cNvSpPr/>
          <p:nvPr/>
        </p:nvSpPr>
        <p:spPr>
          <a:xfrm>
            <a:off x="4907280" y="1371600"/>
            <a:ext cx="16916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700"/>
              <a:buFont typeface="IBM Plex Sans"/>
              <a:buNone/>
            </a:pPr>
            <a:r>
              <a:rPr b="1" i="0" lang="en-US" sz="700" u="none" cap="none" strike="noStrike">
                <a:solidFill>
                  <a:srgbClr val="B31981"/>
                </a:solidFill>
                <a:latin typeface="IBM Plex Sans"/>
                <a:ea typeface="IBM Plex Sans"/>
                <a:cs typeface="IBM Plex Sans"/>
                <a:sym typeface="IBM Plex Sans"/>
              </a:rPr>
              <a:t>PHASE 03</a:t>
            </a:r>
            <a:endParaRPr b="0" i="0" sz="700" u="none" cap="none" strike="noStrike">
              <a:solidFill>
                <a:schemeClr val="dk1"/>
              </a:solidFill>
              <a:latin typeface="Calibri"/>
              <a:ea typeface="Calibri"/>
              <a:cs typeface="Calibri"/>
              <a:sym typeface="Calibri"/>
            </a:endParaRPr>
          </a:p>
        </p:txBody>
      </p:sp>
      <p:sp>
        <p:nvSpPr>
          <p:cNvPr id="1277" name="Google Shape;1277;p18"/>
          <p:cNvSpPr/>
          <p:nvPr/>
        </p:nvSpPr>
        <p:spPr>
          <a:xfrm>
            <a:off x="4907280" y="1536192"/>
            <a:ext cx="1691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400"/>
              <a:buFont typeface="Arial"/>
              <a:buNone/>
            </a:pPr>
            <a:r>
              <a:rPr b="1" i="0" lang="en-US" sz="1400" u="none" cap="none" strike="noStrike">
                <a:solidFill>
                  <a:srgbClr val="1A1A2E"/>
                </a:solidFill>
                <a:latin typeface="Arial"/>
                <a:ea typeface="Arial"/>
                <a:cs typeface="Arial"/>
                <a:sym typeface="Arial"/>
              </a:rPr>
              <a:t>Measure</a:t>
            </a:r>
            <a:endParaRPr b="0" i="0" sz="1400" u="none" cap="none" strike="noStrike">
              <a:solidFill>
                <a:schemeClr val="dk1"/>
              </a:solidFill>
              <a:latin typeface="Calibri"/>
              <a:ea typeface="Calibri"/>
              <a:cs typeface="Calibri"/>
              <a:sym typeface="Calibri"/>
            </a:endParaRPr>
          </a:p>
        </p:txBody>
      </p:sp>
      <p:sp>
        <p:nvSpPr>
          <p:cNvPr id="1278" name="Google Shape;1278;p18"/>
          <p:cNvSpPr/>
          <p:nvPr/>
        </p:nvSpPr>
        <p:spPr>
          <a:xfrm>
            <a:off x="4907280" y="1792224"/>
            <a:ext cx="1691640" cy="4572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60–90 days of real operation. Track every revenue lever weekly.</a:t>
            </a:r>
            <a:endParaRPr b="0" i="0" sz="900" u="none" cap="none" strike="noStrike">
              <a:solidFill>
                <a:schemeClr val="dk1"/>
              </a:solidFill>
              <a:latin typeface="Calibri"/>
              <a:ea typeface="Calibri"/>
              <a:cs typeface="Calibri"/>
              <a:sym typeface="Calibri"/>
            </a:endParaRPr>
          </a:p>
        </p:txBody>
      </p:sp>
      <p:cxnSp>
        <p:nvCxnSpPr>
          <p:cNvPr id="1279" name="Google Shape;1279;p18"/>
          <p:cNvCxnSpPr/>
          <p:nvPr/>
        </p:nvCxnSpPr>
        <p:spPr>
          <a:xfrm>
            <a:off x="5730240" y="2240280"/>
            <a:ext cx="0" cy="73152"/>
          </a:xfrm>
          <a:prstGeom prst="straightConnector1">
            <a:avLst/>
          </a:prstGeom>
          <a:noFill/>
          <a:ln cap="flat" cmpd="sng" w="12700">
            <a:solidFill>
              <a:srgbClr val="E5E7EB"/>
            </a:solidFill>
            <a:prstDash val="dash"/>
            <a:round/>
            <a:headEnd len="sm" w="sm" type="none"/>
            <a:tailEnd len="sm" w="sm" type="none"/>
          </a:ln>
        </p:spPr>
      </p:cxnSp>
      <p:sp>
        <p:nvSpPr>
          <p:cNvPr id="1280" name="Google Shape;1280;p18"/>
          <p:cNvSpPr/>
          <p:nvPr/>
        </p:nvSpPr>
        <p:spPr>
          <a:xfrm>
            <a:off x="7086600" y="3108960"/>
            <a:ext cx="1920240" cy="960120"/>
          </a:xfrm>
          <a:prstGeom prst="rect">
            <a:avLst/>
          </a:prstGeom>
          <a:solidFill>
            <a:srgbClr val="F5F5F7"/>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8"/>
          <p:cNvSpPr/>
          <p:nvPr/>
        </p:nvSpPr>
        <p:spPr>
          <a:xfrm>
            <a:off x="7086600" y="3108960"/>
            <a:ext cx="1920240" cy="457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8"/>
          <p:cNvSpPr/>
          <p:nvPr/>
        </p:nvSpPr>
        <p:spPr>
          <a:xfrm>
            <a:off x="7223760" y="3200400"/>
            <a:ext cx="16916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700"/>
              <a:buFont typeface="IBM Plex Sans"/>
              <a:buNone/>
            </a:pPr>
            <a:r>
              <a:rPr b="1" i="0" lang="en-US" sz="700" u="none" cap="none" strike="noStrike">
                <a:solidFill>
                  <a:srgbClr val="B31981"/>
                </a:solidFill>
                <a:latin typeface="IBM Plex Sans"/>
                <a:ea typeface="IBM Plex Sans"/>
                <a:cs typeface="IBM Plex Sans"/>
                <a:sym typeface="IBM Plex Sans"/>
              </a:rPr>
              <a:t>PHASE 04</a:t>
            </a:r>
            <a:endParaRPr b="0" i="0" sz="700" u="none" cap="none" strike="noStrike">
              <a:solidFill>
                <a:schemeClr val="dk1"/>
              </a:solidFill>
              <a:latin typeface="Calibri"/>
              <a:ea typeface="Calibri"/>
              <a:cs typeface="Calibri"/>
              <a:sym typeface="Calibri"/>
            </a:endParaRPr>
          </a:p>
        </p:txBody>
      </p:sp>
      <p:sp>
        <p:nvSpPr>
          <p:cNvPr id="1283" name="Google Shape;1283;p18"/>
          <p:cNvSpPr/>
          <p:nvPr/>
        </p:nvSpPr>
        <p:spPr>
          <a:xfrm>
            <a:off x="7223760" y="3364992"/>
            <a:ext cx="1691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400"/>
              <a:buFont typeface="Arial"/>
              <a:buNone/>
            </a:pPr>
            <a:r>
              <a:rPr b="1" i="0" lang="en-US" sz="1400" u="none" cap="none" strike="noStrike">
                <a:solidFill>
                  <a:srgbClr val="1A1A2E"/>
                </a:solidFill>
                <a:latin typeface="Arial"/>
                <a:ea typeface="Arial"/>
                <a:cs typeface="Arial"/>
                <a:sym typeface="Arial"/>
              </a:rPr>
              <a:t>Scale</a:t>
            </a:r>
            <a:endParaRPr b="0" i="0" sz="1400" u="none" cap="none" strike="noStrike">
              <a:solidFill>
                <a:schemeClr val="dk1"/>
              </a:solidFill>
              <a:latin typeface="Calibri"/>
              <a:ea typeface="Calibri"/>
              <a:cs typeface="Calibri"/>
              <a:sym typeface="Calibri"/>
            </a:endParaRPr>
          </a:p>
        </p:txBody>
      </p:sp>
      <p:sp>
        <p:nvSpPr>
          <p:cNvPr id="1284" name="Google Shape;1284;p18"/>
          <p:cNvSpPr/>
          <p:nvPr/>
        </p:nvSpPr>
        <p:spPr>
          <a:xfrm>
            <a:off x="7223760" y="3621024"/>
            <a:ext cx="1691640" cy="4572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4B5563"/>
              </a:buClr>
              <a:buSzPts val="900"/>
              <a:buFont typeface="IBM Plex Sans"/>
              <a:buNone/>
            </a:pPr>
            <a:r>
              <a:rPr b="0" i="0" lang="en-US" sz="900" u="none" cap="none" strike="noStrike">
                <a:solidFill>
                  <a:srgbClr val="4B5563"/>
                </a:solidFill>
                <a:latin typeface="IBM Plex Sans"/>
                <a:ea typeface="IBM Plex Sans"/>
                <a:cs typeface="IBM Plex Sans"/>
                <a:sym typeface="IBM Plex Sans"/>
              </a:rPr>
              <a:t>Roll out across the chain based on what the data proved.</a:t>
            </a:r>
            <a:endParaRPr b="0" i="0" sz="900" u="none" cap="none" strike="noStrike">
              <a:solidFill>
                <a:schemeClr val="dk1"/>
              </a:solidFill>
              <a:latin typeface="Calibri"/>
              <a:ea typeface="Calibri"/>
              <a:cs typeface="Calibri"/>
              <a:sym typeface="Calibri"/>
            </a:endParaRPr>
          </a:p>
        </p:txBody>
      </p:sp>
      <p:cxnSp>
        <p:nvCxnSpPr>
          <p:cNvPr id="1285" name="Google Shape;1285;p18"/>
          <p:cNvCxnSpPr/>
          <p:nvPr/>
        </p:nvCxnSpPr>
        <p:spPr>
          <a:xfrm>
            <a:off x="8046720" y="2898648"/>
            <a:ext cx="0" cy="210312"/>
          </a:xfrm>
          <a:prstGeom prst="straightConnector1">
            <a:avLst/>
          </a:prstGeom>
          <a:noFill/>
          <a:ln cap="flat" cmpd="sng" w="12700">
            <a:solidFill>
              <a:srgbClr val="E5E7EB"/>
            </a:solidFill>
            <a:prstDash val="dash"/>
            <a:round/>
            <a:headEnd len="sm" w="sm" type="none"/>
            <a:tailEnd len="sm" w="sm" type="none"/>
          </a:ln>
        </p:spPr>
      </p:cxnSp>
      <p:sp>
        <p:nvSpPr>
          <p:cNvPr id="1286" name="Google Shape;1286;p18"/>
          <p:cNvSpPr/>
          <p:nvPr/>
        </p:nvSpPr>
        <p:spPr>
          <a:xfrm>
            <a:off x="457200" y="4114800"/>
            <a:ext cx="822960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2000"/>
              <a:buFont typeface="Arial"/>
              <a:buNone/>
            </a:pPr>
            <a:r>
              <a:rPr b="1" i="0" lang="en-US" sz="2000" u="none" cap="none" strike="noStrike">
                <a:solidFill>
                  <a:srgbClr val="1A1A2E"/>
                </a:solidFill>
                <a:latin typeface="Arial"/>
                <a:ea typeface="Arial"/>
                <a:cs typeface="Arial"/>
                <a:sym typeface="Arial"/>
              </a:rPr>
              <a:t>Prove the model. </a:t>
            </a:r>
            <a:r>
              <a:rPr b="1" i="0" lang="en-US" sz="2000" u="none" cap="none" strike="noStrike">
                <a:solidFill>
                  <a:srgbClr val="B31981"/>
                </a:solidFill>
                <a:latin typeface="Arial"/>
                <a:ea typeface="Arial"/>
                <a:cs typeface="Arial"/>
                <a:sym typeface="Arial"/>
              </a:rPr>
              <a:t>Then scale.</a:t>
            </a:r>
            <a:endParaRPr b="0" i="0" sz="2000" u="none" cap="none" strike="noStrike">
              <a:solidFill>
                <a:schemeClr val="dk1"/>
              </a:solidFill>
              <a:latin typeface="Calibri"/>
              <a:ea typeface="Calibri"/>
              <a:cs typeface="Calibri"/>
              <a:sym typeface="Calibri"/>
            </a:endParaRPr>
          </a:p>
        </p:txBody>
      </p:sp>
      <p:cxnSp>
        <p:nvCxnSpPr>
          <p:cNvPr id="1287" name="Google Shape;1287;p18"/>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1288" name="Google Shape;1288;p18"/>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18</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1289" name="Google Shape;1289;p18"/>
          <p:cNvPicPr preferRelativeResize="0"/>
          <p:nvPr/>
        </p:nvPicPr>
        <p:blipFill rotWithShape="1">
          <a:blip r:embed="rId7">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1290" name="Google Shape;1290;p18"/>
          <p:cNvPicPr preferRelativeResize="0"/>
          <p:nvPr/>
        </p:nvPicPr>
        <p:blipFill rotWithShape="1">
          <a:blip r:embed="rId8">
            <a:alphaModFix/>
          </a:blip>
          <a:srcRect b="0" l="0" r="0" t="0"/>
          <a:stretch/>
        </p:blipFill>
        <p:spPr>
          <a:xfrm>
            <a:off x="4160520" y="4663440"/>
            <a:ext cx="649224" cy="347472"/>
          </a:xfrm>
          <a:prstGeom prst="rect">
            <a:avLst/>
          </a:prstGeom>
          <a:noFill/>
          <a:ln>
            <a:noFill/>
          </a:ln>
        </p:spPr>
      </p:pic>
      <p:pic>
        <p:nvPicPr>
          <p:cNvPr descr="/mnt/games-and-things/VFS-GLOBAL-PRESENTATIONS/NTTLOGO.png" id="1291" name="Google Shape;1291;p18"/>
          <p:cNvPicPr preferRelativeResize="0"/>
          <p:nvPr/>
        </p:nvPicPr>
        <p:blipFill rotWithShape="1">
          <a:blip r:embed="rId9">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96" name="Shape 1296"/>
        <p:cNvGrpSpPr/>
        <p:nvPr/>
      </p:nvGrpSpPr>
      <p:grpSpPr>
        <a:xfrm>
          <a:off x="0" y="0"/>
          <a:ext cx="0" cy="0"/>
          <a:chOff x="0" y="0"/>
          <a:chExt cx="0" cy="0"/>
        </a:xfrm>
      </p:grpSpPr>
      <p:sp>
        <p:nvSpPr>
          <p:cNvPr id="1297" name="Google Shape;1297;p19"/>
          <p:cNvSpPr/>
          <p:nvPr/>
        </p:nvSpPr>
        <p:spPr>
          <a:xfrm>
            <a:off x="548640" y="274320"/>
            <a:ext cx="73152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2600"/>
              <a:buFont typeface="Arial"/>
              <a:buNone/>
            </a:pPr>
            <a:r>
              <a:rPr b="1" i="0" lang="en-US" sz="2600" u="none" cap="none" strike="noStrike">
                <a:solidFill>
                  <a:srgbClr val="1A1A2E"/>
                </a:solidFill>
                <a:latin typeface="Arial"/>
                <a:ea typeface="Arial"/>
                <a:cs typeface="Arial"/>
                <a:sym typeface="Arial"/>
              </a:rPr>
              <a:t>Add-On: Micro-Influencer Program.</a:t>
            </a:r>
            <a:endParaRPr b="0" i="0" sz="2600" u="none" cap="none" strike="noStrike">
              <a:solidFill>
                <a:schemeClr val="dk1"/>
              </a:solidFill>
              <a:latin typeface="Calibri"/>
              <a:ea typeface="Calibri"/>
              <a:cs typeface="Calibri"/>
              <a:sym typeface="Calibri"/>
            </a:endParaRPr>
          </a:p>
        </p:txBody>
      </p:sp>
      <p:sp>
        <p:nvSpPr>
          <p:cNvPr id="1298" name="Google Shape;1298;p19"/>
          <p:cNvSpPr/>
          <p:nvPr/>
        </p:nvSpPr>
        <p:spPr>
          <a:xfrm>
            <a:off x="7040880" y="365760"/>
            <a:ext cx="1554480" cy="329184"/>
          </a:xfrm>
          <a:prstGeom prst="rect">
            <a:avLst/>
          </a:prstGeom>
          <a:solidFill>
            <a:srgbClr val="FAFAFB"/>
          </a:solidFill>
          <a:ln cap="flat" cmpd="sng" w="9525">
            <a:solidFill>
              <a:srgbClr val="7E247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9"/>
          <p:cNvSpPr/>
          <p:nvPr/>
        </p:nvSpPr>
        <p:spPr>
          <a:xfrm>
            <a:off x="7040880" y="365760"/>
            <a:ext cx="1554480"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800"/>
              <a:buFont typeface="IBM Plex Sans"/>
              <a:buNone/>
            </a:pPr>
            <a:r>
              <a:rPr b="1" i="0" lang="en-US" sz="800" u="none" cap="none" strike="noStrike">
                <a:solidFill>
                  <a:srgbClr val="7E247A"/>
                </a:solidFill>
                <a:latin typeface="IBM Plex Sans"/>
                <a:ea typeface="IBM Plex Sans"/>
                <a:cs typeface="IBM Plex Sans"/>
                <a:sym typeface="IBM Plex Sans"/>
              </a:rPr>
              <a:t>PHASE 2 · OPTIONAL</a:t>
            </a:r>
            <a:endParaRPr b="0" i="0" sz="800" u="none" cap="none" strike="noStrike">
              <a:solidFill>
                <a:schemeClr val="dk1"/>
              </a:solidFill>
              <a:latin typeface="Calibri"/>
              <a:ea typeface="Calibri"/>
              <a:cs typeface="Calibri"/>
              <a:sym typeface="Calibri"/>
            </a:endParaRPr>
          </a:p>
        </p:txBody>
      </p:sp>
      <p:sp>
        <p:nvSpPr>
          <p:cNvPr id="1300" name="Google Shape;1300;p19"/>
          <p:cNvSpPr/>
          <p:nvPr/>
        </p:nvSpPr>
        <p:spPr>
          <a:xfrm>
            <a:off x="548640" y="841248"/>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1200"/>
              <a:buFont typeface="IBM Plex Sans"/>
              <a:buNone/>
            </a:pPr>
            <a:r>
              <a:rPr b="0" i="1" lang="en-US" sz="1200" u="none" cap="none" strike="noStrike">
                <a:solidFill>
                  <a:srgbClr val="6B7280"/>
                </a:solidFill>
                <a:latin typeface="IBM Plex Sans"/>
                <a:ea typeface="IBM Plex Sans"/>
                <a:cs typeface="IBM Plex Sans"/>
                <a:sym typeface="IBM Plex Sans"/>
              </a:rPr>
              <a:t>A separate marketing service — not bundled with the platform. KSA food scene runs on Instagram &amp; TikTok.</a:t>
            </a:r>
            <a:endParaRPr b="0" i="0" sz="1200" u="none" cap="none" strike="noStrike">
              <a:solidFill>
                <a:schemeClr val="dk1"/>
              </a:solidFill>
              <a:latin typeface="Calibri"/>
              <a:ea typeface="Calibri"/>
              <a:cs typeface="Calibri"/>
              <a:sym typeface="Calibri"/>
            </a:endParaRPr>
          </a:p>
        </p:txBody>
      </p:sp>
      <p:sp>
        <p:nvSpPr>
          <p:cNvPr id="1301" name="Google Shape;1301;p19"/>
          <p:cNvSpPr/>
          <p:nvPr/>
        </p:nvSpPr>
        <p:spPr>
          <a:xfrm>
            <a:off x="548640" y="1280160"/>
            <a:ext cx="2377440" cy="3154680"/>
          </a:xfrm>
          <a:prstGeom prst="rect">
            <a:avLst/>
          </a:prstGeom>
          <a:solidFill>
            <a:srgbClr val="1F2230"/>
          </a:solidFill>
          <a:ln>
            <a:noFill/>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9"/>
          <p:cNvSpPr/>
          <p:nvPr/>
        </p:nvSpPr>
        <p:spPr>
          <a:xfrm>
            <a:off x="603504" y="1335024"/>
            <a:ext cx="2267712" cy="3044952"/>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9"/>
          <p:cNvSpPr/>
          <p:nvPr/>
        </p:nvSpPr>
        <p:spPr>
          <a:xfrm>
            <a:off x="1356970" y="1371600"/>
            <a:ext cx="760781" cy="118872"/>
          </a:xfrm>
          <a:prstGeom prst="rect">
            <a:avLst/>
          </a:prstGeom>
          <a:solidFill>
            <a:srgbClr val="1F22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9"/>
          <p:cNvSpPr/>
          <p:nvPr/>
        </p:nvSpPr>
        <p:spPr>
          <a:xfrm>
            <a:off x="832104" y="1380744"/>
            <a:ext cx="457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700"/>
              <a:buFont typeface="IBM Plex Sans"/>
              <a:buNone/>
            </a:pPr>
            <a:r>
              <a:rPr b="1" i="0" lang="en-US" sz="700" u="none" cap="none" strike="noStrike">
                <a:solidFill>
                  <a:srgbClr val="1A1A2E"/>
                </a:solidFill>
                <a:latin typeface="IBM Plex Sans"/>
                <a:ea typeface="IBM Plex Sans"/>
                <a:cs typeface="IBM Plex Sans"/>
                <a:sym typeface="IBM Plex Sans"/>
              </a:rPr>
              <a:t>9:41</a:t>
            </a:r>
            <a:endParaRPr b="0" i="0" sz="700" u="none" cap="none" strike="noStrike">
              <a:solidFill>
                <a:schemeClr val="dk1"/>
              </a:solidFill>
              <a:latin typeface="Calibri"/>
              <a:ea typeface="Calibri"/>
              <a:cs typeface="Calibri"/>
              <a:sym typeface="Calibri"/>
            </a:endParaRPr>
          </a:p>
        </p:txBody>
      </p:sp>
      <p:sp>
        <p:nvSpPr>
          <p:cNvPr id="1305" name="Google Shape;1305;p19"/>
          <p:cNvSpPr/>
          <p:nvPr/>
        </p:nvSpPr>
        <p:spPr>
          <a:xfrm>
            <a:off x="2093976" y="1435608"/>
            <a:ext cx="36576" cy="36576"/>
          </a:xfrm>
          <a:prstGeom prst="ellipse">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9"/>
          <p:cNvSpPr/>
          <p:nvPr/>
        </p:nvSpPr>
        <p:spPr>
          <a:xfrm>
            <a:off x="2148840" y="1435608"/>
            <a:ext cx="36576" cy="36576"/>
          </a:xfrm>
          <a:prstGeom prst="ellipse">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9"/>
          <p:cNvSpPr/>
          <p:nvPr/>
        </p:nvSpPr>
        <p:spPr>
          <a:xfrm>
            <a:off x="2203704" y="1435608"/>
            <a:ext cx="36576" cy="36576"/>
          </a:xfrm>
          <a:prstGeom prst="ellipse">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9"/>
          <p:cNvSpPr/>
          <p:nvPr/>
        </p:nvSpPr>
        <p:spPr>
          <a:xfrm>
            <a:off x="2258568" y="1435608"/>
            <a:ext cx="36576" cy="36576"/>
          </a:xfrm>
          <a:prstGeom prst="ellipse">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9"/>
          <p:cNvSpPr/>
          <p:nvPr/>
        </p:nvSpPr>
        <p:spPr>
          <a:xfrm>
            <a:off x="2368296" y="1426464"/>
            <a:ext cx="201168" cy="73152"/>
          </a:xfrm>
          <a:prstGeom prst="rect">
            <a:avLst/>
          </a:prstGeom>
          <a:solidFill>
            <a:srgbClr val="FFFFFF">
              <a:alpha val="0"/>
            </a:srgbClr>
          </a:solidFill>
          <a:ln cap="flat" cmpd="sng" w="9525">
            <a:solidFill>
              <a:srgbClr val="1A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9"/>
          <p:cNvSpPr/>
          <p:nvPr/>
        </p:nvSpPr>
        <p:spPr>
          <a:xfrm>
            <a:off x="2377440" y="1435608"/>
            <a:ext cx="164592" cy="54864"/>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9"/>
          <p:cNvSpPr/>
          <p:nvPr/>
        </p:nvSpPr>
        <p:spPr>
          <a:xfrm>
            <a:off x="2569464" y="1444752"/>
            <a:ext cx="13716" cy="36576"/>
          </a:xfrm>
          <a:prstGeom prst="rect">
            <a:avLst/>
          </a:prstGeom>
          <a:solidFill>
            <a:srgbClr val="1A1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12" name="Google Shape;1312;p19"/>
          <p:cNvPicPr preferRelativeResize="0"/>
          <p:nvPr/>
        </p:nvPicPr>
        <p:blipFill rotWithShape="1">
          <a:blip r:embed="rId3">
            <a:alphaModFix/>
          </a:blip>
          <a:srcRect b="0" l="0" r="0" t="0"/>
          <a:stretch/>
        </p:blipFill>
        <p:spPr>
          <a:xfrm>
            <a:off x="768096" y="1536192"/>
            <a:ext cx="201168" cy="201168"/>
          </a:xfrm>
          <a:prstGeom prst="rect">
            <a:avLst/>
          </a:prstGeom>
          <a:noFill/>
          <a:ln>
            <a:noFill/>
          </a:ln>
        </p:spPr>
      </p:pic>
      <p:sp>
        <p:nvSpPr>
          <p:cNvPr id="1313" name="Google Shape;1313;p19"/>
          <p:cNvSpPr/>
          <p:nvPr/>
        </p:nvSpPr>
        <p:spPr>
          <a:xfrm>
            <a:off x="1014984" y="1536192"/>
            <a:ext cx="1719072"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000"/>
              <a:buFont typeface="Arial"/>
              <a:buNone/>
            </a:pPr>
            <a:r>
              <a:rPr b="1" i="0" lang="en-US" sz="1000" u="none" cap="none" strike="noStrike">
                <a:solidFill>
                  <a:srgbClr val="1A1A2E"/>
                </a:solidFill>
                <a:latin typeface="Arial"/>
                <a:ea typeface="Arial"/>
                <a:cs typeface="Arial"/>
                <a:sym typeface="Arial"/>
              </a:rPr>
              <a:t>Instagram</a:t>
            </a:r>
            <a:endParaRPr b="0" i="0" sz="1000" u="none" cap="none" strike="noStrike">
              <a:solidFill>
                <a:schemeClr val="dk1"/>
              </a:solidFill>
              <a:latin typeface="Calibri"/>
              <a:ea typeface="Calibri"/>
              <a:cs typeface="Calibri"/>
              <a:sym typeface="Calibri"/>
            </a:endParaRPr>
          </a:p>
        </p:txBody>
      </p:sp>
      <p:sp>
        <p:nvSpPr>
          <p:cNvPr id="1314" name="Google Shape;1314;p19"/>
          <p:cNvSpPr/>
          <p:nvPr/>
        </p:nvSpPr>
        <p:spPr>
          <a:xfrm>
            <a:off x="740664" y="1856232"/>
            <a:ext cx="274320" cy="274320"/>
          </a:xfrm>
          <a:prstGeom prst="ellipse">
            <a:avLst/>
          </a:prstGeom>
          <a:solidFill>
            <a:srgbClr val="F5B965"/>
          </a:solidFill>
          <a:ln cap="flat" cmpd="sng" w="19050">
            <a:solidFill>
              <a:srgbClr val="B3198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9"/>
          <p:cNvSpPr/>
          <p:nvPr/>
        </p:nvSpPr>
        <p:spPr>
          <a:xfrm>
            <a:off x="740664" y="1856232"/>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A</a:t>
            </a:r>
            <a:endParaRPr b="0" i="0" sz="1100" u="none" cap="none" strike="noStrike">
              <a:solidFill>
                <a:schemeClr val="dk1"/>
              </a:solidFill>
              <a:latin typeface="Calibri"/>
              <a:ea typeface="Calibri"/>
              <a:cs typeface="Calibri"/>
              <a:sym typeface="Calibri"/>
            </a:endParaRPr>
          </a:p>
        </p:txBody>
      </p:sp>
      <p:sp>
        <p:nvSpPr>
          <p:cNvPr id="1316" name="Google Shape;1316;p19"/>
          <p:cNvSpPr/>
          <p:nvPr/>
        </p:nvSpPr>
        <p:spPr>
          <a:xfrm>
            <a:off x="1060704" y="1883664"/>
            <a:ext cx="1627632"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ahmed_eats</a:t>
            </a:r>
            <a:endParaRPr b="0" i="0" sz="900" u="none" cap="none" strike="noStrike">
              <a:solidFill>
                <a:schemeClr val="dk1"/>
              </a:solidFill>
              <a:latin typeface="Calibri"/>
              <a:ea typeface="Calibri"/>
              <a:cs typeface="Calibri"/>
              <a:sym typeface="Calibri"/>
            </a:endParaRPr>
          </a:p>
        </p:txBody>
      </p:sp>
      <p:sp>
        <p:nvSpPr>
          <p:cNvPr id="1317" name="Google Shape;1317;p19"/>
          <p:cNvSpPr/>
          <p:nvPr/>
        </p:nvSpPr>
        <p:spPr>
          <a:xfrm>
            <a:off x="1060704" y="2020824"/>
            <a:ext cx="1627632"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700"/>
              <a:buFont typeface="IBM Plex Sans"/>
              <a:buNone/>
            </a:pPr>
            <a:r>
              <a:rPr b="0" i="0" lang="en-US" sz="700" u="none" cap="none" strike="noStrike">
                <a:solidFill>
                  <a:srgbClr val="6B7280"/>
                </a:solidFill>
                <a:latin typeface="IBM Plex Sans"/>
                <a:ea typeface="IBM Plex Sans"/>
                <a:cs typeface="IBM Plex Sans"/>
                <a:sym typeface="IBM Plex Sans"/>
              </a:rPr>
              <a:t>Riyadh · Sponsored</a:t>
            </a:r>
            <a:endParaRPr b="0" i="0" sz="700" u="none" cap="none" strike="noStrike">
              <a:solidFill>
                <a:schemeClr val="dk1"/>
              </a:solidFill>
              <a:latin typeface="Calibri"/>
              <a:ea typeface="Calibri"/>
              <a:cs typeface="Calibri"/>
              <a:sym typeface="Calibri"/>
            </a:endParaRPr>
          </a:p>
        </p:txBody>
      </p:sp>
      <p:sp>
        <p:nvSpPr>
          <p:cNvPr id="1318" name="Google Shape;1318;p19"/>
          <p:cNvSpPr/>
          <p:nvPr/>
        </p:nvSpPr>
        <p:spPr>
          <a:xfrm>
            <a:off x="740664" y="2221992"/>
            <a:ext cx="1993392" cy="1280160"/>
          </a:xfrm>
          <a:prstGeom prst="rect">
            <a:avLst/>
          </a:prstGeom>
          <a:solidFill>
            <a:srgbClr val="FCEF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9"/>
          <p:cNvSpPr/>
          <p:nvPr/>
        </p:nvSpPr>
        <p:spPr>
          <a:xfrm>
            <a:off x="1234440" y="2359152"/>
            <a:ext cx="1005840" cy="1005840"/>
          </a:xfrm>
          <a:prstGeom prst="ellipse">
            <a:avLst/>
          </a:prstGeom>
          <a:solidFill>
            <a:srgbClr val="5C3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9"/>
          <p:cNvSpPr/>
          <p:nvPr/>
        </p:nvSpPr>
        <p:spPr>
          <a:xfrm>
            <a:off x="1314907" y="2439619"/>
            <a:ext cx="844906" cy="844906"/>
          </a:xfrm>
          <a:prstGeom prst="ellipse">
            <a:avLst/>
          </a:prstGeom>
          <a:solidFill>
            <a:srgbClr val="F5E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9"/>
          <p:cNvSpPr/>
          <p:nvPr/>
        </p:nvSpPr>
        <p:spPr>
          <a:xfrm>
            <a:off x="1415491" y="2660904"/>
            <a:ext cx="221285" cy="60350"/>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9"/>
          <p:cNvSpPr/>
          <p:nvPr/>
        </p:nvSpPr>
        <p:spPr>
          <a:xfrm>
            <a:off x="1687068" y="2912364"/>
            <a:ext cx="201168" cy="50292"/>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9"/>
          <p:cNvSpPr/>
          <p:nvPr/>
        </p:nvSpPr>
        <p:spPr>
          <a:xfrm>
            <a:off x="1536192" y="3063240"/>
            <a:ext cx="181051" cy="50292"/>
          </a:xfrm>
          <a:prstGeom prst="ellipse">
            <a:avLst/>
          </a:prstGeom>
          <a:solidFill>
            <a:srgbClr val="FFB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9"/>
          <p:cNvSpPr/>
          <p:nvPr/>
        </p:nvSpPr>
        <p:spPr>
          <a:xfrm>
            <a:off x="1536192" y="2761488"/>
            <a:ext cx="140818" cy="100584"/>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9"/>
          <p:cNvSpPr/>
          <p:nvPr/>
        </p:nvSpPr>
        <p:spPr>
          <a:xfrm>
            <a:off x="1787652" y="2660904"/>
            <a:ext cx="130759" cy="100584"/>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9"/>
          <p:cNvSpPr/>
          <p:nvPr/>
        </p:nvSpPr>
        <p:spPr>
          <a:xfrm>
            <a:off x="1737360" y="2982773"/>
            <a:ext cx="150876" cy="100584"/>
          </a:xfrm>
          <a:prstGeom prst="ellipse">
            <a:avLst/>
          </a:prstGeom>
          <a:solidFill>
            <a:srgbClr val="8B4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9"/>
          <p:cNvSpPr/>
          <p:nvPr/>
        </p:nvSpPr>
        <p:spPr>
          <a:xfrm>
            <a:off x="1485900" y="2912364"/>
            <a:ext cx="50292" cy="50292"/>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9"/>
          <p:cNvSpPr/>
          <p:nvPr/>
        </p:nvSpPr>
        <p:spPr>
          <a:xfrm>
            <a:off x="1888236" y="2811780"/>
            <a:ext cx="50292" cy="50292"/>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9"/>
          <p:cNvSpPr/>
          <p:nvPr/>
        </p:nvSpPr>
        <p:spPr>
          <a:xfrm>
            <a:off x="1636776" y="3143707"/>
            <a:ext cx="50292" cy="50292"/>
          </a:xfrm>
          <a:prstGeom prst="ellipse">
            <a:avLst/>
          </a:prstGeom>
          <a:solidFill>
            <a:srgbClr val="2D5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30" name="Google Shape;1330;p19"/>
          <p:cNvPicPr preferRelativeResize="0"/>
          <p:nvPr/>
        </p:nvPicPr>
        <p:blipFill rotWithShape="1">
          <a:blip r:embed="rId4">
            <a:alphaModFix/>
          </a:blip>
          <a:srcRect b="0" l="0" r="0" t="0"/>
          <a:stretch/>
        </p:blipFill>
        <p:spPr>
          <a:xfrm>
            <a:off x="740664" y="3593592"/>
            <a:ext cx="201168" cy="201168"/>
          </a:xfrm>
          <a:prstGeom prst="rect">
            <a:avLst/>
          </a:prstGeom>
          <a:noFill/>
          <a:ln>
            <a:noFill/>
          </a:ln>
        </p:spPr>
      </p:pic>
      <p:pic>
        <p:nvPicPr>
          <p:cNvPr descr="preencoded.png" id="1331" name="Google Shape;1331;p19"/>
          <p:cNvPicPr preferRelativeResize="0"/>
          <p:nvPr/>
        </p:nvPicPr>
        <p:blipFill rotWithShape="1">
          <a:blip r:embed="rId5">
            <a:alphaModFix/>
          </a:blip>
          <a:srcRect b="0" l="0" r="0" t="0"/>
          <a:stretch/>
        </p:blipFill>
        <p:spPr>
          <a:xfrm>
            <a:off x="1014984" y="3593592"/>
            <a:ext cx="201168" cy="201168"/>
          </a:xfrm>
          <a:prstGeom prst="rect">
            <a:avLst/>
          </a:prstGeom>
          <a:noFill/>
          <a:ln>
            <a:noFill/>
          </a:ln>
        </p:spPr>
      </p:pic>
      <p:pic>
        <p:nvPicPr>
          <p:cNvPr descr="preencoded.png" id="1332" name="Google Shape;1332;p19"/>
          <p:cNvPicPr preferRelativeResize="0"/>
          <p:nvPr/>
        </p:nvPicPr>
        <p:blipFill rotWithShape="1">
          <a:blip r:embed="rId6">
            <a:alphaModFix/>
          </a:blip>
          <a:srcRect b="0" l="0" r="0" t="0"/>
          <a:stretch/>
        </p:blipFill>
        <p:spPr>
          <a:xfrm>
            <a:off x="1289304" y="3593592"/>
            <a:ext cx="201168" cy="201168"/>
          </a:xfrm>
          <a:prstGeom prst="rect">
            <a:avLst/>
          </a:prstGeom>
          <a:noFill/>
          <a:ln>
            <a:noFill/>
          </a:ln>
        </p:spPr>
      </p:pic>
      <p:pic>
        <p:nvPicPr>
          <p:cNvPr descr="preencoded.png" id="1333" name="Google Shape;1333;p19"/>
          <p:cNvPicPr preferRelativeResize="0"/>
          <p:nvPr/>
        </p:nvPicPr>
        <p:blipFill rotWithShape="1">
          <a:blip r:embed="rId7">
            <a:alphaModFix/>
          </a:blip>
          <a:srcRect b="0" l="0" r="0" t="0"/>
          <a:stretch/>
        </p:blipFill>
        <p:spPr>
          <a:xfrm>
            <a:off x="2505456" y="3593592"/>
            <a:ext cx="201168" cy="201168"/>
          </a:xfrm>
          <a:prstGeom prst="rect">
            <a:avLst/>
          </a:prstGeom>
          <a:noFill/>
          <a:ln>
            <a:noFill/>
          </a:ln>
        </p:spPr>
      </p:pic>
      <p:sp>
        <p:nvSpPr>
          <p:cNvPr id="1334" name="Google Shape;1334;p19"/>
          <p:cNvSpPr/>
          <p:nvPr/>
        </p:nvSpPr>
        <p:spPr>
          <a:xfrm>
            <a:off x="740664" y="3867912"/>
            <a:ext cx="19933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900"/>
              <a:buFont typeface="Arial"/>
              <a:buNone/>
            </a:pPr>
            <a:r>
              <a:rPr b="1" i="0" lang="en-US" sz="900" u="none" cap="none" strike="noStrike">
                <a:solidFill>
                  <a:srgbClr val="1A1A2E"/>
                </a:solidFill>
                <a:latin typeface="Arial"/>
                <a:ea typeface="Arial"/>
                <a:cs typeface="Arial"/>
                <a:sym typeface="Arial"/>
              </a:rPr>
              <a:t>18.4K likes</a:t>
            </a:r>
            <a:endParaRPr b="0" i="0" sz="900" u="none" cap="none" strike="noStrike">
              <a:solidFill>
                <a:schemeClr val="dk1"/>
              </a:solidFill>
              <a:latin typeface="Calibri"/>
              <a:ea typeface="Calibri"/>
              <a:cs typeface="Calibri"/>
              <a:sym typeface="Calibri"/>
            </a:endParaRPr>
          </a:p>
        </p:txBody>
      </p:sp>
      <p:sp>
        <p:nvSpPr>
          <p:cNvPr id="1335" name="Google Shape;1335;p19"/>
          <p:cNvSpPr/>
          <p:nvPr/>
        </p:nvSpPr>
        <p:spPr>
          <a:xfrm>
            <a:off x="740664" y="4050792"/>
            <a:ext cx="1993392" cy="4572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A1A2E"/>
              </a:buClr>
              <a:buSzPts val="750"/>
              <a:buFont typeface="Arial"/>
              <a:buNone/>
            </a:pPr>
            <a:r>
              <a:rPr b="1" i="0" lang="en-US" sz="750" u="none" cap="none" strike="noStrike">
                <a:solidFill>
                  <a:srgbClr val="1A1A2E"/>
                </a:solidFill>
                <a:latin typeface="Arial"/>
                <a:ea typeface="Arial"/>
                <a:cs typeface="Arial"/>
                <a:sym typeface="Arial"/>
              </a:rPr>
              <a:t>ahmed_eats  </a:t>
            </a:r>
            <a:r>
              <a:rPr b="0" i="0" lang="en-US" sz="750" u="none" cap="none" strike="noStrike">
                <a:solidFill>
                  <a:srgbClr val="1A1A2E"/>
                </a:solidFill>
                <a:latin typeface="IBM Plex Sans"/>
                <a:ea typeface="IBM Plex Sans"/>
                <a:cs typeface="IBM Plex Sans"/>
                <a:sym typeface="IBM Plex Sans"/>
              </a:rPr>
              <a:t>Hidden gem in Riyadh — best biryani I’ve had </a:t>
            </a:r>
            <a:r>
              <a:rPr b="0" i="0" lang="en-US" sz="750" u="none" cap="none" strike="noStrike">
                <a:solidFill>
                  <a:srgbClr val="4C65B3"/>
                </a:solidFill>
                <a:latin typeface="IBM Plex Sans"/>
                <a:ea typeface="IBM Plex Sans"/>
                <a:cs typeface="IBM Plex Sans"/>
                <a:sym typeface="IBM Plex Sans"/>
              </a:rPr>
              <a:t>🔥 @redchili #ad</a:t>
            </a:r>
            <a:endParaRPr b="0" i="0" sz="750" u="none" cap="none" strike="noStrike">
              <a:solidFill>
                <a:schemeClr val="dk1"/>
              </a:solidFill>
              <a:latin typeface="Calibri"/>
              <a:ea typeface="Calibri"/>
              <a:cs typeface="Calibri"/>
              <a:sym typeface="Calibri"/>
            </a:endParaRPr>
          </a:p>
        </p:txBody>
      </p:sp>
      <p:sp>
        <p:nvSpPr>
          <p:cNvPr id="1336" name="Google Shape;1336;p19"/>
          <p:cNvSpPr/>
          <p:nvPr/>
        </p:nvSpPr>
        <p:spPr>
          <a:xfrm>
            <a:off x="3383280" y="1280160"/>
            <a:ext cx="5349240" cy="310896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8100000" dist="381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9"/>
          <p:cNvSpPr/>
          <p:nvPr/>
        </p:nvSpPr>
        <p:spPr>
          <a:xfrm>
            <a:off x="3383280" y="1280160"/>
            <a:ext cx="5349240" cy="347472"/>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9"/>
          <p:cNvSpPr/>
          <p:nvPr/>
        </p:nvSpPr>
        <p:spPr>
          <a:xfrm>
            <a:off x="3566160" y="1280160"/>
            <a:ext cx="498348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IBM Plex Sans"/>
              <a:buNone/>
            </a:pPr>
            <a:r>
              <a:rPr b="1" i="0" lang="en-US" sz="900" u="none" cap="none" strike="noStrike">
                <a:solidFill>
                  <a:srgbClr val="FFFFFF"/>
                </a:solidFill>
                <a:latin typeface="IBM Plex Sans"/>
                <a:ea typeface="IBM Plex Sans"/>
                <a:cs typeface="IBM Plex Sans"/>
                <a:sym typeface="IBM Plex Sans"/>
              </a:rPr>
              <a:t>Q1 INFLUENCER CAMPAIGN  ·  RIYADH FOOD SCENE</a:t>
            </a:r>
            <a:endParaRPr b="0" i="0" sz="900" u="none" cap="none" strike="noStrike">
              <a:solidFill>
                <a:schemeClr val="dk1"/>
              </a:solidFill>
              <a:latin typeface="Calibri"/>
              <a:ea typeface="Calibri"/>
              <a:cs typeface="Calibri"/>
              <a:sym typeface="Calibri"/>
            </a:endParaRPr>
          </a:p>
        </p:txBody>
      </p:sp>
      <p:sp>
        <p:nvSpPr>
          <p:cNvPr id="1339" name="Google Shape;1339;p19"/>
          <p:cNvSpPr/>
          <p:nvPr/>
        </p:nvSpPr>
        <p:spPr>
          <a:xfrm>
            <a:off x="3611880" y="1783080"/>
            <a:ext cx="1533144" cy="868680"/>
          </a:xfrm>
          <a:prstGeom prst="rect">
            <a:avLst/>
          </a:prstGeom>
          <a:solidFill>
            <a:srgbClr val="FAFAFB"/>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9"/>
          <p:cNvSpPr/>
          <p:nvPr/>
        </p:nvSpPr>
        <p:spPr>
          <a:xfrm>
            <a:off x="3611880" y="1783080"/>
            <a:ext cx="54864" cy="868680"/>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9"/>
          <p:cNvSpPr/>
          <p:nvPr/>
        </p:nvSpPr>
        <p:spPr>
          <a:xfrm>
            <a:off x="3776472" y="1892808"/>
            <a:ext cx="1258824"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E247A"/>
              </a:buClr>
              <a:buSzPts val="2200"/>
              <a:buFont typeface="Arial"/>
              <a:buNone/>
            </a:pPr>
            <a:r>
              <a:rPr b="1" i="0" lang="en-US" sz="2200" u="none" cap="none" strike="noStrike">
                <a:solidFill>
                  <a:srgbClr val="7E247A"/>
                </a:solidFill>
                <a:latin typeface="Arial"/>
                <a:ea typeface="Arial"/>
                <a:cs typeface="Arial"/>
                <a:sym typeface="Arial"/>
              </a:rPr>
              <a:t>6</a:t>
            </a:r>
            <a:endParaRPr b="0" i="0" sz="2200" u="none" cap="none" strike="noStrike">
              <a:solidFill>
                <a:schemeClr val="dk1"/>
              </a:solidFill>
              <a:latin typeface="Calibri"/>
              <a:ea typeface="Calibri"/>
              <a:cs typeface="Calibri"/>
              <a:sym typeface="Calibri"/>
            </a:endParaRPr>
          </a:p>
        </p:txBody>
      </p:sp>
      <p:sp>
        <p:nvSpPr>
          <p:cNvPr id="1342" name="Google Shape;1342;p19"/>
          <p:cNvSpPr/>
          <p:nvPr/>
        </p:nvSpPr>
        <p:spPr>
          <a:xfrm>
            <a:off x="3776472" y="2240280"/>
            <a:ext cx="125882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INFLUENCERS</a:t>
            </a:r>
            <a:endParaRPr b="0" i="0" sz="800" u="none" cap="none" strike="noStrike">
              <a:solidFill>
                <a:schemeClr val="dk1"/>
              </a:solidFill>
              <a:latin typeface="Calibri"/>
              <a:ea typeface="Calibri"/>
              <a:cs typeface="Calibri"/>
              <a:sym typeface="Calibri"/>
            </a:endParaRPr>
          </a:p>
        </p:txBody>
      </p:sp>
      <p:sp>
        <p:nvSpPr>
          <p:cNvPr id="1343" name="Google Shape;1343;p19"/>
          <p:cNvSpPr/>
          <p:nvPr/>
        </p:nvSpPr>
        <p:spPr>
          <a:xfrm>
            <a:off x="3776472" y="2423160"/>
            <a:ext cx="125882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800"/>
              <a:buFont typeface="IBM Plex Sans"/>
              <a:buNone/>
            </a:pPr>
            <a:r>
              <a:rPr b="0" i="1" lang="en-US" sz="800" u="none" cap="none" strike="noStrike">
                <a:solidFill>
                  <a:srgbClr val="4B5563"/>
                </a:solidFill>
                <a:latin typeface="IBM Plex Sans"/>
                <a:ea typeface="IBM Plex Sans"/>
                <a:cs typeface="IBM Plex Sans"/>
                <a:sym typeface="IBM Plex Sans"/>
              </a:rPr>
              <a:t>8K–45K followers</a:t>
            </a:r>
            <a:endParaRPr b="0" i="0" sz="800" u="none" cap="none" strike="noStrike">
              <a:solidFill>
                <a:schemeClr val="dk1"/>
              </a:solidFill>
              <a:latin typeface="Calibri"/>
              <a:ea typeface="Calibri"/>
              <a:cs typeface="Calibri"/>
              <a:sym typeface="Calibri"/>
            </a:endParaRPr>
          </a:p>
        </p:txBody>
      </p:sp>
      <p:sp>
        <p:nvSpPr>
          <p:cNvPr id="1344" name="Google Shape;1344;p19"/>
          <p:cNvSpPr/>
          <p:nvPr/>
        </p:nvSpPr>
        <p:spPr>
          <a:xfrm>
            <a:off x="5291328" y="1783080"/>
            <a:ext cx="1533144" cy="868680"/>
          </a:xfrm>
          <a:prstGeom prst="rect">
            <a:avLst/>
          </a:prstGeom>
          <a:solidFill>
            <a:srgbClr val="FAFAFB"/>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9"/>
          <p:cNvSpPr/>
          <p:nvPr/>
        </p:nvSpPr>
        <p:spPr>
          <a:xfrm>
            <a:off x="5291328" y="1783080"/>
            <a:ext cx="54864" cy="868680"/>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9"/>
          <p:cNvSpPr/>
          <p:nvPr/>
        </p:nvSpPr>
        <p:spPr>
          <a:xfrm>
            <a:off x="5455920" y="1892808"/>
            <a:ext cx="1258824"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E247A"/>
              </a:buClr>
              <a:buSzPts val="2200"/>
              <a:buFont typeface="Arial"/>
              <a:buNone/>
            </a:pPr>
            <a:r>
              <a:rPr b="1" i="0" lang="en-US" sz="2200" u="none" cap="none" strike="noStrike">
                <a:solidFill>
                  <a:srgbClr val="7E247A"/>
                </a:solidFill>
                <a:latin typeface="Arial"/>
                <a:ea typeface="Arial"/>
                <a:cs typeface="Arial"/>
                <a:sym typeface="Arial"/>
              </a:rPr>
              <a:t>142K</a:t>
            </a:r>
            <a:endParaRPr b="0" i="0" sz="2200" u="none" cap="none" strike="noStrike">
              <a:solidFill>
                <a:schemeClr val="dk1"/>
              </a:solidFill>
              <a:latin typeface="Calibri"/>
              <a:ea typeface="Calibri"/>
              <a:cs typeface="Calibri"/>
              <a:sym typeface="Calibri"/>
            </a:endParaRPr>
          </a:p>
        </p:txBody>
      </p:sp>
      <p:sp>
        <p:nvSpPr>
          <p:cNvPr id="1347" name="Google Shape;1347;p19"/>
          <p:cNvSpPr/>
          <p:nvPr/>
        </p:nvSpPr>
        <p:spPr>
          <a:xfrm>
            <a:off x="5455920" y="2240280"/>
            <a:ext cx="125882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TOTAL REACH</a:t>
            </a:r>
            <a:endParaRPr b="0" i="0" sz="800" u="none" cap="none" strike="noStrike">
              <a:solidFill>
                <a:schemeClr val="dk1"/>
              </a:solidFill>
              <a:latin typeface="Calibri"/>
              <a:ea typeface="Calibri"/>
              <a:cs typeface="Calibri"/>
              <a:sym typeface="Calibri"/>
            </a:endParaRPr>
          </a:p>
        </p:txBody>
      </p:sp>
      <p:sp>
        <p:nvSpPr>
          <p:cNvPr id="1348" name="Google Shape;1348;p19"/>
          <p:cNvSpPr/>
          <p:nvPr/>
        </p:nvSpPr>
        <p:spPr>
          <a:xfrm>
            <a:off x="5455920" y="2423160"/>
            <a:ext cx="125882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800"/>
              <a:buFont typeface="IBM Plex Sans"/>
              <a:buNone/>
            </a:pPr>
            <a:r>
              <a:rPr b="0" i="1" lang="en-US" sz="800" u="none" cap="none" strike="noStrike">
                <a:solidFill>
                  <a:srgbClr val="4B5563"/>
                </a:solidFill>
                <a:latin typeface="IBM Plex Sans"/>
                <a:ea typeface="IBM Plex Sans"/>
                <a:cs typeface="IBM Plex Sans"/>
                <a:sym typeface="IBM Plex Sans"/>
              </a:rPr>
              <a:t>Sum of post views</a:t>
            </a:r>
            <a:endParaRPr b="0" i="0" sz="800" u="none" cap="none" strike="noStrike">
              <a:solidFill>
                <a:schemeClr val="dk1"/>
              </a:solidFill>
              <a:latin typeface="Calibri"/>
              <a:ea typeface="Calibri"/>
              <a:cs typeface="Calibri"/>
              <a:sym typeface="Calibri"/>
            </a:endParaRPr>
          </a:p>
        </p:txBody>
      </p:sp>
      <p:sp>
        <p:nvSpPr>
          <p:cNvPr id="1349" name="Google Shape;1349;p19"/>
          <p:cNvSpPr/>
          <p:nvPr/>
        </p:nvSpPr>
        <p:spPr>
          <a:xfrm>
            <a:off x="6970776" y="1783080"/>
            <a:ext cx="1533144" cy="868680"/>
          </a:xfrm>
          <a:prstGeom prst="rect">
            <a:avLst/>
          </a:prstGeom>
          <a:solidFill>
            <a:srgbClr val="FAFAFB"/>
          </a:solidFill>
          <a:ln cap="flat" cmpd="sng" w="9525">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9"/>
          <p:cNvSpPr/>
          <p:nvPr/>
        </p:nvSpPr>
        <p:spPr>
          <a:xfrm>
            <a:off x="6970776" y="1783080"/>
            <a:ext cx="54864" cy="868680"/>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9"/>
          <p:cNvSpPr/>
          <p:nvPr/>
        </p:nvSpPr>
        <p:spPr>
          <a:xfrm>
            <a:off x="7135368" y="1892808"/>
            <a:ext cx="1258824"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A34A"/>
              </a:buClr>
              <a:buSzPts val="2200"/>
              <a:buFont typeface="Arial"/>
              <a:buNone/>
            </a:pPr>
            <a:r>
              <a:rPr b="1" i="0" lang="en-US" sz="2200" u="none" cap="none" strike="noStrike">
                <a:solidFill>
                  <a:srgbClr val="16A34A"/>
                </a:solidFill>
                <a:latin typeface="Arial"/>
                <a:ea typeface="Arial"/>
                <a:cs typeface="Arial"/>
                <a:sym typeface="Arial"/>
              </a:rPr>
              <a:t>1,200+</a:t>
            </a:r>
            <a:endParaRPr b="0" i="0" sz="2200" u="none" cap="none" strike="noStrike">
              <a:solidFill>
                <a:schemeClr val="dk1"/>
              </a:solidFill>
              <a:latin typeface="Calibri"/>
              <a:ea typeface="Calibri"/>
              <a:cs typeface="Calibri"/>
              <a:sym typeface="Calibri"/>
            </a:endParaRPr>
          </a:p>
        </p:txBody>
      </p:sp>
      <p:sp>
        <p:nvSpPr>
          <p:cNvPr id="1352" name="Google Shape;1352;p19"/>
          <p:cNvSpPr/>
          <p:nvPr/>
        </p:nvSpPr>
        <p:spPr>
          <a:xfrm>
            <a:off x="7135368" y="2240280"/>
            <a:ext cx="125882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VISITS DRIVEN</a:t>
            </a:r>
            <a:endParaRPr b="0" i="0" sz="800" u="none" cap="none" strike="noStrike">
              <a:solidFill>
                <a:schemeClr val="dk1"/>
              </a:solidFill>
              <a:latin typeface="Calibri"/>
              <a:ea typeface="Calibri"/>
              <a:cs typeface="Calibri"/>
              <a:sym typeface="Calibri"/>
            </a:endParaRPr>
          </a:p>
        </p:txBody>
      </p:sp>
      <p:sp>
        <p:nvSpPr>
          <p:cNvPr id="1353" name="Google Shape;1353;p19"/>
          <p:cNvSpPr/>
          <p:nvPr/>
        </p:nvSpPr>
        <p:spPr>
          <a:xfrm>
            <a:off x="7135368" y="2423160"/>
            <a:ext cx="125882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800"/>
              <a:buFont typeface="IBM Plex Sans"/>
              <a:buNone/>
            </a:pPr>
            <a:r>
              <a:rPr b="0" i="1" lang="en-US" sz="800" u="none" cap="none" strike="noStrike">
                <a:solidFill>
                  <a:srgbClr val="4B5563"/>
                </a:solidFill>
                <a:latin typeface="IBM Plex Sans"/>
                <a:ea typeface="IBM Plex Sans"/>
                <a:cs typeface="IBM Plex Sans"/>
                <a:sym typeface="IBM Plex Sans"/>
              </a:rPr>
              <a:t>Tracked via codes</a:t>
            </a:r>
            <a:endParaRPr b="0" i="0" sz="800" u="none" cap="none" strike="noStrike">
              <a:solidFill>
                <a:schemeClr val="dk1"/>
              </a:solidFill>
              <a:latin typeface="Calibri"/>
              <a:ea typeface="Calibri"/>
              <a:cs typeface="Calibri"/>
              <a:sym typeface="Calibri"/>
            </a:endParaRPr>
          </a:p>
        </p:txBody>
      </p:sp>
      <p:sp>
        <p:nvSpPr>
          <p:cNvPr id="1354" name="Google Shape;1354;p19"/>
          <p:cNvSpPr/>
          <p:nvPr/>
        </p:nvSpPr>
        <p:spPr>
          <a:xfrm>
            <a:off x="3611880" y="2788920"/>
            <a:ext cx="489204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00"/>
              <a:buFont typeface="IBM Plex Sans"/>
              <a:buNone/>
            </a:pPr>
            <a:r>
              <a:rPr b="1" i="0" lang="en-US" sz="800" u="none" cap="none" strike="noStrike">
                <a:solidFill>
                  <a:srgbClr val="6B7280"/>
                </a:solidFill>
                <a:latin typeface="IBM Plex Sans"/>
                <a:ea typeface="IBM Plex Sans"/>
                <a:cs typeface="IBM Plex Sans"/>
                <a:sym typeface="IBM Plex Sans"/>
              </a:rPr>
              <a:t>VISITS BY INFLUENCER · TOP 5</a:t>
            </a:r>
            <a:endParaRPr b="0" i="0" sz="800" u="none" cap="none" strike="noStrike">
              <a:solidFill>
                <a:schemeClr val="dk1"/>
              </a:solidFill>
              <a:latin typeface="Calibri"/>
              <a:ea typeface="Calibri"/>
              <a:cs typeface="Calibri"/>
              <a:sym typeface="Calibri"/>
            </a:endParaRPr>
          </a:p>
        </p:txBody>
      </p:sp>
      <p:sp>
        <p:nvSpPr>
          <p:cNvPr id="1355" name="Google Shape;1355;p19"/>
          <p:cNvSpPr/>
          <p:nvPr/>
        </p:nvSpPr>
        <p:spPr>
          <a:xfrm>
            <a:off x="3611880" y="3136392"/>
            <a:ext cx="934517" cy="548640"/>
          </a:xfrm>
          <a:prstGeom prst="rect">
            <a:avLst/>
          </a:prstGeom>
          <a:solidFill>
            <a:srgbClr val="7E24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9"/>
          <p:cNvSpPr/>
          <p:nvPr/>
        </p:nvSpPr>
        <p:spPr>
          <a:xfrm>
            <a:off x="3611880" y="3703320"/>
            <a:ext cx="934517"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ahmed_eats</a:t>
            </a:r>
            <a:endParaRPr b="0" i="0" sz="750" u="none" cap="none" strike="noStrike">
              <a:solidFill>
                <a:schemeClr val="dk1"/>
              </a:solidFill>
              <a:latin typeface="Calibri"/>
              <a:ea typeface="Calibri"/>
              <a:cs typeface="Calibri"/>
              <a:sym typeface="Calibri"/>
            </a:endParaRPr>
          </a:p>
        </p:txBody>
      </p:sp>
      <p:sp>
        <p:nvSpPr>
          <p:cNvPr id="1357" name="Google Shape;1357;p19"/>
          <p:cNvSpPr/>
          <p:nvPr/>
        </p:nvSpPr>
        <p:spPr>
          <a:xfrm>
            <a:off x="3611880" y="2935224"/>
            <a:ext cx="934517"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E247A"/>
              </a:buClr>
              <a:buSzPts val="700"/>
              <a:buFont typeface="Arial"/>
              <a:buNone/>
            </a:pPr>
            <a:r>
              <a:rPr b="1" i="0" lang="en-US" sz="700" u="none" cap="none" strike="noStrike">
                <a:solidFill>
                  <a:srgbClr val="7E247A"/>
                </a:solidFill>
                <a:latin typeface="Arial"/>
                <a:ea typeface="Arial"/>
                <a:cs typeface="Arial"/>
                <a:sym typeface="Arial"/>
              </a:rPr>
              <a:t>380</a:t>
            </a:r>
            <a:endParaRPr b="0" i="0" sz="700" u="none" cap="none" strike="noStrike">
              <a:solidFill>
                <a:schemeClr val="dk1"/>
              </a:solidFill>
              <a:latin typeface="Calibri"/>
              <a:ea typeface="Calibri"/>
              <a:cs typeface="Calibri"/>
              <a:sym typeface="Calibri"/>
            </a:endParaRPr>
          </a:p>
        </p:txBody>
      </p:sp>
      <p:sp>
        <p:nvSpPr>
          <p:cNvPr id="1358" name="Google Shape;1358;p19"/>
          <p:cNvSpPr/>
          <p:nvPr/>
        </p:nvSpPr>
        <p:spPr>
          <a:xfrm>
            <a:off x="4601261" y="3266333"/>
            <a:ext cx="934517" cy="418699"/>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9"/>
          <p:cNvSpPr/>
          <p:nvPr/>
        </p:nvSpPr>
        <p:spPr>
          <a:xfrm>
            <a:off x="4601261" y="3703320"/>
            <a:ext cx="934517"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foodie_rd</a:t>
            </a:r>
            <a:endParaRPr b="0" i="0" sz="750" u="none" cap="none" strike="noStrike">
              <a:solidFill>
                <a:schemeClr val="dk1"/>
              </a:solidFill>
              <a:latin typeface="Calibri"/>
              <a:ea typeface="Calibri"/>
              <a:cs typeface="Calibri"/>
              <a:sym typeface="Calibri"/>
            </a:endParaRPr>
          </a:p>
        </p:txBody>
      </p:sp>
      <p:sp>
        <p:nvSpPr>
          <p:cNvPr id="1360" name="Google Shape;1360;p19"/>
          <p:cNvSpPr/>
          <p:nvPr/>
        </p:nvSpPr>
        <p:spPr>
          <a:xfrm>
            <a:off x="4601261" y="3065165"/>
            <a:ext cx="934517"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31981"/>
              </a:buClr>
              <a:buSzPts val="700"/>
              <a:buFont typeface="Arial"/>
              <a:buNone/>
            </a:pPr>
            <a:r>
              <a:rPr b="1" i="0" lang="en-US" sz="700" u="none" cap="none" strike="noStrike">
                <a:solidFill>
                  <a:srgbClr val="B31981"/>
                </a:solidFill>
                <a:latin typeface="Arial"/>
                <a:ea typeface="Arial"/>
                <a:cs typeface="Arial"/>
                <a:sym typeface="Arial"/>
              </a:rPr>
              <a:t>290</a:t>
            </a:r>
            <a:endParaRPr b="0" i="0" sz="700" u="none" cap="none" strike="noStrike">
              <a:solidFill>
                <a:schemeClr val="dk1"/>
              </a:solidFill>
              <a:latin typeface="Calibri"/>
              <a:ea typeface="Calibri"/>
              <a:cs typeface="Calibri"/>
              <a:sym typeface="Calibri"/>
            </a:endParaRPr>
          </a:p>
        </p:txBody>
      </p:sp>
      <p:sp>
        <p:nvSpPr>
          <p:cNvPr id="1361" name="Google Shape;1361;p19"/>
          <p:cNvSpPr/>
          <p:nvPr/>
        </p:nvSpPr>
        <p:spPr>
          <a:xfrm>
            <a:off x="5590642" y="3367398"/>
            <a:ext cx="934517" cy="317634"/>
          </a:xfrm>
          <a:prstGeom prst="rect">
            <a:avLst/>
          </a:prstGeom>
          <a:solidFill>
            <a:srgbClr val="F5B9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9"/>
          <p:cNvSpPr/>
          <p:nvPr/>
        </p:nvSpPr>
        <p:spPr>
          <a:xfrm>
            <a:off x="5590642" y="3703320"/>
            <a:ext cx="934517"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saudi_bites</a:t>
            </a:r>
            <a:endParaRPr b="0" i="0" sz="750" u="none" cap="none" strike="noStrike">
              <a:solidFill>
                <a:schemeClr val="dk1"/>
              </a:solidFill>
              <a:latin typeface="Calibri"/>
              <a:ea typeface="Calibri"/>
              <a:cs typeface="Calibri"/>
              <a:sym typeface="Calibri"/>
            </a:endParaRPr>
          </a:p>
        </p:txBody>
      </p:sp>
      <p:sp>
        <p:nvSpPr>
          <p:cNvPr id="1363" name="Google Shape;1363;p19"/>
          <p:cNvSpPr/>
          <p:nvPr/>
        </p:nvSpPr>
        <p:spPr>
          <a:xfrm>
            <a:off x="5590642" y="3166230"/>
            <a:ext cx="934517"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B965"/>
              </a:buClr>
              <a:buSzPts val="700"/>
              <a:buFont typeface="Arial"/>
              <a:buNone/>
            </a:pPr>
            <a:r>
              <a:rPr b="1" i="0" lang="en-US" sz="700" u="none" cap="none" strike="noStrike">
                <a:solidFill>
                  <a:srgbClr val="F5B965"/>
                </a:solidFill>
                <a:latin typeface="Arial"/>
                <a:ea typeface="Arial"/>
                <a:cs typeface="Arial"/>
                <a:sym typeface="Arial"/>
              </a:rPr>
              <a:t>220</a:t>
            </a:r>
            <a:endParaRPr b="0" i="0" sz="700" u="none" cap="none" strike="noStrike">
              <a:solidFill>
                <a:schemeClr val="dk1"/>
              </a:solidFill>
              <a:latin typeface="Calibri"/>
              <a:ea typeface="Calibri"/>
              <a:cs typeface="Calibri"/>
              <a:sym typeface="Calibri"/>
            </a:endParaRPr>
          </a:p>
        </p:txBody>
      </p:sp>
      <p:sp>
        <p:nvSpPr>
          <p:cNvPr id="1364" name="Google Shape;1364;p19"/>
          <p:cNvSpPr/>
          <p:nvPr/>
        </p:nvSpPr>
        <p:spPr>
          <a:xfrm>
            <a:off x="6580022" y="3425150"/>
            <a:ext cx="934517" cy="259882"/>
          </a:xfrm>
          <a:prstGeom prst="rect">
            <a:avLst/>
          </a:prstGeom>
          <a:solidFill>
            <a:srgbClr val="4C65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9"/>
          <p:cNvSpPr/>
          <p:nvPr/>
        </p:nvSpPr>
        <p:spPr>
          <a:xfrm>
            <a:off x="6580022" y="3703320"/>
            <a:ext cx="934517"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tasty_riyadh</a:t>
            </a:r>
            <a:endParaRPr b="0" i="0" sz="750" u="none" cap="none" strike="noStrike">
              <a:solidFill>
                <a:schemeClr val="dk1"/>
              </a:solidFill>
              <a:latin typeface="Calibri"/>
              <a:ea typeface="Calibri"/>
              <a:cs typeface="Calibri"/>
              <a:sym typeface="Calibri"/>
            </a:endParaRPr>
          </a:p>
        </p:txBody>
      </p:sp>
      <p:sp>
        <p:nvSpPr>
          <p:cNvPr id="1366" name="Google Shape;1366;p19"/>
          <p:cNvSpPr/>
          <p:nvPr/>
        </p:nvSpPr>
        <p:spPr>
          <a:xfrm>
            <a:off x="6580022" y="3223982"/>
            <a:ext cx="934517"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C65B3"/>
              </a:buClr>
              <a:buSzPts val="700"/>
              <a:buFont typeface="Arial"/>
              <a:buNone/>
            </a:pPr>
            <a:r>
              <a:rPr b="1" i="0" lang="en-US" sz="700" u="none" cap="none" strike="noStrike">
                <a:solidFill>
                  <a:srgbClr val="4C65B3"/>
                </a:solidFill>
                <a:latin typeface="Arial"/>
                <a:ea typeface="Arial"/>
                <a:cs typeface="Arial"/>
                <a:sym typeface="Arial"/>
              </a:rPr>
              <a:t>180</a:t>
            </a:r>
            <a:endParaRPr b="0" i="0" sz="700" u="none" cap="none" strike="noStrike">
              <a:solidFill>
                <a:schemeClr val="dk1"/>
              </a:solidFill>
              <a:latin typeface="Calibri"/>
              <a:ea typeface="Calibri"/>
              <a:cs typeface="Calibri"/>
              <a:sym typeface="Calibri"/>
            </a:endParaRPr>
          </a:p>
        </p:txBody>
      </p:sp>
      <p:sp>
        <p:nvSpPr>
          <p:cNvPr id="1367" name="Google Shape;1367;p19"/>
          <p:cNvSpPr/>
          <p:nvPr/>
        </p:nvSpPr>
        <p:spPr>
          <a:xfrm>
            <a:off x="7569403" y="3497339"/>
            <a:ext cx="934517" cy="187693"/>
          </a:xfrm>
          <a:prstGeom prst="rect">
            <a:avLst/>
          </a:prstGeom>
          <a:solidFill>
            <a:srgbClr val="16A3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9"/>
          <p:cNvSpPr/>
          <p:nvPr/>
        </p:nvSpPr>
        <p:spPr>
          <a:xfrm>
            <a:off x="7569403" y="3703320"/>
            <a:ext cx="934517"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750"/>
              <a:buFont typeface="IBM Plex Sans"/>
              <a:buNone/>
            </a:pPr>
            <a:r>
              <a:rPr b="0" i="0" lang="en-US" sz="750" u="none" cap="none" strike="noStrike">
                <a:solidFill>
                  <a:srgbClr val="6B7280"/>
                </a:solidFill>
                <a:latin typeface="IBM Plex Sans"/>
                <a:ea typeface="IBM Plex Sans"/>
                <a:cs typeface="IBM Plex Sans"/>
                <a:sym typeface="IBM Plex Sans"/>
              </a:rPr>
              <a:t>lina_food</a:t>
            </a:r>
            <a:endParaRPr b="0" i="0" sz="750" u="none" cap="none" strike="noStrike">
              <a:solidFill>
                <a:schemeClr val="dk1"/>
              </a:solidFill>
              <a:latin typeface="Calibri"/>
              <a:ea typeface="Calibri"/>
              <a:cs typeface="Calibri"/>
              <a:sym typeface="Calibri"/>
            </a:endParaRPr>
          </a:p>
        </p:txBody>
      </p:sp>
      <p:sp>
        <p:nvSpPr>
          <p:cNvPr id="1369" name="Google Shape;1369;p19"/>
          <p:cNvSpPr/>
          <p:nvPr/>
        </p:nvSpPr>
        <p:spPr>
          <a:xfrm>
            <a:off x="7569403" y="3296171"/>
            <a:ext cx="934517"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A34A"/>
              </a:buClr>
              <a:buSzPts val="700"/>
              <a:buFont typeface="Arial"/>
              <a:buNone/>
            </a:pPr>
            <a:r>
              <a:rPr b="1" i="0" lang="en-US" sz="700" u="none" cap="none" strike="noStrike">
                <a:solidFill>
                  <a:srgbClr val="16A34A"/>
                </a:solidFill>
                <a:latin typeface="Arial"/>
                <a:ea typeface="Arial"/>
                <a:cs typeface="Arial"/>
                <a:sym typeface="Arial"/>
              </a:rPr>
              <a:t>130</a:t>
            </a:r>
            <a:endParaRPr b="0" i="0" sz="700" u="none" cap="none" strike="noStrike">
              <a:solidFill>
                <a:schemeClr val="dk1"/>
              </a:solidFill>
              <a:latin typeface="Calibri"/>
              <a:ea typeface="Calibri"/>
              <a:cs typeface="Calibri"/>
              <a:sym typeface="Calibri"/>
            </a:endParaRPr>
          </a:p>
        </p:txBody>
      </p:sp>
      <p:sp>
        <p:nvSpPr>
          <p:cNvPr id="1370" name="Google Shape;1370;p19"/>
          <p:cNvSpPr/>
          <p:nvPr/>
        </p:nvSpPr>
        <p:spPr>
          <a:xfrm>
            <a:off x="3611880" y="4096512"/>
            <a:ext cx="489204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A1A2E"/>
              </a:buClr>
              <a:buSzPts val="900"/>
              <a:buFont typeface="IBM Plex Sans"/>
              <a:buNone/>
            </a:pPr>
            <a:r>
              <a:rPr b="0" i="1" lang="en-US" sz="900" u="none" cap="none" strike="noStrike">
                <a:solidFill>
                  <a:srgbClr val="1A1A2E"/>
                </a:solidFill>
                <a:latin typeface="IBM Plex Sans"/>
                <a:ea typeface="IBM Plex Sans"/>
                <a:cs typeface="IBM Plex Sans"/>
                <a:sym typeface="IBM Plex Sans"/>
              </a:rPr>
              <a:t>Conservative add-on lift: </a:t>
            </a:r>
            <a:r>
              <a:rPr b="1" i="0" lang="en-US" sz="1000" u="none" cap="none" strike="noStrike">
                <a:solidFill>
                  <a:srgbClr val="7E247A"/>
                </a:solidFill>
                <a:latin typeface="Arial"/>
                <a:ea typeface="Arial"/>
                <a:cs typeface="Arial"/>
                <a:sym typeface="Arial"/>
              </a:rPr>
              <a:t>+1.0% annual revenue</a:t>
            </a:r>
            <a:endParaRPr b="0" i="0" sz="900" u="none" cap="none" strike="noStrike">
              <a:solidFill>
                <a:schemeClr val="dk1"/>
              </a:solidFill>
              <a:latin typeface="Calibri"/>
              <a:ea typeface="Calibri"/>
              <a:cs typeface="Calibri"/>
              <a:sym typeface="Calibri"/>
            </a:endParaRPr>
          </a:p>
        </p:txBody>
      </p:sp>
      <p:cxnSp>
        <p:nvCxnSpPr>
          <p:cNvPr id="1371" name="Google Shape;1371;p19"/>
          <p:cNvCxnSpPr/>
          <p:nvPr/>
        </p:nvCxnSpPr>
        <p:spPr>
          <a:xfrm>
            <a:off x="457200" y="4617720"/>
            <a:ext cx="8229600" cy="0"/>
          </a:xfrm>
          <a:prstGeom prst="straightConnector1">
            <a:avLst/>
          </a:prstGeom>
          <a:noFill/>
          <a:ln cap="flat" cmpd="sng" w="9525">
            <a:solidFill>
              <a:srgbClr val="E5E7EB"/>
            </a:solidFill>
            <a:prstDash val="solid"/>
            <a:round/>
            <a:headEnd len="sm" w="sm" type="none"/>
            <a:tailEnd len="sm" w="sm" type="none"/>
          </a:ln>
        </p:spPr>
      </p:cxnSp>
      <p:sp>
        <p:nvSpPr>
          <p:cNvPr id="1372" name="Google Shape;1372;p19"/>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900"/>
              <a:buFont typeface="IBM Plex Sans"/>
              <a:buNone/>
            </a:pPr>
            <a:r>
              <a:rPr b="0" i="0" lang="en-US" sz="900" u="none" cap="none" strike="noStrike">
                <a:solidFill>
                  <a:srgbClr val="6B7280"/>
                </a:solidFill>
                <a:latin typeface="IBM Plex Sans"/>
                <a:ea typeface="IBM Plex Sans"/>
                <a:cs typeface="IBM Plex Sans"/>
                <a:sym typeface="IBM Plex Sans"/>
              </a:rPr>
              <a:t>19</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1373" name="Google Shape;1373;p19"/>
          <p:cNvPicPr preferRelativeResize="0"/>
          <p:nvPr/>
        </p:nvPicPr>
        <p:blipFill rotWithShape="1">
          <a:blip r:embed="rId8">
            <a:alphaModFix/>
          </a:blip>
          <a:srcRect b="0" l="0" r="0" t="0"/>
          <a:stretch/>
        </p:blipFill>
        <p:spPr>
          <a:xfrm>
            <a:off x="3794760" y="4663440"/>
            <a:ext cx="365760" cy="347472"/>
          </a:xfrm>
          <a:prstGeom prst="rect">
            <a:avLst/>
          </a:prstGeom>
          <a:noFill/>
          <a:ln>
            <a:noFill/>
          </a:ln>
        </p:spPr>
      </p:pic>
      <p:pic>
        <p:nvPicPr>
          <p:cNvPr descr="/home/stoops/Downloads/cropped-cropped-WBG-logo-1-2-removebg-preview.png" id="1374" name="Google Shape;1374;p19"/>
          <p:cNvPicPr preferRelativeResize="0"/>
          <p:nvPr/>
        </p:nvPicPr>
        <p:blipFill rotWithShape="1">
          <a:blip r:embed="rId9">
            <a:alphaModFix/>
          </a:blip>
          <a:srcRect b="0" l="0" r="0" t="0"/>
          <a:stretch/>
        </p:blipFill>
        <p:spPr>
          <a:xfrm>
            <a:off x="4160520" y="4663440"/>
            <a:ext cx="649224" cy="347472"/>
          </a:xfrm>
          <a:prstGeom prst="rect">
            <a:avLst/>
          </a:prstGeom>
          <a:noFill/>
          <a:ln>
            <a:noFill/>
          </a:ln>
        </p:spPr>
      </p:pic>
      <p:pic>
        <p:nvPicPr>
          <p:cNvPr descr="/mnt/games-and-things/VFS-GLOBAL-PRESENTATIONS/NTTLOGO.png" id="1375" name="Google Shape;1375;p19"/>
          <p:cNvPicPr preferRelativeResize="0"/>
          <p:nvPr/>
        </p:nvPicPr>
        <p:blipFill rotWithShape="1">
          <a:blip r:embed="rId10">
            <a:alphaModFix/>
          </a:blip>
          <a:srcRect b="0" l="0" r="0" t="0"/>
          <a:stretch/>
        </p:blipFill>
        <p:spPr>
          <a:xfrm>
            <a:off x="4809744" y="4663440"/>
            <a:ext cx="539496" cy="34747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80" name="Shape 1380"/>
        <p:cNvGrpSpPr/>
        <p:nvPr/>
      </p:nvGrpSpPr>
      <p:grpSpPr>
        <a:xfrm>
          <a:off x="0" y="0"/>
          <a:ext cx="0" cy="0"/>
          <a:chOff x="0" y="0"/>
          <a:chExt cx="0" cy="0"/>
        </a:xfrm>
      </p:grpSpPr>
      <p:sp>
        <p:nvSpPr>
          <p:cNvPr id="1381" name="Google Shape;1381;p20"/>
          <p:cNvSpPr/>
          <p:nvPr/>
        </p:nvSpPr>
        <p:spPr>
          <a:xfrm>
            <a:off x="0" y="0"/>
            <a:ext cx="4023360" cy="514350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20"/>
          <p:cNvSpPr/>
          <p:nvPr/>
        </p:nvSpPr>
        <p:spPr>
          <a:xfrm>
            <a:off x="365760" y="640080"/>
            <a:ext cx="3108960" cy="3108960"/>
          </a:xfrm>
          <a:prstGeom prst="ellipse">
            <a:avLst/>
          </a:prstGeom>
          <a:solidFill>
            <a:srgbClr val="FFFFFF">
              <a:alpha val="0"/>
            </a:srgbClr>
          </a:solidFill>
          <a:ln cap="flat" cmpd="sng" w="25400">
            <a:solidFill>
              <a:srgbClr val="CD45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20"/>
          <p:cNvSpPr/>
          <p:nvPr/>
        </p:nvSpPr>
        <p:spPr>
          <a:xfrm>
            <a:off x="822960" y="1097280"/>
            <a:ext cx="2194560" cy="2194560"/>
          </a:xfrm>
          <a:prstGeom prst="ellipse">
            <a:avLst/>
          </a:prstGeom>
          <a:solidFill>
            <a:srgbClr val="FFFFFF">
              <a:alpha val="0"/>
            </a:srgbClr>
          </a:solidFill>
          <a:ln cap="flat" cmpd="sng" w="19050">
            <a:solidFill>
              <a:srgbClr val="CD45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20"/>
          <p:cNvSpPr/>
          <p:nvPr/>
        </p:nvSpPr>
        <p:spPr>
          <a:xfrm>
            <a:off x="1280160" y="1554480"/>
            <a:ext cx="1280160" cy="1280160"/>
          </a:xfrm>
          <a:prstGeom prst="ellipse">
            <a:avLst/>
          </a:prstGeom>
          <a:solidFill>
            <a:srgbClr val="FFFFFF">
              <a:alpha val="0"/>
            </a:srgbClr>
          </a:solidFill>
          <a:ln cap="flat" cmpd="sng" w="19050">
            <a:solidFill>
              <a:srgbClr val="F5B96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20"/>
          <p:cNvSpPr/>
          <p:nvPr/>
        </p:nvSpPr>
        <p:spPr>
          <a:xfrm>
            <a:off x="548640" y="3383280"/>
            <a:ext cx="914400" cy="9144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20"/>
          <p:cNvSpPr/>
          <p:nvPr/>
        </p:nvSpPr>
        <p:spPr>
          <a:xfrm>
            <a:off x="4434840" y="731520"/>
            <a:ext cx="4526280" cy="1554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1A2E"/>
              </a:buClr>
              <a:buSzPts val="5000"/>
              <a:buFont typeface="Arial"/>
              <a:buNone/>
            </a:pPr>
            <a:r>
              <a:rPr b="1" i="0" lang="en-US" sz="5000" u="none" cap="none" strike="noStrike">
                <a:solidFill>
                  <a:srgbClr val="1A1A2E"/>
                </a:solidFill>
                <a:latin typeface="Arial"/>
                <a:ea typeface="Arial"/>
                <a:cs typeface="Arial"/>
                <a:sym typeface="Arial"/>
              </a:rPr>
              <a:t>Let’s run</a:t>
            </a:r>
            <a:endParaRPr b="0" i="0" sz="5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1A1A2E"/>
              </a:buClr>
              <a:buSzPts val="5000"/>
              <a:buFont typeface="Arial"/>
              <a:buNone/>
            </a:pPr>
            <a:r>
              <a:rPr b="1" i="0" lang="en-US" sz="5000" u="none" cap="none" strike="noStrike">
                <a:solidFill>
                  <a:srgbClr val="1A1A2E"/>
                </a:solidFill>
                <a:latin typeface="Arial"/>
                <a:ea typeface="Arial"/>
                <a:cs typeface="Arial"/>
                <a:sym typeface="Arial"/>
              </a:rPr>
              <a:t>the pilot.</a:t>
            </a:r>
            <a:endParaRPr b="0" i="0" sz="5000" u="none" cap="none" strike="noStrike">
              <a:solidFill>
                <a:schemeClr val="dk1"/>
              </a:solidFill>
              <a:latin typeface="Calibri"/>
              <a:ea typeface="Calibri"/>
              <a:cs typeface="Calibri"/>
              <a:sym typeface="Calibri"/>
            </a:endParaRPr>
          </a:p>
        </p:txBody>
      </p:sp>
      <p:sp>
        <p:nvSpPr>
          <p:cNvPr id="1387" name="Google Shape;1387;p20"/>
          <p:cNvSpPr/>
          <p:nvPr/>
        </p:nvSpPr>
        <p:spPr>
          <a:xfrm>
            <a:off x="4434840" y="2377440"/>
            <a:ext cx="731520" cy="457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20"/>
          <p:cNvSpPr/>
          <p:nvPr/>
        </p:nvSpPr>
        <p:spPr>
          <a:xfrm>
            <a:off x="4434840" y="2514600"/>
            <a:ext cx="4526280" cy="4572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4B5563"/>
              </a:buClr>
              <a:buSzPts val="1300"/>
              <a:buFont typeface="IBM Plex Sans"/>
              <a:buNone/>
            </a:pPr>
            <a:r>
              <a:rPr b="0" i="1" lang="en-US" sz="1300" u="none" cap="none" strike="noStrike">
                <a:solidFill>
                  <a:srgbClr val="4B5563"/>
                </a:solidFill>
                <a:latin typeface="IBM Plex Sans"/>
                <a:ea typeface="IBM Plex Sans"/>
                <a:cs typeface="IBM Plex Sans"/>
                <a:sym typeface="IBM Plex Sans"/>
              </a:rPr>
              <a:t>One Red Chili location. 60–90 days. Conservatively +21% revenue lift.</a:t>
            </a:r>
            <a:endParaRPr b="0" i="0" sz="1300" u="none" cap="none" strike="noStrike">
              <a:solidFill>
                <a:schemeClr val="dk1"/>
              </a:solidFill>
              <a:latin typeface="Calibri"/>
              <a:ea typeface="Calibri"/>
              <a:cs typeface="Calibri"/>
              <a:sym typeface="Calibri"/>
            </a:endParaRPr>
          </a:p>
        </p:txBody>
      </p:sp>
      <p:sp>
        <p:nvSpPr>
          <p:cNvPr id="1389" name="Google Shape;1389;p20"/>
          <p:cNvSpPr/>
          <p:nvPr/>
        </p:nvSpPr>
        <p:spPr>
          <a:xfrm>
            <a:off x="4434840" y="3108960"/>
            <a:ext cx="45262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31981"/>
              </a:buClr>
              <a:buSzPts val="900"/>
              <a:buFont typeface="IBM Plex Sans"/>
              <a:buNone/>
            </a:pPr>
            <a:r>
              <a:rPr b="1" i="0" lang="en-US" sz="900" u="none" cap="none" strike="noStrike">
                <a:solidFill>
                  <a:srgbClr val="B31981"/>
                </a:solidFill>
                <a:latin typeface="IBM Plex Sans"/>
                <a:ea typeface="IBM Plex Sans"/>
                <a:cs typeface="IBM Plex Sans"/>
                <a:sym typeface="IBM Plex Sans"/>
              </a:rPr>
              <a:t>CONTACT</a:t>
            </a:r>
            <a:endParaRPr b="0" i="0" sz="900" u="none" cap="none" strike="noStrike">
              <a:solidFill>
                <a:schemeClr val="dk1"/>
              </a:solidFill>
              <a:latin typeface="Calibri"/>
              <a:ea typeface="Calibri"/>
              <a:cs typeface="Calibri"/>
              <a:sym typeface="Calibri"/>
            </a:endParaRPr>
          </a:p>
        </p:txBody>
      </p:sp>
      <p:sp>
        <p:nvSpPr>
          <p:cNvPr id="1390" name="Google Shape;1390;p20"/>
          <p:cNvSpPr/>
          <p:nvPr/>
        </p:nvSpPr>
        <p:spPr>
          <a:xfrm>
            <a:off x="4434840" y="3291840"/>
            <a:ext cx="4526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2E"/>
              </a:buClr>
              <a:buSzPts val="1300"/>
              <a:buFont typeface="IBM Plex Sans"/>
              <a:buNone/>
            </a:pPr>
            <a:r>
              <a:rPr b="1" i="0" lang="en-US" sz="1300" u="none" cap="none" strike="noStrike">
                <a:solidFill>
                  <a:srgbClr val="1A1A2E"/>
                </a:solidFill>
                <a:latin typeface="IBM Plex Sans"/>
                <a:ea typeface="IBM Plex Sans"/>
                <a:cs typeface="IBM Plex Sans"/>
                <a:sym typeface="IBM Plex Sans"/>
              </a:rPr>
              <a:t>nuaym@vividverseglobal.com</a:t>
            </a:r>
            <a:endParaRPr b="0" i="0" sz="1300" u="none" cap="none" strike="noStrike">
              <a:solidFill>
                <a:schemeClr val="dk1"/>
              </a:solidFill>
              <a:latin typeface="Calibri"/>
              <a:ea typeface="Calibri"/>
              <a:cs typeface="Calibri"/>
              <a:sym typeface="Calibri"/>
            </a:endParaRPr>
          </a:p>
        </p:txBody>
      </p:sp>
      <p:sp>
        <p:nvSpPr>
          <p:cNvPr id="1391" name="Google Shape;1391;p20"/>
          <p:cNvSpPr/>
          <p:nvPr/>
        </p:nvSpPr>
        <p:spPr>
          <a:xfrm>
            <a:off x="4434840" y="3566160"/>
            <a:ext cx="4526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1100"/>
              <a:buFont typeface="IBM Plex Sans"/>
              <a:buNone/>
            </a:pPr>
            <a:r>
              <a:rPr b="0" i="0" lang="en-US" sz="1100" u="none" cap="none" strike="noStrike">
                <a:solidFill>
                  <a:srgbClr val="4B5563"/>
                </a:solidFill>
                <a:latin typeface="IBM Plex Sans"/>
                <a:ea typeface="IBM Plex Sans"/>
                <a:cs typeface="IBM Plex Sans"/>
                <a:sym typeface="IBM Plex Sans"/>
              </a:rPr>
              <a:t>www.vividverseglobal.com</a:t>
            </a:r>
            <a:endParaRPr b="0" i="0" sz="1100" u="none" cap="none" strike="noStrike">
              <a:solidFill>
                <a:schemeClr val="dk1"/>
              </a:solidFill>
              <a:latin typeface="Calibri"/>
              <a:ea typeface="Calibri"/>
              <a:cs typeface="Calibri"/>
              <a:sym typeface="Calibri"/>
            </a:endParaRPr>
          </a:p>
        </p:txBody>
      </p:sp>
      <p:sp>
        <p:nvSpPr>
          <p:cNvPr id="1392" name="Google Shape;1392;p20"/>
          <p:cNvSpPr/>
          <p:nvPr/>
        </p:nvSpPr>
        <p:spPr>
          <a:xfrm>
            <a:off x="4434840" y="3950208"/>
            <a:ext cx="2377440" cy="292608"/>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20"/>
          <p:cNvSpPr/>
          <p:nvPr/>
        </p:nvSpPr>
        <p:spPr>
          <a:xfrm>
            <a:off x="4434840" y="3950208"/>
            <a:ext cx="237744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BM Plex Sans"/>
              <a:buNone/>
            </a:pPr>
            <a:r>
              <a:rPr b="1" i="0" lang="en-US" sz="900" u="none" cap="none" strike="noStrike">
                <a:solidFill>
                  <a:srgbClr val="FFFFFF"/>
                </a:solidFill>
                <a:latin typeface="IBM Plex Sans"/>
                <a:ea typeface="IBM Plex Sans"/>
                <a:cs typeface="IBM Plex Sans"/>
                <a:sym typeface="IBM Plex Sans"/>
              </a:rPr>
              <a:t>PILOT PROPOSAL · RED CHILI</a:t>
            </a:r>
            <a:endParaRPr b="0" i="0" sz="900" u="none" cap="none" strike="noStrike">
              <a:solidFill>
                <a:schemeClr val="dk1"/>
              </a:solidFill>
              <a:latin typeface="Calibri"/>
              <a:ea typeface="Calibri"/>
              <a:cs typeface="Calibri"/>
              <a:sym typeface="Calibri"/>
            </a:endParaRPr>
          </a:p>
        </p:txBody>
      </p:sp>
      <p:sp>
        <p:nvSpPr>
          <p:cNvPr id="1394" name="Google Shape;1394;p20"/>
          <p:cNvSpPr/>
          <p:nvPr/>
        </p:nvSpPr>
        <p:spPr>
          <a:xfrm>
            <a:off x="0" y="4526280"/>
            <a:ext cx="4023360" cy="617220"/>
          </a:xfrm>
          <a:prstGeom prst="rect">
            <a:avLst/>
          </a:prstGeom>
          <a:solidFill>
            <a:srgbClr val="B319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20"/>
          <p:cNvSpPr/>
          <p:nvPr/>
        </p:nvSpPr>
        <p:spPr>
          <a:xfrm>
            <a:off x="4023360" y="4526280"/>
            <a:ext cx="5120640" cy="61722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96" name="Google Shape;1396;p20"/>
          <p:cNvCxnSpPr/>
          <p:nvPr/>
        </p:nvCxnSpPr>
        <p:spPr>
          <a:xfrm>
            <a:off x="4023360" y="4617720"/>
            <a:ext cx="4663440" cy="0"/>
          </a:xfrm>
          <a:prstGeom prst="straightConnector1">
            <a:avLst/>
          </a:prstGeom>
          <a:noFill/>
          <a:ln cap="flat" cmpd="sng" w="9525">
            <a:solidFill>
              <a:srgbClr val="E5E7EB"/>
            </a:solidFill>
            <a:prstDash val="solid"/>
            <a:round/>
            <a:headEnd len="sm" w="sm" type="none"/>
            <a:tailEnd len="sm" w="sm" type="none"/>
          </a:ln>
        </p:spPr>
      </p:cxnSp>
      <p:sp>
        <p:nvSpPr>
          <p:cNvPr id="1397" name="Google Shape;1397;p20"/>
          <p:cNvSpPr/>
          <p:nvPr/>
        </p:nvSpPr>
        <p:spPr>
          <a:xfrm>
            <a:off x="457200" y="4681728"/>
            <a:ext cx="457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IBM Plex Sans"/>
              <a:buNone/>
            </a:pPr>
            <a:r>
              <a:rPr b="0" i="0" lang="en-US" sz="900" u="none" cap="none" strike="noStrike">
                <a:solidFill>
                  <a:srgbClr val="FFFFFF"/>
                </a:solidFill>
                <a:latin typeface="IBM Plex Sans"/>
                <a:ea typeface="IBM Plex Sans"/>
                <a:cs typeface="IBM Plex Sans"/>
                <a:sym typeface="IBM Plex Sans"/>
              </a:rPr>
              <a:t>20</a:t>
            </a:r>
            <a:endParaRPr b="0" i="0" sz="900" u="none" cap="none" strike="noStrike">
              <a:solidFill>
                <a:schemeClr val="dk1"/>
              </a:solidFill>
              <a:latin typeface="Calibri"/>
              <a:ea typeface="Calibri"/>
              <a:cs typeface="Calibri"/>
              <a:sym typeface="Calibri"/>
            </a:endParaRPr>
          </a:p>
        </p:txBody>
      </p:sp>
      <p:pic>
        <p:nvPicPr>
          <p:cNvPr descr="/home/stoops/Desktop/nuaym-project-logo-mjEQGy87Xrho91NK-removebg-preview(1).png" id="1398" name="Google Shape;1398;p20"/>
          <p:cNvPicPr preferRelativeResize="0"/>
          <p:nvPr/>
        </p:nvPicPr>
        <p:blipFill rotWithShape="1">
          <a:blip r:embed="rId3">
            <a:alphaModFix/>
          </a:blip>
          <a:srcRect b="0" l="0" r="0" t="0"/>
          <a:stretch/>
        </p:blipFill>
        <p:spPr>
          <a:xfrm>
            <a:off x="5806440" y="4663440"/>
            <a:ext cx="365760" cy="347472"/>
          </a:xfrm>
          <a:prstGeom prst="rect">
            <a:avLst/>
          </a:prstGeom>
          <a:noFill/>
          <a:ln>
            <a:noFill/>
          </a:ln>
        </p:spPr>
      </p:pic>
      <p:pic>
        <p:nvPicPr>
          <p:cNvPr descr="/home/stoops/Downloads/cropped-cropped-WBG-logo-1-2-removebg-preview.png" id="1399" name="Google Shape;1399;p20"/>
          <p:cNvPicPr preferRelativeResize="0"/>
          <p:nvPr/>
        </p:nvPicPr>
        <p:blipFill rotWithShape="1">
          <a:blip r:embed="rId4">
            <a:alphaModFix/>
          </a:blip>
          <a:srcRect b="0" l="0" r="0" t="0"/>
          <a:stretch/>
        </p:blipFill>
        <p:spPr>
          <a:xfrm>
            <a:off x="6172200" y="4663440"/>
            <a:ext cx="649224" cy="347472"/>
          </a:xfrm>
          <a:prstGeom prst="rect">
            <a:avLst/>
          </a:prstGeom>
          <a:noFill/>
          <a:ln>
            <a:noFill/>
          </a:ln>
        </p:spPr>
      </p:pic>
      <p:pic>
        <p:nvPicPr>
          <p:cNvPr descr="/mnt/games-and-things/VFS-GLOBAL-PRESENTATIONS/NTTLOGO.png" id="1400" name="Google Shape;1400;p20"/>
          <p:cNvPicPr preferRelativeResize="0"/>
          <p:nvPr/>
        </p:nvPicPr>
        <p:blipFill rotWithShape="1">
          <a:blip r:embed="rId5">
            <a:alphaModFix/>
          </a:blip>
          <a:srcRect b="0" l="0" r="0" t="0"/>
          <a:stretch/>
        </p:blipFill>
        <p:spPr>
          <a:xfrm>
            <a:off x="6821424" y="4663440"/>
            <a:ext cx="539496" cy="347472"/>
          </a:xfrm>
          <a:prstGeom prst="rect">
            <a:avLst/>
          </a:prstGeom>
          <a:noFill/>
          <a:ln>
            <a:noFill/>
          </a:ln>
        </p:spPr>
      </p:pic>
      <p:pic>
        <p:nvPicPr>
          <p:cNvPr id="1401" name="Google Shape;1401;p20"/>
          <p:cNvPicPr preferRelativeResize="0"/>
          <p:nvPr/>
        </p:nvPicPr>
        <p:blipFill>
          <a:blip r:embed="rId6">
            <a:alphaModFix/>
          </a:blip>
          <a:stretch>
            <a:fillRect/>
          </a:stretch>
        </p:blipFill>
        <p:spPr>
          <a:xfrm>
            <a:off x="590400" y="3425000"/>
            <a:ext cx="820075" cy="8201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2026-05-01T05:04:02Z</dcterms:created>
  <dc:creator>Vivid Verse Global</dc:creator>
</cp:coreProperties>
</file>