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9" autoAdjust="0"/>
    <p:restoredTop sz="94610"/>
  </p:normalViewPr>
  <p:slideViewPr>
    <p:cSldViewPr snapToGrid="0" snapToObjects="1">
      <p:cViewPr>
        <p:scale>
          <a:sx n="94" d="100"/>
          <a:sy n="94" d="100"/>
        </p:scale>
        <p:origin x="86" y="-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51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PARTNERSHIP PROPOSAL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37160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822960" y="246888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 NTT Groups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three struggling family restaurants</a:t>
            </a:r>
            <a:endParaRPr lang="en-US" sz="1800" dirty="0"/>
          </a:p>
          <a:p>
            <a:pPr marL="0" indent="0">
              <a:buNone/>
            </a:pPr>
            <a:r>
              <a:rPr lang="en-US" sz="18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 global F&amp;B platform — built on technology, scaled through partnership.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5120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for: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Sharouz Khan, Owner — Red Chili Group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4406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by: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 — Partner &amp; Groups CEO, NTT Groups | VP, World Business Groups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57607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Partner: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Vivid Verse Global (VVG UK) — vividverseglobal.com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2960" y="6263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DRAFT FOR INTERNAL REVIEW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integrated initiatives. One unified technology platform. A full reposition of Red Chili.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1945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219456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572768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9202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Dynamic Menu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2468880"/>
            <a:ext cx="1920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VVG-built digital menu platform. +21% conservative revenue lift per VVG pilot proposal.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788920" y="1554480"/>
            <a:ext cx="21945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88920" y="1554480"/>
            <a:ext cx="219456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2880360" y="1572768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26080" y="19202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Platform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926080" y="2468880"/>
            <a:ext cx="1920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Embassy parties, corporate functions, weddings. Bundle utensils, AV, cooling. New revenue stream.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120640" y="1554480"/>
            <a:ext cx="21945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120640" y="1554480"/>
            <a:ext cx="219456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5212080" y="1572768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257800" y="19202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Franchise System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57800" y="2468880"/>
            <a:ext cx="1920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Chili Express / Snack Corner / Tea Stall / Family. Sell systems, not capital.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7452360" y="1554480"/>
            <a:ext cx="21945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52360" y="1554480"/>
            <a:ext cx="219456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7543800" y="1572768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589520" y="19202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Loyalty / Royalty Club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589520" y="2468880"/>
            <a:ext cx="1920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QR-based wallet. Pre-paid membership. WBC-branded VIP space inside flagship.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9784080" y="1554480"/>
            <a:ext cx="21945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784080" y="1554480"/>
            <a:ext cx="219456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9875520" y="1572768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921240" y="19202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 Sale / IPO Pathway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921240" y="2468880"/>
            <a:ext cx="1920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Long-horizon. Saudi-majority SPV structure. Subject to Dr. Khan's agreement.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57200" y="3657600"/>
            <a:ext cx="11247120" cy="14630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3749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Partnership Structure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0080" y="41148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/ VVG contributes: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build + maintenance (web, iOS, Android, ERP, loyalty, franchise portal). No cash investment from NTT.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40080" y="44348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contributes: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Brand, physical operations, marketing budget (~SAR 360K/year), team salaries, all working capital.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40080" y="475488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Vehicle: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JV/SPV holds digital initiatives only. Existing Red Chili CR remains untouched and unaffected.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5349240"/>
            <a:ext cx="11247120" cy="91440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53949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throughout this deck are working estimates pending Dr. Khan's actual revenue, covers/day, average ticket, and current margin data. Replace with real figures before any commitment. The +21% revenue lift comes from VVG's separately-attached pilot proposal (Toast / McKinsey / Harvard / NRA benchmarks) — it is not a guarantee for Red Chili specifically until the 60-90 day pilot proves it.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Stated Problem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Dr. Khan's words — and what we read between the lines.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11247120" cy="1188720"/>
          </a:xfrm>
          <a:prstGeom prst="rect">
            <a:avLst/>
          </a:prstGeom>
          <a:solidFill>
            <a:srgbClr val="FCF6F5"/>
          </a:solidFill>
          <a:ln w="12700">
            <a:solidFill>
              <a:srgbClr val="9900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645920"/>
            <a:ext cx="73152" cy="11887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78308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“Three elite family restaurants. Struggling for elite customers — especially Saudi locals. Prices are high-end. We need a footprint.”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7200" y="310896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USUALLY MEANS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3520440"/>
            <a:ext cx="27432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35204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68680" y="35204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perception doesn't match the price tag.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977640"/>
            <a:ext cx="27432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39776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68680" y="39776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elite diners don't see Red Chili as 'their' place.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434840"/>
            <a:ext cx="27432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44348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68680" y="44348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Off-peak hours are dead — capacity sits idle.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4892040"/>
            <a:ext cx="27432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8920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68680" y="48920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structured way to bring high-value customers back.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5349240"/>
            <a:ext cx="27432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53492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8680" y="53492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data on which dishes / nights / promotions actually work.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26480" y="310896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TECHNOLOGY ALONE CAN'T FIX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26480" y="3520440"/>
            <a:ext cx="5577840" cy="2286000"/>
          </a:xfrm>
          <a:prstGeom prst="rect">
            <a:avLst/>
          </a:prstGeom>
          <a:solidFill>
            <a:srgbClr val="FCF6F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0" y="36576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F&amp;B quality, plating, ambience, service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0" y="40233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Brand positioning in Saudi elite circles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309360" y="438912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Physical location, decor, parking, valet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309360" y="475488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Word-of-mouth among Riyadh's elite networks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309360" y="5120640"/>
            <a:ext cx="5212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platform amplifies a great restaurant. It does not rescue a struggling one. Both sides of this partnership must address both sides of the problem.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Opportunity — Sized Honestly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numbers, three time horizons, all dependent on assumptions you'll need to validate.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3657600" cy="21031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9202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(PILOT)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+21%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640080" y="315468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lift from Smart Menu alone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(VVG conservative estimate)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97680" y="1783080"/>
            <a:ext cx="3657600" cy="210312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9" name="Text 7"/>
          <p:cNvSpPr/>
          <p:nvPr/>
        </p:nvSpPr>
        <p:spPr>
          <a:xfrm>
            <a:off x="4480560" y="19202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24-MONTH (DIVERSIFY)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480560" y="22860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+SAR 4.8M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4480560" y="315468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e-catering + loyalty club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ASSUMPTION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138160" y="1783080"/>
            <a:ext cx="3657600" cy="210312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3" name="Text 11"/>
          <p:cNvSpPr/>
          <p:nvPr/>
        </p:nvSpPr>
        <p:spPr>
          <a:xfrm>
            <a:off x="8321040" y="19202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36-MONTH (FRANCHISE)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321040" y="22860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20-40 units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8321040" y="315468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rollout (Express/Snack/Tea)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if pilots prove the system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4160520"/>
            <a:ext cx="11247120" cy="21488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Reality Check We Owe Each Other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" y="47548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 is not on this proposal's timeline.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Tadawul Main and Nomu both require multi-year audited profitability and Saudi-majority. Realistic minimum: 4-5 years of clean numbers.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52578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Franchising before flagship works = expensive lesson.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sell systems and brand. If the brand isn't pulling Saudi elites in Riyadh, it won't sell tea-stall licenses in Dubai or Lahore.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is a multiplier, not a magnet.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+21% on a struggling base is still a struggling base. Brand reposition + F&amp;B audit must run in parallel — these are Dr. Khan's lane, not ours.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32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Initiatives, One Sequence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builds on the one before. None should launch before the previous proves out.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691640"/>
            <a:ext cx="64008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640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80160" y="17373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Dynamic Menu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21031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0-3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0" y="178308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pilot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686800" y="17830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</a:t>
            </a:r>
            <a:r>
              <a:rPr lang="en-US" sz="1000" b="1" dirty="0">
                <a:solidFill>
                  <a:srgbClr val="228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— proven model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606040"/>
            <a:ext cx="1124712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2606040"/>
            <a:ext cx="64008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606040"/>
            <a:ext cx="640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280160" y="26517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Platform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80160" y="30175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2-6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0" y="269748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demand at Riyadh embassies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686800" y="26974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</a:t>
            </a:r>
            <a:r>
              <a:rPr lang="en-US" sz="10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— ops-heavy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3520440"/>
            <a:ext cx="1124712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3520440"/>
            <a:ext cx="64008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3520440"/>
            <a:ext cx="640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80160" y="35661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Loyalty / Royalty Club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80160" y="39319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4-9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486400" y="361188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Pre-paid wallet model standard in F&amp;B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0" y="36118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</a:t>
            </a:r>
            <a:r>
              <a:rPr lang="en-US" sz="1000" b="1" dirty="0">
                <a:solidFill>
                  <a:srgbClr val="228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— small CapEx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4434840"/>
            <a:ext cx="1124712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4434840"/>
            <a:ext cx="64008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" y="4434840"/>
            <a:ext cx="640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1280160" y="44805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Franchise System (Global)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280160" y="4846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12-24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486400" y="452628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Conditional on Initiatives 1-3 succeeding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686800" y="45262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</a:t>
            </a: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— brand untested abroad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57200" y="5349240"/>
            <a:ext cx="1124712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57200" y="5349240"/>
            <a:ext cx="64008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4" name="Text 32"/>
          <p:cNvSpPr/>
          <p:nvPr/>
        </p:nvSpPr>
        <p:spPr>
          <a:xfrm>
            <a:off x="457200" y="5349240"/>
            <a:ext cx="640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1280160" y="53949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 Sale / IPO Pathway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280160" y="57607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36+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486400" y="544068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with sustained profit + Saudi majority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686800" y="54406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</a:t>
            </a: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Speculative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32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</a:t>
            </a:r>
            <a:endParaRPr lang="en-US" sz="8000" dirty="0"/>
          </a:p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Menu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457200" y="4114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VVG-built. Already specified. +21% conservative annual lift across 5 stacked levers.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VVG Pilot Proposal (separately attached) — Toast / McKinsey / Harvard / NRA / Yelp Nowait benchmarks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32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Menu — What VVG Has Already Specified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summarizes Nuaym's pilot proposal — see the separate VVG deck for full detail.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868680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Photos · Languages (EN/AR/UR) · Smart Pairings · Bundles · Allergens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326880" y="1691640"/>
            <a:ext cx="237744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9326880" y="169164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Base layer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2606040"/>
            <a:ext cx="868680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697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971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· Birthday · Referral · Win-back · WhatsApp · GBP Reviews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326880" y="2606040"/>
            <a:ext cx="237744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3" name="Text 11"/>
          <p:cNvSpPr/>
          <p:nvPr/>
        </p:nvSpPr>
        <p:spPr>
          <a:xfrm>
            <a:off x="9326880" y="260604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+9.5%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57200" y="3520440"/>
            <a:ext cx="868680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6118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OPS &amp; PRICING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3886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Pricing · Reservations · Waitlist · Suggestive-Sell · Ramadan · No-show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326880" y="3520440"/>
            <a:ext cx="237744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9326880" y="352044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+7.0%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457200" y="4434840"/>
            <a:ext cx="868680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4526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INTELLIGENCE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40080" y="4800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Testing · Heatmap · Engineering Dashboard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4434840"/>
            <a:ext cx="237744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443484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+4.5%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457200" y="5440680"/>
            <a:ext cx="11247120" cy="7772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5440680"/>
            <a:ext cx="11247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STACKED CONSERVATIVELY  →  +21% ANNUAL REVENUE LIFT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32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</a:t>
            </a:r>
            <a:endParaRPr lang="en-US" sz="8000" dirty="0"/>
          </a:p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457200" y="4114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Embassy parties. Corporate functions. Inaugurations. Weddings. End-to-end orchestration.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32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— More Than Food Delivery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platform that turns every catering enquiry into a full-service event package.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691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TIERS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205740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05740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Economy package — staff lunches, 30+ pax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242316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42316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— birthdays, corporate dinners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78892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278892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— embassy receptions, weddings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315468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315468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Luxury — multi-course, live cooking, butler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297680" y="1691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ADD-ON SERVICES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97680" y="205740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4526280" y="205740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Projectors · LCDs · Big screens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297680" y="242316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242316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 · Chairs · Marquees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297680" y="278892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78892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· Mic · Live recording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97680" y="315468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15468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Cooling units (outdoor, summer)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297680" y="352044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3" name="Text 21"/>
          <p:cNvSpPr/>
          <p:nvPr/>
        </p:nvSpPr>
        <p:spPr>
          <a:xfrm>
            <a:off x="4526280" y="352044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Photographer · Videographer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97680" y="388620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5" name="Text 23"/>
          <p:cNvSpPr/>
          <p:nvPr/>
        </p:nvSpPr>
        <p:spPr>
          <a:xfrm>
            <a:off x="4526280" y="388620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 · Lighting · Florals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138160" y="1691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SEGMENTS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138160" y="205740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8" name="Text 26"/>
          <p:cNvSpPr/>
          <p:nvPr/>
        </p:nvSpPr>
        <p:spPr>
          <a:xfrm>
            <a:off x="8366760" y="205740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Embassies (DQ, Riyadh)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138160" y="242316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8366760" y="242316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Corporates (HQs, KAFD)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8138160" y="278892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2" name="Text 30"/>
          <p:cNvSpPr/>
          <p:nvPr/>
        </p:nvSpPr>
        <p:spPr>
          <a:xfrm>
            <a:off x="8366760" y="278892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Wedding planners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8138160" y="315468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4" name="Text 32"/>
          <p:cNvSpPr/>
          <p:nvPr/>
        </p:nvSpPr>
        <p:spPr>
          <a:xfrm>
            <a:off x="8366760" y="315468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 family / VIP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138160" y="352044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6" name="Text 34"/>
          <p:cNvSpPr/>
          <p:nvPr/>
        </p:nvSpPr>
        <p:spPr>
          <a:xfrm>
            <a:off x="8366760" y="352044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Universities &amp; schools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138160" y="3886200"/>
            <a:ext cx="914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8" name="Text 36"/>
          <p:cNvSpPr/>
          <p:nvPr/>
        </p:nvSpPr>
        <p:spPr>
          <a:xfrm>
            <a:off x="8366760" y="3886200"/>
            <a:ext cx="3429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inaugurations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57200" y="4434840"/>
            <a:ext cx="11247120" cy="17830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40" name="Text 38"/>
          <p:cNvSpPr/>
          <p:nvPr/>
        </p:nvSpPr>
        <p:spPr>
          <a:xfrm>
            <a:off x="640080" y="4526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E-Catering Solves the Stated Problem Better than Dine-In Discounts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640080" y="4892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elites who won't come to Red Chili will hire Red Chili to cater their daughter's engagement.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40080" y="53035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B2B revenue is 3-10x larger per ticket than B2C dining.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40080" y="55321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Embassies in Riyadh's Diplomatic Quarter are an underserved niche; many use 'safe' generic caterers.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640080" y="57607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Each event is a brand showcase — guests become future dine-in customers.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40080" y="59893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Pre-paid bookings improve cash flow predictability vs walk-in dining.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32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— Customer Journey &amp; Backend Flow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enquiry to invoice in one platform — no spreadsheets, no missed bookings.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87452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8745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19202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Enquiry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65176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browses packages on web/app. Selects pax, date, tier, add-ons.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97680" y="169164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Shape 8"/>
          <p:cNvSpPr/>
          <p:nvPr/>
        </p:nvSpPr>
        <p:spPr>
          <a:xfrm>
            <a:off x="4480560" y="187452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18745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212080" y="19202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Auto-Quote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480560" y="265176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generates SAR quote in real-time using package + add-on matrix.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138160" y="169164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1040" y="187452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8321040" y="18745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052560" y="19202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21040" y="265176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deposit via Mada/Apple Pay/STC Pay. Calendar locks date.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406908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0690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371600" y="411480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Ops Dispatch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080" y="484632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Manager confirms. Kitchen, AV, transport teams notified automatically.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97680" y="388620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5" name="Shape 23"/>
          <p:cNvSpPr/>
          <p:nvPr/>
        </p:nvSpPr>
        <p:spPr>
          <a:xfrm>
            <a:off x="4480560" y="406908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4480560" y="40690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212080" y="411480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Day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480560" y="484632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GPS tracking. Live status updates to customer via WhatsApp.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138160" y="388620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0" name="Shape 28"/>
          <p:cNvSpPr/>
          <p:nvPr/>
        </p:nvSpPr>
        <p:spPr>
          <a:xfrm>
            <a:off x="8321040" y="406908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1" name="Text 29"/>
          <p:cNvSpPr/>
          <p:nvPr/>
        </p:nvSpPr>
        <p:spPr>
          <a:xfrm>
            <a:off x="8321040" y="40690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052560" y="411480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Invoice + Review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321040" y="484632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invoice + e-receipt. Review request triggers Google + IG post tag.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32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— Unit Economics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figures are working assumptions. Detailed model in the accompanying Excel cost book.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916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291840" y="16916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ticket (SAR)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394960" y="16916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cost %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498080" y="169164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 margin %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0" y="16916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Events/mo (mature)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1488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Economy (≥30 pax)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91840" y="214884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4,500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394960" y="214884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38%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498080" y="214884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32%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0" y="214884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6517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(50-100 pax)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291840" y="2651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12,000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394960" y="2651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34%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498080" y="265176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38%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601200" y="265176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31546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(100-250 pax)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291840" y="31546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38,000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394960" y="31546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498080" y="315468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44%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01200" y="3154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36576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Luxury (250+ / VIP)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291840" y="36576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120,000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394960" y="36576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28%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498080" y="36576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48%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601200" y="365760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5" name="Text 33"/>
          <p:cNvSpPr/>
          <p:nvPr/>
        </p:nvSpPr>
        <p:spPr>
          <a:xfrm>
            <a:off x="548640" y="4160520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Mature monthly revenue (working assumption)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406640" y="41605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414,000 / month  ≈  SAR 4.97M / year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57200" y="4937760"/>
            <a:ext cx="11247120" cy="137160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8640" y="498348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tier prices and event volumes are illustrative and based on Riyadh elite catering benchmarks. Real numbers depend on Red Chili's existing kitchen capacity, willingness of embassies/corporates to engage, and ramp-up speed. We model 0% events Month 1, scaling to 'mature' state at Month 12-15. See Excel cost book for monthly buildup, sensitivity analysis, and break-even scenarios.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32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— What We Build (NTT/VVG Scope)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four-layer technology stack delivered, hosted, and maintained by NTT/VVG.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743200" cy="4114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27432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LAYER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40080" y="233172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2860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 (iOS + Android)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40080" y="283464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 web portal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333756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2918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business chat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384048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79476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tracking + e-invoice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337560" y="1691640"/>
            <a:ext cx="2743200" cy="4114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3337560" y="1691640"/>
            <a:ext cx="27432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7" name="Text 15"/>
          <p:cNvSpPr/>
          <p:nvPr/>
        </p:nvSpPr>
        <p:spPr>
          <a:xfrm>
            <a:off x="347472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OPS LAYER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520440" y="233172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0" y="22860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Manager dashboard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520440" y="283464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prep board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20440" y="333756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0" y="32918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dispatch (vehicles, AV)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520440" y="384048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0" y="379476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 + capacity engine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17920" y="1691640"/>
            <a:ext cx="2743200" cy="4114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6217920" y="1691640"/>
            <a:ext cx="27432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8" name="Text 26"/>
          <p:cNvSpPr/>
          <p:nvPr/>
        </p:nvSpPr>
        <p:spPr>
          <a:xfrm>
            <a:off x="635508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LAYER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400800" y="233172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6537960" y="22860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Mada / Apple Pay / STC Pay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400800" y="283464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2" name="Text 30"/>
          <p:cNvSpPr/>
          <p:nvPr/>
        </p:nvSpPr>
        <p:spPr>
          <a:xfrm>
            <a:off x="653796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Auto-invoice + VAT compliance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400800" y="333756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4" name="Text 32"/>
          <p:cNvSpPr/>
          <p:nvPr/>
        </p:nvSpPr>
        <p:spPr>
          <a:xfrm>
            <a:off x="6537960" y="32918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Deposit management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400800" y="384048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6" name="Text 34"/>
          <p:cNvSpPr/>
          <p:nvPr/>
        </p:nvSpPr>
        <p:spPr>
          <a:xfrm>
            <a:off x="6537960" y="379476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revenue reconciliation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9098280" y="1691640"/>
            <a:ext cx="2743200" cy="4114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9098280" y="1691640"/>
            <a:ext cx="27432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9" name="Text 37"/>
          <p:cNvSpPr/>
          <p:nvPr/>
        </p:nvSpPr>
        <p:spPr>
          <a:xfrm>
            <a:off x="923544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LAYER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9281160" y="233172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1" name="Text 39"/>
          <p:cNvSpPr/>
          <p:nvPr/>
        </p:nvSpPr>
        <p:spPr>
          <a:xfrm>
            <a:off x="9418320" y="22860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/ win-loss tracking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9281160" y="283464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3" name="Text 41"/>
          <p:cNvSpPr/>
          <p:nvPr/>
        </p:nvSpPr>
        <p:spPr>
          <a:xfrm>
            <a:off x="941832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LTV by segment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9281160" y="333756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5" name="Text 43"/>
          <p:cNvSpPr/>
          <p:nvPr/>
        </p:nvSpPr>
        <p:spPr>
          <a:xfrm>
            <a:off x="9418320" y="32918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booking analytics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9281160" y="3840480"/>
            <a:ext cx="54864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7" name="Text 45"/>
          <p:cNvSpPr/>
          <p:nvPr/>
        </p:nvSpPr>
        <p:spPr>
          <a:xfrm>
            <a:off x="9418320" y="379476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Margin-per-event reports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32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Royalty Club</a:t>
            </a:r>
            <a:endParaRPr lang="en-US" sz="6400" dirty="0"/>
          </a:p>
          <a:p>
            <a:pPr marL="0" indent="0">
              <a:buNone/>
            </a:pPr>
            <a:r>
              <a:rPr lang="en-US" sz="6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 WBC VIP Lounge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457200" y="42976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Pre-paid wallet. QR membership. Optional in-restaurant lounge for top-tier members.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32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Royalty Club — How the Wallet Works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pre-pays SAR 20-25 to join. Money sits in their wallet. Pulls them back for the next visit.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438912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Silver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2240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Joining wallet: SAR 25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31520" y="283464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27432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off after-3rd-visit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1520" y="333756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32461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 dessert free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384048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840" y="3749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reservation slot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434340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42519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specials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297680" y="1691640"/>
            <a:ext cx="3657600" cy="438912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Shape 15"/>
          <p:cNvSpPr/>
          <p:nvPr/>
        </p:nvSpPr>
        <p:spPr>
          <a:xfrm>
            <a:off x="4297680" y="1691640"/>
            <a:ext cx="365760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480560" y="178308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Gold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480560" y="2240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Joining wallet: SAR 75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0" y="283464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4846320" y="27432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off all visits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0" y="333756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32461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starter monthly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0" y="384048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5" name="Text 23"/>
          <p:cNvSpPr/>
          <p:nvPr/>
        </p:nvSpPr>
        <p:spPr>
          <a:xfrm>
            <a:off x="4846320" y="3749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Reserved table 1hr buffer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572000" y="4343400"/>
            <a:ext cx="164592" cy="16459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7" name="Text 25"/>
          <p:cNvSpPr/>
          <p:nvPr/>
        </p:nvSpPr>
        <p:spPr>
          <a:xfrm>
            <a:off x="4846320" y="42519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Ramadan booking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138160" y="1691640"/>
            <a:ext cx="3657600" cy="43891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9" name="Shape 27"/>
          <p:cNvSpPr/>
          <p:nvPr/>
        </p:nvSpPr>
        <p:spPr>
          <a:xfrm>
            <a:off x="8138160" y="1691640"/>
            <a:ext cx="3657600" cy="91440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0" name="Text 28"/>
          <p:cNvSpPr/>
          <p:nvPr/>
        </p:nvSpPr>
        <p:spPr>
          <a:xfrm>
            <a:off x="8321040" y="178308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Platinum (WBC)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8321040" y="2240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Joining wallet: SAR 250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412480" y="2834640"/>
            <a:ext cx="164592" cy="164592"/>
          </a:xfrm>
          <a:prstGeom prst="ellipse">
            <a:avLst/>
          </a:prstGeom>
          <a:solidFill>
            <a:srgbClr val="C9A961"/>
          </a:solidFill>
          <a:ln/>
        </p:spPr>
      </p:sp>
      <p:sp>
        <p:nvSpPr>
          <p:cNvPr id="33" name="Text 31"/>
          <p:cNvSpPr/>
          <p:nvPr/>
        </p:nvSpPr>
        <p:spPr>
          <a:xfrm>
            <a:off x="8686800" y="27432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off + lounge access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412480" y="3337560"/>
            <a:ext cx="164592" cy="164592"/>
          </a:xfrm>
          <a:prstGeom prst="ellipse">
            <a:avLst/>
          </a:prstGeom>
          <a:solidFill>
            <a:srgbClr val="C9A961"/>
          </a:solidFill>
          <a:ln/>
        </p:spPr>
      </p:sp>
      <p:sp>
        <p:nvSpPr>
          <p:cNvPr id="35" name="Text 33"/>
          <p:cNvSpPr/>
          <p:nvPr/>
        </p:nvSpPr>
        <p:spPr>
          <a:xfrm>
            <a:off x="8686800" y="32461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Chef's table 2x/year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412480" y="3840480"/>
            <a:ext cx="164592" cy="164592"/>
          </a:xfrm>
          <a:prstGeom prst="ellipse">
            <a:avLst/>
          </a:prstGeom>
          <a:solidFill>
            <a:srgbClr val="C9A961"/>
          </a:solidFill>
          <a:ln/>
        </p:spPr>
      </p:sp>
      <p:sp>
        <p:nvSpPr>
          <p:cNvPr id="37" name="Text 35"/>
          <p:cNvSpPr/>
          <p:nvPr/>
        </p:nvSpPr>
        <p:spPr>
          <a:xfrm>
            <a:off x="8686800" y="3749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Valet + private entrance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8412480" y="4343400"/>
            <a:ext cx="164592" cy="164592"/>
          </a:xfrm>
          <a:prstGeom prst="ellipse">
            <a:avLst/>
          </a:prstGeom>
          <a:solidFill>
            <a:srgbClr val="C9A961"/>
          </a:solidFill>
          <a:ln/>
        </p:spPr>
      </p:sp>
      <p:sp>
        <p:nvSpPr>
          <p:cNvPr id="39" name="Text 37"/>
          <p:cNvSpPr/>
          <p:nvPr/>
        </p:nvSpPr>
        <p:spPr>
          <a:xfrm>
            <a:off x="8686800" y="42519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invites (e-catering)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32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WBC Lounge — Optional Phase 2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VIP space within the flagship Red Chili — for Platinum members and corporate clients.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30-50 sqm enclosed area within flagship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Reserved seating · separate entrance preferred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301752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Premium beverage menu · cigar/shisha (if licensed)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3832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Members only — Platinum tier or corporate guests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37490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Co-branded as 'World Business Club @ Red Chili'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114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Networking events · monthly business dinners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4480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Booking via app — never walk-in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 CHECK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286000"/>
            <a:ext cx="5120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licensing: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Tobacco/shisha + private events have separate municipality permits — verify before any commitment.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0" y="3154680"/>
            <a:ext cx="5120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cost: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30-50 sqm × Riyadh prime sqm rate; must come from existing footprint or expansion.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0" y="4023360"/>
            <a:ext cx="5120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math: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Platinum members × SAR 250 = SAR 25K. Lounge is a brand asset, not a profit center on its own.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4892040"/>
            <a:ext cx="5120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Sequencing: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only after Initiatives 1+2 prove there's a paying member base. Otherwise it's a vanity room.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32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Franchise</a:t>
            </a:r>
            <a:endParaRPr lang="en-US" sz="7000" dirty="0"/>
          </a:p>
          <a:p>
            <a:pPr marL="0" indent="0">
              <a:buNone/>
            </a:pPr>
            <a:r>
              <a:rPr lang="en-US" sz="7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</a:t>
            </a:r>
            <a:endParaRPr lang="en-US" sz="7000" dirty="0"/>
          </a:p>
        </p:txBody>
      </p:sp>
      <p:sp>
        <p:nvSpPr>
          <p:cNvPr id="5" name="Text 3"/>
          <p:cNvSpPr/>
          <p:nvPr/>
        </p:nvSpPr>
        <p:spPr>
          <a:xfrm>
            <a:off x="457200" y="42062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sub-brands. Four price points. One technology backbone. Sold globally — once Saudi proves it.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32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Architecture — Four Doors, One House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sub-brand serves a different price point and footprint. All share the parent ERP, supply chain, branding rules.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57784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FLAGSHIP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 Family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26517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Footprint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200-400 sqm      </a:t>
            </a: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Investment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1.5-3.0M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9718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 rev + 1% mktg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329184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original elite-dining concept. Slow-build franchise after flagship proves brand pull.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309360" y="1691640"/>
            <a:ext cx="557784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Shape 10"/>
          <p:cNvSpPr/>
          <p:nvPr/>
        </p:nvSpPr>
        <p:spPr>
          <a:xfrm>
            <a:off x="6309360" y="1691640"/>
            <a:ext cx="1371600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3" name="Text 11"/>
          <p:cNvSpPr/>
          <p:nvPr/>
        </p:nvSpPr>
        <p:spPr>
          <a:xfrm>
            <a:off x="6309360" y="1691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92240" y="21488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 Express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92240" y="26517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Footprint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60-120 sqm      </a:t>
            </a: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Investment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350-600K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92240" y="29718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6% rev + 1% mktg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492240" y="329184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Quick-service. Standardised menu (8-12 items). Mall food-courts, transit hubs, corporate parks.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4023360"/>
            <a:ext cx="557784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9" name="Shape 17"/>
          <p:cNvSpPr/>
          <p:nvPr/>
        </p:nvSpPr>
        <p:spPr>
          <a:xfrm>
            <a:off x="457200" y="4023360"/>
            <a:ext cx="1371600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40233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KIOSK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448056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 Snack Corner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40080" y="498348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Footprint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15-30 sqm      </a:t>
            </a: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Investment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120-250K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" y="530352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 rev + 1% mktg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40080" y="562356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Counter-only. Pre-prepared items: kebab rolls, samosas, masala chai. Petrol stations, transit, malls.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309360" y="4023360"/>
            <a:ext cx="5577840" cy="21945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6" name="Shape 24"/>
          <p:cNvSpPr/>
          <p:nvPr/>
        </p:nvSpPr>
        <p:spPr>
          <a:xfrm>
            <a:off x="6309360" y="4023360"/>
            <a:ext cx="1371600" cy="36576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7" name="Text 25"/>
          <p:cNvSpPr/>
          <p:nvPr/>
        </p:nvSpPr>
        <p:spPr>
          <a:xfrm>
            <a:off x="6309360" y="402336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92240" y="448056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 Tea Stall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492240" y="498348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Footprint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8-15 sqm      </a:t>
            </a: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Investment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60-120K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92240" y="530352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 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 rev + 1% mktg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492240" y="562356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unit. Tea, coffee, Indian sweets, single snack. Densely placed across cities — volume play.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32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Franchise Fee Structure — What Franchisees Pay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Industry-standard structure. All numbers are working assumptions for benchmarking — finalize after legal/IP review.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916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291840" y="1691640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13248" y="1691640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534656" y="1691640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 Corner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56064" y="1691640"/>
            <a:ext cx="195681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 Stall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1488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franchise fee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91840" y="214884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250K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13248" y="214884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100K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534656" y="214884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50K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56064" y="214884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25K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6517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 (% of revenue)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291840" y="265176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13248" y="265176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6%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534656" y="265176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656064" y="265176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31546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fund (% rev)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291840" y="315468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13248" y="315468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534656" y="315468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56064" y="315468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36576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Build-out (franchisee)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291840" y="365760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1.5-3.0M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413248" y="365760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350-600K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534656" y="365760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120-250K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656064" y="365760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60-120K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41605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fee (one-off)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291840" y="416052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35K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413248" y="416052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18K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534656" y="416052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10K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9656064" y="416052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5K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57200" y="4663440"/>
            <a:ext cx="11247120" cy="502920"/>
          </a:xfrm>
          <a:prstGeom prst="rect">
            <a:avLst/>
          </a:prstGeom>
          <a:solidFill>
            <a:srgbClr val="F8F0EC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46634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access fee (yr 1)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3291840" y="466344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18K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413248" y="466344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12K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7534656" y="466344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7K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9656064" y="466344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4K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57200" y="516636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48640" y="51663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3291840" y="516636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years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5413248" y="516636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years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7534656" y="5166360"/>
            <a:ext cx="19385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years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9656064" y="5166360"/>
            <a:ext cx="1956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years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457200" y="5897880"/>
            <a:ext cx="11247120" cy="54864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Trademark ownership in target countries must be verified before any franchise is sold. We cannot license what we don't own.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32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 Sale</a:t>
            </a:r>
            <a:endParaRPr lang="en-US" sz="7000" dirty="0"/>
          </a:p>
          <a:p>
            <a:pPr marL="0" indent="0">
              <a:buNone/>
            </a:pPr>
            <a:r>
              <a:rPr lang="en-US" sz="7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IPO Pathway</a:t>
            </a:r>
            <a:endParaRPr lang="en-US" sz="7000" dirty="0"/>
          </a:p>
        </p:txBody>
      </p:sp>
      <p:sp>
        <p:nvSpPr>
          <p:cNvPr id="5" name="Text 3"/>
          <p:cNvSpPr/>
          <p:nvPr/>
        </p:nvSpPr>
        <p:spPr>
          <a:xfrm>
            <a:off x="457200" y="42062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horizon. Subject to Dr. Khan's agreement. Saudi-majority structure required for Tadawul listing.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32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 Sale / IPO — Realistic View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destination, not a near-term initiative. We include it for transparency, not commitment.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 — STRATEGIC STAKE SALE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 51-55% of new SPV (not Red Chili itself) to Saudi strategic.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74320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3-5, after multiple franchise units operating profitably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333756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 profile: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family office, F&amp;B group (e.g. Herfy parent, AlMarai diversification), or sovereign-backed fund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393192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basis: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multiple (4-7x for KSA F&amp;B comps), discounted for franchise concentration risk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452628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NTT/VVG benefit: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event for tech-partner equity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benefit: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out part of stake, retain operational control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B — IPO (TADAWUL NOMU)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22402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 on parallel market (Nomu) — Main Market is far higher bar.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74320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Timing: 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Earliest year 5-7 — requires audited multi-year track record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0" y="333756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ownership rule: 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Foreign-owned entities cannot list directly; Saudi majority required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400800" y="393192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Min. requirements: 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Min. capital (Nomu typically ~SAR 10M+ paid-up), 50+ shareholders post-IPO, audited financials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400800" y="452628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Cost: 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Underwriting + legal + audit fees: SAR 4-8M typical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00800" y="5120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take: 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Mention as long-term aspiration only. Not a deck headline.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32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Partnership Structure — Legal &amp; Governance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SPV separate from existing Red Chili CR. Existing business continues untouched.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0" y="1691640"/>
            <a:ext cx="484632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0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 Digital LLC (NEW SPV)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57600" y="21488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Holds: Digital initiatives, e-catering, loyalty, franchise master rights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3108960"/>
            <a:ext cx="3657600" cy="12801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3200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Sharouz Khan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61188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IP license, working capital, marketing budget, ops control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97680" y="3108960"/>
            <a:ext cx="3657600" cy="12801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1" name="Text 9"/>
          <p:cNvSpPr/>
          <p:nvPr/>
        </p:nvSpPr>
        <p:spPr>
          <a:xfrm>
            <a:off x="4297680" y="3200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NTT Groups / VVG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61188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stack, build + maintenance, hosting, intelligence layer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138160" y="3108960"/>
            <a:ext cx="3657600" cy="12801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4" name="Text 12"/>
          <p:cNvSpPr/>
          <p:nvPr/>
        </p:nvSpPr>
        <p:spPr>
          <a:xfrm>
            <a:off x="8138160" y="3200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(Future) Saudi Strategic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21040" y="361188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Year 3+: 51-55% for IPO eligibility / strategic capital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286000" y="2606040"/>
            <a:ext cx="1828800" cy="502920"/>
          </a:xfrm>
          <a:prstGeom prst="line">
            <a:avLst/>
          </a:prstGeom>
          <a:noFill/>
          <a:ln w="12700">
            <a:solidFill>
              <a:srgbClr val="6B6B6B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6126480" y="2606040"/>
            <a:ext cx="0" cy="502920"/>
          </a:xfrm>
          <a:prstGeom prst="line">
            <a:avLst/>
          </a:prstGeom>
          <a:noFill/>
          <a:ln w="12700">
            <a:solidFill>
              <a:srgbClr val="6B6B6B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8138160" y="3108960"/>
            <a:ext cx="914400" cy="0"/>
          </a:xfrm>
          <a:prstGeom prst="line">
            <a:avLst/>
          </a:prstGeom>
          <a:noFill/>
          <a:ln w="12700">
            <a:solidFill>
              <a:srgbClr val="6B6B6B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457200" y="4617720"/>
            <a:ext cx="11247120" cy="16916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4709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an SPV (Not Equity in Existing Red Chili)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512064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Ring-fences risk: existing Red Chili financials and legacy obligations stay separate.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5413248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Clean cap table for future investors / Saudi strategic / IPO — no historical entanglements.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5705856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Dr. Khan's existing Red Chili CR continues exactly as is — no operational disruption.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" y="5998464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Allows differentiated equity by initiative: e.g. NTT could hold higher % in catering SPV than in flagship.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32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Equity Split — Three Scenarios with the Math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propose a single number. We show three defensible structures and explain who each one favours.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 as Service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2606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15-20% / Khan 80-85%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2971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Favours Dr. Khan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429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NTT contributes ~SAR 600K-1.5M tech build (year 1)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40080" y="37947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+ ~SAR 150-225K/year maintenance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40080" y="41605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Dr. Khan funds all marketing, ops, working cap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40080" y="4526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All operational risk on Dr. Khan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640080" y="4892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Brand value = Dr. Khan's, not NTT's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40080" y="534924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when Dr. Khan funds aggressively and NTT's role is execution-only.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297680" y="1691640"/>
            <a:ext cx="3657600" cy="4572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480560" y="17830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B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480560" y="21031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True Partnership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480560" y="2606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30-35% / Khan 65-70%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480560" y="2971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— our recommendation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80560" y="3429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NTT covers tech build + ongoing maintenance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480560" y="37947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+ technology innovation pipeline (3+ year roadmap)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480560" y="41605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+ marketing intelligence + dashboard insights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480560" y="4526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Dr. Khan covers brand, ops, working cap, marketing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480560" y="4892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Both have meaningful skin in the game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480560" y="534924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when both sides are committed multi-year and value is co-created.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8138160" y="1691640"/>
            <a:ext cx="36576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7" name="Text 25"/>
          <p:cNvSpPr/>
          <p:nvPr/>
        </p:nvSpPr>
        <p:spPr>
          <a:xfrm>
            <a:off x="8321040" y="17830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C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321040" y="21031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Tech-Led Build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321040" y="2606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45-50% / Khan 50-55%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321040" y="2971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Favours NTT/VVG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321040" y="3429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NTT funds tech + 50% of marketing budget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8321040" y="37947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+ commits dedicated team (2-3 FTEs minimum)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8321040" y="41605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+ takes brand-building responsibility shared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8321040" y="4526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Suitable only if Khan's ops contribution is minimal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8321040" y="4892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High execution risk on NTT side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8321040" y="534924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only if Dr. Khan can't fund marketing — NTT then takes more responsibility.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57200" y="6355080"/>
            <a:ext cx="11247120" cy="45720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8640" y="64008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% depends on validated tech build cost + agreed marketing budget commitment from Dr. Khan. Excel cost book contains the underlying math.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32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Commitments — Year 1 Detail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goes into the SPV from each side, with cost estimates.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NTT Groups / VVG Contribution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Menu (VVG existing)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434840" y="23317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280K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77240" y="27889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E-Catering platform (web + apps)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34840" y="27889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450K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77240" y="32461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/ wallet system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34840" y="3246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180K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77240" y="37033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master ERP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434840" y="37033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320K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77240" y="41605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 portal + admin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434840" y="41605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110K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Year-1 hosting + maintenance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434840" y="46177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220K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0080" y="5074920"/>
            <a:ext cx="5120640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50749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subtotal (Year 1)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34840" y="50749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1.56M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7240" y="55321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2-3 maintenance/year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434840" y="5532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280K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FFFFFF"/>
          </a:solidFill>
          <a:ln w="25400">
            <a:solidFill>
              <a:srgbClr val="99001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0" y="18288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Khan Contribution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537960" y="23317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IP license (Red Chili)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0195560" y="23317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537960" y="27889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kitchen + staff capacity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0195560" y="27889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537960" y="32461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budget (12 months)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0195560" y="3246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360K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537960" y="37033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marketing FTEs (salaries)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195560" y="37033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240K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537960" y="41605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Prism agency fees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0195560" y="41605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180K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537960" y="46177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Influencer airtime / campaigns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10195560" y="46177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150K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537960" y="50749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E-catering account manager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10195560" y="50749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144K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400800" y="5532120"/>
            <a:ext cx="5120640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0" name="Text 38"/>
          <p:cNvSpPr/>
          <p:nvPr/>
        </p:nvSpPr>
        <p:spPr>
          <a:xfrm>
            <a:off x="6537960" y="55321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subtotal (Year 1)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10195560" y="553212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1.07M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32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 — How Dr. Khan's Budget Gets Deployed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separate (but linked) workstream. Detailed plan in the Social Media Marketing deck.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Pixel Prism (Agency)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2194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180K/yr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60604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Reels, posts, brand campaigns, content production. Not influencer outreach.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97680" y="169164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9" name="Text 7"/>
          <p:cNvSpPr/>
          <p:nvPr/>
        </p:nvSpPr>
        <p:spPr>
          <a:xfrm>
            <a:off x="448056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In-House FTEs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480560" y="2194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240K/yr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manager + content lead. Day-to-day execution, response handling.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138160" y="169164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3" name="Text 11"/>
          <p:cNvSpPr/>
          <p:nvPr/>
        </p:nvSpPr>
        <p:spPr>
          <a:xfrm>
            <a:off x="8321040" y="18288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Micro-Influencers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321040" y="2194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150K/yr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321040" y="260604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8-15 KSA food creators per quarter. Trackable codes per influencer.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88620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023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Paid Social &amp; Search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" y="43891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120K/yr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480060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+ TikTok + Google. Geo-targeted Riyadh + Jeddah.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97680" y="388620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1" name="Text 19"/>
          <p:cNvSpPr/>
          <p:nvPr/>
        </p:nvSpPr>
        <p:spPr>
          <a:xfrm>
            <a:off x="4480560" y="4023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/ PR / Events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80560" y="43891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90K/yr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480560" y="480060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launches, embassy outreach, industry press.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138160" y="3886200"/>
            <a:ext cx="3657600" cy="201168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5" name="Text 23"/>
          <p:cNvSpPr/>
          <p:nvPr/>
        </p:nvSpPr>
        <p:spPr>
          <a:xfrm>
            <a:off x="8321040" y="4023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Targeted CRM (WhatsApp)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321040" y="43891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included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321040" y="480060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win-back, birthday campaigns, e-catering quotes.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Year-1 marketing budget: ~SAR 780K. Adjust based on Dr. Khan's actual capacity. Without proper marketing, the tech platform will under-perform.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32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Risks &amp; Honest Pre-Mortem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fails 18 months in, here's what we'd be looking at. Better to discuss now.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691640"/>
            <a:ext cx="36576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reposition doesn't land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389120" y="1856232"/>
            <a:ext cx="10972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7" name="Text 5"/>
          <p:cNvSpPr/>
          <p:nvPr/>
        </p:nvSpPr>
        <p:spPr>
          <a:xfrm>
            <a:off x="4389120" y="1856232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577840" y="1856232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/>
          <p:nvPr/>
        </p:nvSpPr>
        <p:spPr>
          <a:xfrm>
            <a:off x="5577840" y="1856232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766560" y="169164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brand audit in parallel with pilot. F&amp;B / service quality is Dr. Khan's lane.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404872"/>
            <a:ext cx="1124712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404872"/>
            <a:ext cx="36576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under-funded vs commitment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389120" y="2569464"/>
            <a:ext cx="10972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4" name="Text 12"/>
          <p:cNvSpPr/>
          <p:nvPr/>
        </p:nvSpPr>
        <p:spPr>
          <a:xfrm>
            <a:off x="4389120" y="256946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577840" y="2569464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5577840" y="2569464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766560" y="2404872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budget in SPV charter. NTT cannot be on the hook for marketing shortfall.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118104"/>
            <a:ext cx="1124712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118104"/>
            <a:ext cx="36576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E-catering ramp slower than 12 months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89120" y="3282696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4389120" y="32826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577840" y="3282696"/>
            <a:ext cx="10972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3" name="Text 21"/>
          <p:cNvSpPr/>
          <p:nvPr/>
        </p:nvSpPr>
        <p:spPr>
          <a:xfrm>
            <a:off x="5577840" y="3282696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766560" y="3118104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seed pipeline pre-launch via Dr. Khan's existing relationships. Don't model heroic ramp.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3831336"/>
            <a:ext cx="1124712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3831336"/>
            <a:ext cx="36576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sold before flagship works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389120" y="3995928"/>
            <a:ext cx="10972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8" name="Text 26"/>
          <p:cNvSpPr/>
          <p:nvPr/>
        </p:nvSpPr>
        <p:spPr>
          <a:xfrm>
            <a:off x="4389120" y="399592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577840" y="3995928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5577840" y="3995928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766560" y="3831336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gate: no franchise sales until flagship hits agreed KPIs for 6 consecutive months.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4544568"/>
            <a:ext cx="1124712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4544568"/>
            <a:ext cx="36576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Trademark not owned in target country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389120" y="4709160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5" name="Text 33"/>
          <p:cNvSpPr/>
          <p:nvPr/>
        </p:nvSpPr>
        <p:spPr>
          <a:xfrm>
            <a:off x="4389120" y="470916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577840" y="4709160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7" name="Text 35"/>
          <p:cNvSpPr/>
          <p:nvPr/>
        </p:nvSpPr>
        <p:spPr>
          <a:xfrm>
            <a:off x="5577840" y="4709160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766560" y="4544568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audit before any global franchise discussion. May need to file fresh registrations.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57200" y="5257800"/>
            <a:ext cx="1124712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0080" y="5257800"/>
            <a:ext cx="36576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Tech-partner equity dilution at IPO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4389120" y="5422392"/>
            <a:ext cx="10972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42" name="Text 40"/>
          <p:cNvSpPr/>
          <p:nvPr/>
        </p:nvSpPr>
        <p:spPr>
          <a:xfrm>
            <a:off x="4389120" y="5422392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5577840" y="5422392"/>
            <a:ext cx="1097280" cy="29260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4" name="Text 42"/>
          <p:cNvSpPr/>
          <p:nvPr/>
        </p:nvSpPr>
        <p:spPr>
          <a:xfrm>
            <a:off x="5577840" y="5422392"/>
            <a:ext cx="1097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6766560" y="525780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Anti-dilution clause in SPV charter for NTT. Pre-emption rights on future rounds.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32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 Gates — Don't Build Initiative N+1 Until N is Proven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phase has a measurable exit criterion. Failing a gate means stopping or rebuilding.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8288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1 — Month 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20574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Menu Pilot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468880" y="173736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Single-location pilot shows ≥10% revenue lift (target 21%) and ≥30% loyalty enrolment of repeat customers.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468880" y="210312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Pass: deploy across all 3 Red Chili branches. Fail: diagnose, no e-catering yet.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9052560" y="1874520"/>
            <a:ext cx="24688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001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52560" y="187452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2560320"/>
            <a:ext cx="18288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26517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2 — Month 9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29260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E-Catering Traction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468880" y="260604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≥SAR 800K cumulative e-catering revenue. ≥4 repeat enterprise/embassy clients. Margin ≥30%.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468880" y="29718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Pass: hire dedicated catering manager. Fail: scale back, no franchise prep.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9052560" y="2743200"/>
            <a:ext cx="24688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001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052560" y="274320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42900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3429000"/>
            <a:ext cx="18288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3520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3 — Month 15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57200" y="37947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Loyalty + Flagship Profit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468880" y="347472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≥1,500 active wallet members. Flagship branch on a 6-month positive EBITDA trend.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468880" y="38404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Pass: begin franchise legal/IP work. Fail: pause franchise, optimise unit economics.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9052560" y="3611880"/>
            <a:ext cx="24688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001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52560" y="361188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29768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4297680"/>
            <a:ext cx="18288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43891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4 — Month 24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57200" y="4663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Franchise Cohort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2468880" y="43434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 signed franchise agreements (Express or Snack tier). Master ERP live in pilot units.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2468880" y="470916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Pass: scale franchise sales. Fail: revisit franchise model design.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9052560" y="4480560"/>
            <a:ext cx="24688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001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52560" y="448056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166360"/>
            <a:ext cx="11247120" cy="77724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7" name="Shape 35"/>
          <p:cNvSpPr/>
          <p:nvPr/>
        </p:nvSpPr>
        <p:spPr>
          <a:xfrm>
            <a:off x="457200" y="5166360"/>
            <a:ext cx="18288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8" name="Text 36"/>
          <p:cNvSpPr/>
          <p:nvPr/>
        </p:nvSpPr>
        <p:spPr>
          <a:xfrm>
            <a:off x="457200" y="52578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5 — Month 36+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57200" y="5532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 Sale Readiness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2468880" y="521208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Multi-year audited financials. ≥10 franchise units operating profitably. Saudi-majority structure willing.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2468880" y="55778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00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Pass: engage banker. Fail: continue organic growth.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9052560" y="5349240"/>
            <a:ext cx="24688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001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052560" y="534924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32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36-Month Roadmap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Sequenced rollout. Each row is an initiative; each column is a quarter.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228600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07086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85572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64058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2544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21030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99516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Q7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8002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Q8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6488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34974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13460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919460" y="1783080"/>
            <a:ext cx="7848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2240280"/>
            <a:ext cx="1783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Dynamic Menu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286000" y="2240280"/>
            <a:ext cx="9418320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304288" y="2331720"/>
            <a:ext cx="1533144" cy="41148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9" name="Text 17"/>
          <p:cNvSpPr/>
          <p:nvPr/>
        </p:nvSpPr>
        <p:spPr>
          <a:xfrm>
            <a:off x="2304288" y="2331720"/>
            <a:ext cx="153314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089148" y="2331720"/>
            <a:ext cx="3102864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3089148" y="2331720"/>
            <a:ext cx="310286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57200" y="2971800"/>
            <a:ext cx="1783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E-Catering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286000" y="2971800"/>
            <a:ext cx="9418320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089148" y="3063240"/>
            <a:ext cx="1533144" cy="41148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5" name="Text 23"/>
          <p:cNvSpPr/>
          <p:nvPr/>
        </p:nvSpPr>
        <p:spPr>
          <a:xfrm>
            <a:off x="3089148" y="3063240"/>
            <a:ext cx="153314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874008" y="3063240"/>
            <a:ext cx="3102864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7" name="Text 25"/>
          <p:cNvSpPr/>
          <p:nvPr/>
        </p:nvSpPr>
        <p:spPr>
          <a:xfrm>
            <a:off x="3874008" y="3063240"/>
            <a:ext cx="310286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228588" y="3063240"/>
            <a:ext cx="5457444" cy="411480"/>
          </a:xfrm>
          <a:prstGeom prst="rect">
            <a:avLst/>
          </a:prstGeom>
          <a:solidFill>
            <a:srgbClr val="5C0009"/>
          </a:solidFill>
          <a:ln/>
        </p:spPr>
      </p:sp>
      <p:sp>
        <p:nvSpPr>
          <p:cNvPr id="29" name="Text 27"/>
          <p:cNvSpPr/>
          <p:nvPr/>
        </p:nvSpPr>
        <p:spPr>
          <a:xfrm>
            <a:off x="6228588" y="3063240"/>
            <a:ext cx="545744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" y="3703320"/>
            <a:ext cx="1783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Loyalty Club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286000" y="3703320"/>
            <a:ext cx="9418320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74008" y="3794760"/>
            <a:ext cx="1533144" cy="41148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3" name="Text 31"/>
          <p:cNvSpPr/>
          <p:nvPr/>
        </p:nvSpPr>
        <p:spPr>
          <a:xfrm>
            <a:off x="3874008" y="3794760"/>
            <a:ext cx="153314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658868" y="3794760"/>
            <a:ext cx="7027164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5" name="Text 33"/>
          <p:cNvSpPr/>
          <p:nvPr/>
        </p:nvSpPr>
        <p:spPr>
          <a:xfrm>
            <a:off x="4658868" y="3794760"/>
            <a:ext cx="702716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57200" y="4434840"/>
            <a:ext cx="1783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Franchise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286000" y="4434840"/>
            <a:ext cx="9418320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228588" y="4526280"/>
            <a:ext cx="2318004" cy="41148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39" name="Text 37"/>
          <p:cNvSpPr/>
          <p:nvPr/>
        </p:nvSpPr>
        <p:spPr>
          <a:xfrm>
            <a:off x="6228588" y="4526280"/>
            <a:ext cx="231800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7798308" y="4526280"/>
            <a:ext cx="3887724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1" name="Text 39"/>
          <p:cNvSpPr/>
          <p:nvPr/>
        </p:nvSpPr>
        <p:spPr>
          <a:xfrm>
            <a:off x="7798308" y="4526280"/>
            <a:ext cx="38877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ROLLOUT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457200" y="5166360"/>
            <a:ext cx="1783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Stake / IPO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286000" y="5166360"/>
            <a:ext cx="9418320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937748" y="5257800"/>
            <a:ext cx="748284" cy="41148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5" name="Text 43"/>
          <p:cNvSpPr/>
          <p:nvPr/>
        </p:nvSpPr>
        <p:spPr>
          <a:xfrm>
            <a:off x="10937748" y="5257800"/>
            <a:ext cx="74828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457200" y="53492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LEGEND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1645920" y="5349240"/>
            <a:ext cx="320040" cy="27432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48" name="Text 46"/>
          <p:cNvSpPr/>
          <p:nvPr/>
        </p:nvSpPr>
        <p:spPr>
          <a:xfrm>
            <a:off x="2011680" y="5349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3200400" y="5349240"/>
            <a:ext cx="32004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0" name="Text 48"/>
          <p:cNvSpPr/>
          <p:nvPr/>
        </p:nvSpPr>
        <p:spPr>
          <a:xfrm>
            <a:off x="3566160" y="5349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4754880" y="5349240"/>
            <a:ext cx="320040" cy="274320"/>
          </a:xfrm>
          <a:prstGeom prst="rect">
            <a:avLst/>
          </a:prstGeom>
          <a:solidFill>
            <a:srgbClr val="5C0009"/>
          </a:solidFill>
          <a:ln/>
        </p:spPr>
      </p:sp>
      <p:sp>
        <p:nvSpPr>
          <p:cNvPr id="52" name="Text 50"/>
          <p:cNvSpPr/>
          <p:nvPr/>
        </p:nvSpPr>
        <p:spPr>
          <a:xfrm>
            <a:off x="5120640" y="5349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6309360" y="5349240"/>
            <a:ext cx="320040" cy="27432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54" name="Text 52"/>
          <p:cNvSpPr/>
          <p:nvPr/>
        </p:nvSpPr>
        <p:spPr>
          <a:xfrm>
            <a:off x="6675120" y="5349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LEGAL/PREP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457200" y="5852160"/>
            <a:ext cx="11247120" cy="457200"/>
          </a:xfrm>
          <a:prstGeom prst="rect">
            <a:avLst/>
          </a:prstGeom>
          <a:solidFill>
            <a:srgbClr val="FFF8E1"/>
          </a:solidFill>
          <a:ln w="19050">
            <a:solidFill>
              <a:srgbClr val="F2C94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 assumes Gates 1-5 pass. Failure at any gate compresses or kills downstream initiatives.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58" name="Text 5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/ 32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Need From Dr. Khan to Move Forward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 agreement is signed, we need clean answers on these.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577840" cy="13716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92024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17320" y="187452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transparency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417320" y="224028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12 months revenue, EBITDA, cover counts, ATV per branch. Without this, projections are guesses.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309360" y="1691640"/>
            <a:ext cx="5577840" cy="13716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Shape 8"/>
          <p:cNvSpPr/>
          <p:nvPr/>
        </p:nvSpPr>
        <p:spPr>
          <a:xfrm>
            <a:off x="6492240" y="192024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269480" y="187452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&amp; IP audit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269480" y="224028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trademark registrations, ownership across countries. Recipe / training docs. Existing supplier contracts.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200400"/>
            <a:ext cx="5577840" cy="13716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080" y="342900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29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338328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 budget commitment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17320" y="374904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cash budget (SAR 720K-1M/yr) ringfenced in SPV charter. Without this, tech under-performs.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3200400"/>
            <a:ext cx="5577840" cy="13716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0" name="Shape 18"/>
          <p:cNvSpPr/>
          <p:nvPr/>
        </p:nvSpPr>
        <p:spPr>
          <a:xfrm>
            <a:off x="6492240" y="342900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3429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269480" y="338328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Operations capacity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269480" y="374904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kitchen capacity at flagship. Realistic e-catering output. Staff bandwidth for new operations.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709160"/>
            <a:ext cx="5577840" cy="13716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5" name="Shape 23"/>
          <p:cNvSpPr/>
          <p:nvPr/>
        </p:nvSpPr>
        <p:spPr>
          <a:xfrm>
            <a:off x="640080" y="493776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937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417320" y="489204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ambition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417320" y="525780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Dr. Khan willing to invest in F&amp;B / service / ambience reposition in parallel with our tech rollout?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309360" y="4709160"/>
            <a:ext cx="5577840" cy="13716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0" name="Shape 28"/>
          <p:cNvSpPr/>
          <p:nvPr/>
        </p:nvSpPr>
        <p:spPr>
          <a:xfrm>
            <a:off x="6492240" y="493776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1" name="Text 29"/>
          <p:cNvSpPr/>
          <p:nvPr/>
        </p:nvSpPr>
        <p:spPr>
          <a:xfrm>
            <a:off x="6492240" y="4937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269480" y="489204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Saudi-majority openness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269480" y="525780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IPO/stake sale path: would Dr. Khan accept dilution to Saudi strategic partners later? (Not now.)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/ 32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Proposal — What's In the Bundle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deliverables. Each addresses a different audience and depth.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DECK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554480" y="17373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Master Pitch Deck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54480" y="210312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+ executive team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766560" y="169164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slides covering all five initiatives, equity scenarios, gates, and asks.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56032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56032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56032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EXCEL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54480" y="26060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Book (multi-sheet workbook)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554480" y="29718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/ CFO review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766560" y="256032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Per-initiative cost models, SPV economics, sensitivity tables, equity scenario math.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2900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42900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42900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HTML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554480" y="34747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ERP Demo + Gateway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554480" y="384048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/ IT review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766560" y="342900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Mobile-responsive demo of the unified platform. Single index page → all modules.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29768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29768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29768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DOCX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554480" y="43434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Franchise Operations Manual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554480" y="470916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franchisees / training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766560" y="429768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Standards, brand rules, staff training, fit-out specs, ops procedures.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16636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166360"/>
            <a:ext cx="1371600" cy="7772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5166360"/>
            <a:ext cx="1371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DECK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554480" y="5212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Media Marketing Strategy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554480" y="55778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team / Pixel Prism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766560" y="516636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strategy, content pillars, influencer plan, KPI framework.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/ 32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30 Days — Six Concrete Actions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Decision-grade outputs only. No more decks until these are done.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21792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280160" y="1856232"/>
            <a:ext cx="15544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8" name="Text 6"/>
          <p:cNvSpPr/>
          <p:nvPr/>
        </p:nvSpPr>
        <p:spPr>
          <a:xfrm>
            <a:off x="1280160" y="1856232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1-7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0" y="1691640"/>
            <a:ext cx="85953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Khan shares last 12 months P&amp;L (per branch) + cover counts under NDA.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404872"/>
            <a:ext cx="11247120" cy="621792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2496312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280160" y="2569464"/>
            <a:ext cx="15544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4" name="Text 12"/>
          <p:cNvSpPr/>
          <p:nvPr/>
        </p:nvSpPr>
        <p:spPr>
          <a:xfrm>
            <a:off x="1280160" y="256946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1-10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926080" y="2404872"/>
            <a:ext cx="85953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Trademark / IP audit across KSA + 3 priority franchise countries.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118104"/>
            <a:ext cx="11247120" cy="621792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80" y="3209544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2095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280160" y="3282696"/>
            <a:ext cx="15544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0" name="Text 18"/>
          <p:cNvSpPr/>
          <p:nvPr/>
        </p:nvSpPr>
        <p:spPr>
          <a:xfrm>
            <a:off x="1280160" y="3282696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7-14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926080" y="3118104"/>
            <a:ext cx="85953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F&amp;B / brand audit visit by NTT team to all 3 Red Chili branches.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3831336"/>
            <a:ext cx="11247120" cy="621792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3" name="Shape 21"/>
          <p:cNvSpPr/>
          <p:nvPr/>
        </p:nvSpPr>
        <p:spPr>
          <a:xfrm>
            <a:off x="640080" y="3922776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92277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1280160" y="3995928"/>
            <a:ext cx="15544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6" name="Text 24"/>
          <p:cNvSpPr/>
          <p:nvPr/>
        </p:nvSpPr>
        <p:spPr>
          <a:xfrm>
            <a:off x="1280160" y="3995928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10-20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2926080" y="3831336"/>
            <a:ext cx="85953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scenario finalisation — pick A, B, or C with real numbers.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4544568"/>
            <a:ext cx="11247120" cy="621792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9" name="Shape 27"/>
          <p:cNvSpPr/>
          <p:nvPr/>
        </p:nvSpPr>
        <p:spPr>
          <a:xfrm>
            <a:off x="640080" y="4636008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46360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1280160" y="4709160"/>
            <a:ext cx="15544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2" name="Text 30"/>
          <p:cNvSpPr/>
          <p:nvPr/>
        </p:nvSpPr>
        <p:spPr>
          <a:xfrm>
            <a:off x="1280160" y="4709160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14-25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926080" y="4544568"/>
            <a:ext cx="85953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SPV structure drafted by legal. CR application initiated if approved.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57200" y="5257800"/>
            <a:ext cx="11247120" cy="621792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35" name="Shape 33"/>
          <p:cNvSpPr/>
          <p:nvPr/>
        </p:nvSpPr>
        <p:spPr>
          <a:xfrm>
            <a:off x="640080" y="534924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6" name="Text 34"/>
          <p:cNvSpPr/>
          <p:nvPr/>
        </p:nvSpPr>
        <p:spPr>
          <a:xfrm>
            <a:off x="640080" y="5349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1280160" y="5422392"/>
            <a:ext cx="1554480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38" name="Text 36"/>
          <p:cNvSpPr/>
          <p:nvPr/>
        </p:nvSpPr>
        <p:spPr>
          <a:xfrm>
            <a:off x="1280160" y="5422392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25-30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2926080" y="5257800"/>
            <a:ext cx="85953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dynamic-menu pilot agreement signed. First branch pilot kickoff.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· World Business Groups · Vivid Verse Global   |   CONFIDENTIAL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/ 32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Standing Behind This Proposal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5212080" cy="4846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6459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05840" y="201168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 &amp; Groups CEO, NTT Groups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05840" y="24688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Vice President, World Business Groups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05840" y="3108960"/>
            <a:ext cx="73152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9" name="Text 7"/>
          <p:cNvSpPr/>
          <p:nvPr/>
        </p:nvSpPr>
        <p:spPr>
          <a:xfrm>
            <a:off x="1188720" y="31089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30+ years of executive leadership across telecoms, technology, infrastructure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05840" y="3566160"/>
            <a:ext cx="73152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1" name="Text 9"/>
          <p:cNvSpPr/>
          <p:nvPr/>
        </p:nvSpPr>
        <p:spPr>
          <a:xfrm>
            <a:off x="1188720" y="35661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12 subsidiary companies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005840" y="4023360"/>
            <a:ext cx="73152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3" name="Text 11"/>
          <p:cNvSpPr/>
          <p:nvPr/>
        </p:nvSpPr>
        <p:spPr>
          <a:xfrm>
            <a:off x="1188720" y="40233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USD $21.6B in projects as Planning Head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05840" y="4480560"/>
            <a:ext cx="73152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5" name="Text 13"/>
          <p:cNvSpPr/>
          <p:nvPr/>
        </p:nvSpPr>
        <p:spPr>
          <a:xfrm>
            <a:off x="1188720" y="44805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Former: THALES, STC, Ericsson, HCL, AOTS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05840" y="4937760"/>
            <a:ext cx="73152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7" name="Text 15"/>
          <p:cNvSpPr/>
          <p:nvPr/>
        </p:nvSpPr>
        <p:spPr>
          <a:xfrm>
            <a:off x="1188720" y="49377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M.Tech (CS&amp;E), MBA, B.E. (E&amp;TC), PMP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005840" y="5394960"/>
            <a:ext cx="73152" cy="292608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9" name="Text 17"/>
          <p:cNvSpPr/>
          <p:nvPr/>
        </p:nvSpPr>
        <p:spPr>
          <a:xfrm>
            <a:off x="1188720" y="53949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(USA), IETE, IE India member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17920" y="1463040"/>
            <a:ext cx="5212080" cy="4846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0" y="16459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 FOOTPRINT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800" y="20116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stands behind the partnership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00800" y="260604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 Groups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subsidiary companies. Strategic oversight, governance, business expansion.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0" y="347472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Business Groups (WBG)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First-of-its-kind global business platform. Trade, investment, collaboration.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00800" y="434340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Vivid Verse Global (VVG UK)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partner for the dynamic menu pilot. Smart restaurant platform.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400800" y="521208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digital platforms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/ promoted across F&amp;B, edtech, monitoring, business services.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mshakil.info  ·  worldbusinessgroups.com  ·  vividverseglobal.com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/ 32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run the pilot first.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else is conditional on the data the pilot produces.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concrete step: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5146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90-minute working session with Dr. Khan to confirm financial baseline + sign Initiative 1 (Dynamic Menu) pilot.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3383280"/>
            <a:ext cx="3657600" cy="2377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3520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0-90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8862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live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0080" y="457200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Red Chili branch · VVG dynamic menu · weekly KPI review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97680" y="3383280"/>
            <a:ext cx="3657600" cy="2377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520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480560" y="38862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data review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480560" y="457200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hit ≥10% revenue lift? Did loyalty enrolment work? Yes/No decision.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38160" y="3383280"/>
            <a:ext cx="3657600" cy="2377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8321040" y="3520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90+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321040" y="38862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Conditional scale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321040" y="457200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yes: chain rollout + e-catering build. If no: stop, diagnose, no e-catering.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0" y="6035040"/>
            <a:ext cx="12188952" cy="822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6080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  ·  Partner &amp; Groups CEO, NTT Groups  ·  mshakil.info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proposal · CONFIDENTIAL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4852</Words>
  <Application>Microsoft Office PowerPoint</Application>
  <PresentationFormat>Widescreen</PresentationFormat>
  <Paragraphs>720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Chili x NTT Groups - Strategic Partnership Proposal</dc:title>
  <dc:subject>PptxGenJS Presentation</dc:subject>
  <dc:creator>NTT Groups | World Business Groups | Vivid Verse Global</dc:creator>
  <cp:lastModifiedBy>pc</cp:lastModifiedBy>
  <cp:revision>1</cp:revision>
  <dcterms:created xsi:type="dcterms:W3CDTF">2026-05-06T23:31:51Z</dcterms:created>
  <dcterms:modified xsi:type="dcterms:W3CDTF">2026-05-07T01:46:26Z</dcterms:modified>
</cp:coreProperties>
</file>