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8229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146304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Chili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822960" y="25603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Social, Content &amp; Community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22960" y="365760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Year-1 channel strategy, content pillars, influencer plan, and KPI framework — built around Dr. Khan's marketing budget commitment.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54864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by: NTT Groups · in collaboration with Pixel Prism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585216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v1.0 · For Dr. Sharouz Khan and authorised reviewers only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strategy is — and what it isn't.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STRATEGY IS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0080" y="2331720"/>
            <a:ext cx="5120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Year-1 plan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12-month content calendar + channel mix anchored to a SAR 720K-960K budget.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3291840"/>
            <a:ext cx="5120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Operationally executable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weekly cadence, owner per task, KPI per channel.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0080" y="4251960"/>
            <a:ext cx="5120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Aligned with the platform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hooks, e-catering enquiries, dynamic-menu promotions all flow back into the ERP.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5212080"/>
            <a:ext cx="5120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about limits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amplifies a great restaurant; it does not rescue a struggling one.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STRATEGY IS NOT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0" y="2331720"/>
            <a:ext cx="5120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virality plan  </a:t>
            </a:r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don't bet on going viral. We bet on sustained reach + conversion.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0" y="3291840"/>
            <a:ext cx="5120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brand reposition  </a:t>
            </a:r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brand perception is broken, that's an F&amp;B + service issue. Marketing can't paint over it.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0" y="4251960"/>
            <a:ext cx="5120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guarantee of growth  </a:t>
            </a:r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without product quality + ops execution = expensive. We measure honestly.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0" y="5212080"/>
            <a:ext cx="5120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influencer free-for-all  </a:t>
            </a:r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influencer collab is tracked, capped, and ROI-measured. No exceptions.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Audience — Who We're Marketing To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primary segments, three different channels, three different content types.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3657600" cy="45720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Saudi Elite Families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3774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35-55  ·  60% of focus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88036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THEY MATTER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315468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Special-occasion dining. Wedding catering. Corporate hospitality.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393192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REACH THEM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40080" y="420624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Instagram, WhatsApp, word-of-mouth in established networks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498348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MESSAGE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40080" y="525780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 place worthy of your guests' — heritage, plating, private dining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297680" y="1691640"/>
            <a:ext cx="36576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4" name="Text 12"/>
          <p:cNvSpPr/>
          <p:nvPr/>
        </p:nvSpPr>
        <p:spPr>
          <a:xfrm>
            <a:off x="4480560" y="182880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Expat Professionals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480560" y="23774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28-45  ·  30% of focus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480560" y="288036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THEY MATTER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480560" y="315468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family meals out, Friday brunches, group dinners with colleagues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480560" y="393192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REACH THEM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480560" y="420624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Instagram, TikTok, Google reviews, food-blog reviews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480560" y="498348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MESSAGE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480560" y="525780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'Authentic Indian, no corners cut' — recipe stories, chef spotlights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8138160" y="1691640"/>
            <a:ext cx="36576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3" name="Text 21"/>
          <p:cNvSpPr/>
          <p:nvPr/>
        </p:nvSpPr>
        <p:spPr>
          <a:xfrm>
            <a:off x="8321040" y="182880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Embassy &amp; Corporate Procurement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321040" y="23774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segment  ·  10% of 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321040" y="288036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THEY MATTER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8321040" y="315468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Catering for events, receptions, multi-day functions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321040" y="393192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REACH THEM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8321040" y="420624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LinkedIn, direct outreach, Diplomatic Quarter network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8321040" y="498348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MESSAGE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8321040" y="525780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'Discreet, reliable, premium' — case studies, trust signals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Budget — Where SAR 720K Goes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1. Adjust scale-up in Year 2 based on Year 1 KPIs.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69164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749040" y="1691640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SAR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577840" y="16916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Mix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949440" y="169164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214884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214884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Pixel Prism (Agency)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749040" y="214884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180,000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577840" y="2148840"/>
            <a:ext cx="1188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949440" y="2148840"/>
            <a:ext cx="4663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Reels, photo, brand campaigns. Quarterly retainer.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651760"/>
            <a:ext cx="11247120" cy="502920"/>
          </a:xfrm>
          <a:prstGeom prst="rect">
            <a:avLst/>
          </a:prstGeom>
          <a:solidFill>
            <a:srgbClr val="F8F0EC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265176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Micro-Influencers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749040" y="265176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150,000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577840" y="2651760"/>
            <a:ext cx="1188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21%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949440" y="2651760"/>
            <a:ext cx="4663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8-15 KSA food creators per quarter. Tracked.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15468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315468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Social &amp; Search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749040" y="315468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120,000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3154680"/>
            <a:ext cx="1188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17%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949440" y="3154680"/>
            <a:ext cx="4663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+ TikTok + Google. Geo-targeted Riyadh + Jeddah.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3657600"/>
            <a:ext cx="11247120" cy="502920"/>
          </a:xfrm>
          <a:prstGeom prst="rect">
            <a:avLst/>
          </a:prstGeom>
          <a:solidFill>
            <a:srgbClr val="F8F0EC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8640" y="365760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In-house FTEs (2)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3749040" y="365760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240,000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577840" y="3657600"/>
            <a:ext cx="1188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33%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949440" y="3657600"/>
            <a:ext cx="4663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manager + content lead. SAR 10K/mo each.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57200" y="416052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416052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 / Events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3749040" y="416052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30,000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577840" y="4160520"/>
            <a:ext cx="1188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4%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949440" y="4160520"/>
            <a:ext cx="4663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 launches, embassy outreach, industry press.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7200" y="4663440"/>
            <a:ext cx="11247120" cy="50292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5" name="Text 33"/>
          <p:cNvSpPr/>
          <p:nvPr/>
        </p:nvSpPr>
        <p:spPr>
          <a:xfrm>
            <a:off x="548640" y="466344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YEAR 1 MARKETING BUDGET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3657600" y="4663440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720,000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5486400" y="466344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457200" y="5486400"/>
            <a:ext cx="11247120" cy="777240"/>
          </a:xfrm>
          <a:prstGeom prst="rect">
            <a:avLst/>
          </a:prstGeom>
          <a:solidFill>
            <a:srgbClr val="FFF8E1"/>
          </a:solidFill>
          <a:ln w="19050">
            <a:solidFill>
              <a:srgbClr val="F2C94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48640" y="553212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Dr. Khan can commit a higher budget (SAR 960K-1.0M Year 1), increase paid social &amp; micro-influencer spend proportionally — these are the most scalable channels. If budget is lower, cut paid social first; keep agency + FTEs intact.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Channel Strategy — Where We Show Up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channel has a distinct role. We don't post the same content everywhere.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3657600" cy="21945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365760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6916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Instagram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2240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brand stage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40080" y="2651760"/>
            <a:ext cx="3291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Reels (40%), photos (35%), stories (25%). Restaurant ambience, dishes, behind-the-scenes.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297680" y="1691640"/>
            <a:ext cx="3657600" cy="21945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0" name="Shape 8"/>
          <p:cNvSpPr/>
          <p:nvPr/>
        </p:nvSpPr>
        <p:spPr>
          <a:xfrm>
            <a:off x="4297680" y="1691640"/>
            <a:ext cx="365760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16916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TikTok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80560" y="2240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+ youth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480560" y="2651760"/>
            <a:ext cx="3291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Short-form video. Recipe origin stories, chef portraits, 'making of' content.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138160" y="1691640"/>
            <a:ext cx="3657600" cy="21945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5" name="Shape 13"/>
          <p:cNvSpPr/>
          <p:nvPr/>
        </p:nvSpPr>
        <p:spPr>
          <a:xfrm>
            <a:off x="8138160" y="1691640"/>
            <a:ext cx="365760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8321040" y="16916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WhatsApp Business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21040" y="2240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1-1 conversion + loyalty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321040" y="2651760"/>
            <a:ext cx="3291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Reservations, catering enquiries, loyalty wallet updates, win-back messages. Highest ROI.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4023360"/>
            <a:ext cx="3657600" cy="21945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4023360"/>
            <a:ext cx="365760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402336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Google (Maps + Search)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40080" y="45720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for new visitors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40080" y="4983480"/>
            <a:ext cx="3291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management, GBP photos, paid search for 'Indian restaurant Riyadh' terms.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297680" y="4023360"/>
            <a:ext cx="3657600" cy="21945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5" name="Shape 23"/>
          <p:cNvSpPr/>
          <p:nvPr/>
        </p:nvSpPr>
        <p:spPr>
          <a:xfrm>
            <a:off x="4297680" y="4023360"/>
            <a:ext cx="365760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6" name="Text 24"/>
          <p:cNvSpPr/>
          <p:nvPr/>
        </p:nvSpPr>
        <p:spPr>
          <a:xfrm>
            <a:off x="4480560" y="402336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LinkedIn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480560" y="45720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catering only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480560" y="4983480"/>
            <a:ext cx="3291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Embassy + corporate procurement decision-makers. Case studies, hospitality content.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138160" y="4023360"/>
            <a:ext cx="3657600" cy="21945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30" name="Shape 28"/>
          <p:cNvSpPr/>
          <p:nvPr/>
        </p:nvSpPr>
        <p:spPr>
          <a:xfrm>
            <a:off x="8138160" y="4023360"/>
            <a:ext cx="365760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1" name="Text 29"/>
          <p:cNvSpPr/>
          <p:nvPr/>
        </p:nvSpPr>
        <p:spPr>
          <a:xfrm>
            <a:off x="8321040" y="402336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Snapchat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8321040" y="45720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Geo-burst for openings/events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8321040" y="4983480"/>
            <a:ext cx="3291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Geofilters at flagship + during events. Limited — KSA Snap is shrinking.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Content Pillars — What We Post About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pillars. Every piece of content we make fits one of these. If it doesn't, we don't make it.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3716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1371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554480" y="173736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Dish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210312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 of feed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852160" y="1691640"/>
            <a:ext cx="5760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Hero food content. The biryani, the karahi, the slow lift of the lid. Plating, steam, golden-hour shots.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560320"/>
            <a:ext cx="112471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560320"/>
            <a:ext cx="13716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2560320"/>
            <a:ext cx="1371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554480" y="260604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Heritage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554480" y="297180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 of feed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852160" y="2560320"/>
            <a:ext cx="5760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Recipe origin stories. The grandmothers, the regions, the rituals. Why this dish exists.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29000"/>
            <a:ext cx="112471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429000"/>
            <a:ext cx="13716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3429000"/>
            <a:ext cx="1371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554480" y="347472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People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54480" y="38404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 of feed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852160" y="3429000"/>
            <a:ext cx="5760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chefs. The waiters. The customer who's been coming for 10 years. Faces, hands, stories.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297680"/>
            <a:ext cx="112471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297680"/>
            <a:ext cx="13716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4297680"/>
            <a:ext cx="1371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554480" y="434340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Occasion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554480" y="470916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 of feed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852160" y="4297680"/>
            <a:ext cx="5760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at Red Chili. Family Friday lunch. Embassy catering moments. Real customers, real moments.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166360"/>
            <a:ext cx="112471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" y="5166360"/>
            <a:ext cx="13716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5166360"/>
            <a:ext cx="1371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400" dirty="0"/>
          </a:p>
        </p:txBody>
      </p:sp>
      <p:sp>
        <p:nvSpPr>
          <p:cNvPr id="31" name="Text 29"/>
          <p:cNvSpPr/>
          <p:nvPr/>
        </p:nvSpPr>
        <p:spPr>
          <a:xfrm>
            <a:off x="1554480" y="5212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Offer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554480" y="557784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 of feed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852160" y="5166360"/>
            <a:ext cx="5760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club, e-catering enquiries, seasonal menus. The only directly transactional content. Capped at 10%.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Weekly Cadence — Realistic Volume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FTEs + Pixel Prism support produce this. We don't promise 'daily content'; we promise consistent quality.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783080"/>
            <a:ext cx="9418320" cy="502920"/>
          </a:xfrm>
          <a:prstGeom prst="rect">
            <a:avLst/>
          </a:prstGeom>
          <a:solidFill>
            <a:srgbClr val="990011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78308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514600" y="17830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383280" y="17830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251960" y="17830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20640" y="17830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989320" y="17830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0" y="17830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26680" y="17830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8595360" y="17830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" y="2286000"/>
            <a:ext cx="94183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2860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 feed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2514600" y="22860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383280" y="22860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251960" y="22860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120640" y="22860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989320" y="22860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858000" y="22860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26680" y="22860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8595360" y="22860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posts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2788920"/>
            <a:ext cx="9418320" cy="502920"/>
          </a:xfrm>
          <a:prstGeom prst="rect">
            <a:avLst/>
          </a:prstGeom>
          <a:solidFill>
            <a:srgbClr val="F8F0EC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02920" y="278892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 reels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2514600" y="278892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3383280" y="278892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251960" y="278892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5120640" y="278892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989320" y="278892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858000" y="278892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7726680" y="278892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595360" y="27889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reels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57200" y="3291840"/>
            <a:ext cx="94183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02920" y="329184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 stories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2514600" y="329184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3383280" y="329184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251960" y="329184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5120640" y="329184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5989320" y="329184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6858000" y="329184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7726680" y="329184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8595360" y="3291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15-20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457200" y="3794760"/>
            <a:ext cx="9418320" cy="502920"/>
          </a:xfrm>
          <a:prstGeom prst="rect">
            <a:avLst/>
          </a:prstGeom>
          <a:solidFill>
            <a:srgbClr val="F8F0EC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02920" y="379476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2514600" y="37947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3383280" y="37947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4251960" y="37947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5120640" y="37947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5989320" y="37947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6858000" y="37947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52" name="Text 50"/>
          <p:cNvSpPr/>
          <p:nvPr/>
        </p:nvSpPr>
        <p:spPr>
          <a:xfrm>
            <a:off x="7726680" y="37947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8595360" y="3794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videos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457200" y="4297680"/>
            <a:ext cx="94183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02920" y="429768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blast</a:t>
            </a:r>
            <a:endParaRPr lang="en-US" sz="1000" dirty="0"/>
          </a:p>
        </p:txBody>
      </p:sp>
      <p:sp>
        <p:nvSpPr>
          <p:cNvPr id="56" name="Text 54"/>
          <p:cNvSpPr/>
          <p:nvPr/>
        </p:nvSpPr>
        <p:spPr>
          <a:xfrm>
            <a:off x="2514600" y="42976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57" name="Text 55"/>
          <p:cNvSpPr/>
          <p:nvPr/>
        </p:nvSpPr>
        <p:spPr>
          <a:xfrm>
            <a:off x="3383280" y="42976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58" name="Text 56"/>
          <p:cNvSpPr/>
          <p:nvPr/>
        </p:nvSpPr>
        <p:spPr>
          <a:xfrm>
            <a:off x="4251960" y="42976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5120640" y="42976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5989320" y="42976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61" name="Text 59"/>
          <p:cNvSpPr/>
          <p:nvPr/>
        </p:nvSpPr>
        <p:spPr>
          <a:xfrm>
            <a:off x="6858000" y="42976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7726680" y="429768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63" name="Text 61"/>
          <p:cNvSpPr/>
          <p:nvPr/>
        </p:nvSpPr>
        <p:spPr>
          <a:xfrm>
            <a:off x="8595360" y="4297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(loyalty)</a:t>
            </a:r>
            <a:endParaRPr lang="en-US" sz="1000" dirty="0"/>
          </a:p>
        </p:txBody>
      </p:sp>
      <p:sp>
        <p:nvSpPr>
          <p:cNvPr id="64" name="Shape 62"/>
          <p:cNvSpPr/>
          <p:nvPr/>
        </p:nvSpPr>
        <p:spPr>
          <a:xfrm>
            <a:off x="457200" y="4800600"/>
            <a:ext cx="9418320" cy="502920"/>
          </a:xfrm>
          <a:prstGeom prst="rect">
            <a:avLst/>
          </a:prstGeom>
          <a:solidFill>
            <a:srgbClr val="F8F0EC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502920" y="48006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updates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2514600" y="48006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67" name="Text 65"/>
          <p:cNvSpPr/>
          <p:nvPr/>
        </p:nvSpPr>
        <p:spPr>
          <a:xfrm>
            <a:off x="3383280" y="48006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68" name="Text 66"/>
          <p:cNvSpPr/>
          <p:nvPr/>
        </p:nvSpPr>
        <p:spPr>
          <a:xfrm>
            <a:off x="4251960" y="48006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69" name="Text 67"/>
          <p:cNvSpPr/>
          <p:nvPr/>
        </p:nvSpPr>
        <p:spPr>
          <a:xfrm>
            <a:off x="5120640" y="48006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70" name="Text 68"/>
          <p:cNvSpPr/>
          <p:nvPr/>
        </p:nvSpPr>
        <p:spPr>
          <a:xfrm>
            <a:off x="5989320" y="48006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71" name="Text 69"/>
          <p:cNvSpPr/>
          <p:nvPr/>
        </p:nvSpPr>
        <p:spPr>
          <a:xfrm>
            <a:off x="6858000" y="48006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00" dirty="0"/>
          </a:p>
        </p:txBody>
      </p:sp>
      <p:sp>
        <p:nvSpPr>
          <p:cNvPr id="72" name="Text 70"/>
          <p:cNvSpPr/>
          <p:nvPr/>
        </p:nvSpPr>
        <p:spPr>
          <a:xfrm>
            <a:off x="7726680" y="480060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73" name="Text 71"/>
          <p:cNvSpPr/>
          <p:nvPr/>
        </p:nvSpPr>
        <p:spPr>
          <a:xfrm>
            <a:off x="8595360" y="4800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post</a:t>
            </a:r>
            <a:endParaRPr lang="en-US" sz="1000" dirty="0"/>
          </a:p>
        </p:txBody>
      </p:sp>
      <p:sp>
        <p:nvSpPr>
          <p:cNvPr id="74" name="Shape 72"/>
          <p:cNvSpPr/>
          <p:nvPr/>
        </p:nvSpPr>
        <p:spPr>
          <a:xfrm>
            <a:off x="10058400" y="1783080"/>
            <a:ext cx="1645920" cy="352044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75" name="Text 73"/>
          <p:cNvSpPr/>
          <p:nvPr/>
        </p:nvSpPr>
        <p:spPr>
          <a:xfrm>
            <a:off x="10058400" y="178308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</a:t>
            </a:r>
            <a:endParaRPr lang="en-US" sz="1000" dirty="0"/>
          </a:p>
        </p:txBody>
      </p:sp>
      <p:sp>
        <p:nvSpPr>
          <p:cNvPr id="76" name="Text 74"/>
          <p:cNvSpPr/>
          <p:nvPr/>
        </p:nvSpPr>
        <p:spPr>
          <a:xfrm>
            <a:off x="10058400" y="228600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Lead</a:t>
            </a:r>
            <a:endParaRPr lang="en-US" sz="900" dirty="0"/>
          </a:p>
        </p:txBody>
      </p:sp>
      <p:sp>
        <p:nvSpPr>
          <p:cNvPr id="77" name="Text 75"/>
          <p:cNvSpPr/>
          <p:nvPr/>
        </p:nvSpPr>
        <p:spPr>
          <a:xfrm>
            <a:off x="10058400" y="278892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Pixel Prism</a:t>
            </a:r>
            <a:endParaRPr lang="en-US" sz="900" dirty="0"/>
          </a:p>
        </p:txBody>
      </p:sp>
      <p:sp>
        <p:nvSpPr>
          <p:cNvPr id="78" name="Text 76"/>
          <p:cNvSpPr/>
          <p:nvPr/>
        </p:nvSpPr>
        <p:spPr>
          <a:xfrm>
            <a:off x="10058400" y="329184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 Mgr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10058400" y="379476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Pixel Prism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10058400" y="429768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 Mgr</a:t>
            </a:r>
            <a:endParaRPr lang="en-US" sz="900" dirty="0"/>
          </a:p>
        </p:txBody>
      </p:sp>
      <p:sp>
        <p:nvSpPr>
          <p:cNvPr id="81" name="Text 79"/>
          <p:cNvSpPr/>
          <p:nvPr/>
        </p:nvSpPr>
        <p:spPr>
          <a:xfrm>
            <a:off x="10058400" y="480060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 Mgr</a:t>
            </a:r>
            <a:endParaRPr lang="en-US" sz="900" dirty="0"/>
          </a:p>
        </p:txBody>
      </p:sp>
      <p:sp>
        <p:nvSpPr>
          <p:cNvPr id="82" name="Shape 80"/>
          <p:cNvSpPr/>
          <p:nvPr/>
        </p:nvSpPr>
        <p:spPr>
          <a:xfrm>
            <a:off x="457200" y="5486400"/>
            <a:ext cx="11247120" cy="640080"/>
          </a:xfrm>
          <a:prstGeom prst="rect">
            <a:avLst/>
          </a:prstGeom>
          <a:solidFill>
            <a:srgbClr val="FFF8E1"/>
          </a:solidFill>
          <a:ln w="19050">
            <a:solidFill>
              <a:srgbClr val="F2C94C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548640" y="553212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&gt; volume. We'd rather post 4 strong reels per week than 14 mediocre ones. Rule: any post that doesn't match brand voice gets killed before publishing.</a:t>
            </a:r>
            <a:endParaRPr lang="en-US" sz="900" dirty="0"/>
          </a:p>
        </p:txBody>
      </p:sp>
      <p:sp>
        <p:nvSpPr>
          <p:cNvPr id="84" name="Text 82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85" name="Text 83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Micro-Influencer Programme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8-15 creators per quarter. Trackable. Capped. Disciplined.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INFLUENCER TIER MIX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0080" y="2331720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MEGA (100K+)  </a:t>
            </a:r>
            <a:pPr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 ·  SAR 0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651760"/>
            <a:ext cx="5120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don't use mega-influencers. Too expensive, too generic. Stay disciplined.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3246120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 (40K-100K)  </a:t>
            </a:r>
            <a:pPr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1-2 / qtr  ·  SAR 12-25K each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3566160"/>
            <a:ext cx="5120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Trusted KSA food creators with quality engagement (&gt;4%).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4160520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 (10K-40K)  </a:t>
            </a:r>
            <a:pPr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5-8 / qtr  ·  SAR 4-12K each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4480560"/>
            <a:ext cx="5120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Foodies, families, neighbourhood guides. Highest ROI.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40080" y="5074920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NANO (3K-10K)  </a:t>
            </a:r>
            <a:pPr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3-5 / qtr  ·  SAR 1-3K each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5394960"/>
            <a:ext cx="5120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 locals. Often paid in food + small fee. Authentic voice.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RULES (NON-NEGOTIABLE)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00800" y="2331720"/>
            <a:ext cx="91440" cy="45720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7" name="Text 15"/>
          <p:cNvSpPr/>
          <p:nvPr/>
        </p:nvSpPr>
        <p:spPr>
          <a:xfrm>
            <a:off x="6583680" y="228600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collaboration has a unique tracking code (UTM + loyalty enrolment code).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00800" y="2926080"/>
            <a:ext cx="91440" cy="45720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9" name="Text 17"/>
          <p:cNvSpPr/>
          <p:nvPr/>
        </p:nvSpPr>
        <p:spPr>
          <a:xfrm>
            <a:off x="6583680" y="2880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Visits driven and revenue tagged are reported back to the brand monthly.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400800" y="3520440"/>
            <a:ext cx="91440" cy="45720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1" name="Text 19"/>
          <p:cNvSpPr/>
          <p:nvPr/>
        </p:nvSpPr>
        <p:spPr>
          <a:xfrm>
            <a:off x="6583680" y="347472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meals only — no contra-content arrangements without payment.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400800" y="4114800"/>
            <a:ext cx="91440" cy="45720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3" name="Text 21"/>
          <p:cNvSpPr/>
          <p:nvPr/>
        </p:nvSpPr>
        <p:spPr>
          <a:xfrm>
            <a:off x="6583680" y="406908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Influencers must follow brand voice rules. No 'best biryani in the world' superlatives.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400800" y="4709160"/>
            <a:ext cx="91440" cy="45720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5" name="Text 23"/>
          <p:cNvSpPr/>
          <p:nvPr/>
        </p:nvSpPr>
        <p:spPr>
          <a:xfrm>
            <a:off x="6583680" y="466344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 not pay for follower counts; we pay for engagement and tracked conversion.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400800" y="5303520"/>
            <a:ext cx="91440" cy="45720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7" name="Text 25"/>
          <p:cNvSpPr/>
          <p:nvPr/>
        </p:nvSpPr>
        <p:spPr>
          <a:xfrm>
            <a:off x="6583680" y="525780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Three-month evaluation: any creator below SAR 0.5 cost-per-tracked-visit is paused.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Paid Social — SAR 120K, Disciplined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Test, measure, scale only what works. No 'boost post' button.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868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210312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Meta (IG + FB)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21031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 / SAR 72K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743200" y="1783080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+ reservation conversions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743200" y="2148840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Targeting: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families 35-55, geo Riyadh + Jeddah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697480"/>
            <a:ext cx="11247120" cy="868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697480"/>
            <a:ext cx="210312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27889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TikTok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31089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 / SAR 24K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743200" y="2788920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awareness + youth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743200" y="3154680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Targeting: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&amp; expat 22-35, foodie interests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703320"/>
            <a:ext cx="11247120" cy="868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703320"/>
            <a:ext cx="210312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37947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Google Search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411480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 / SAR 18K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743200" y="3794760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High-intent capture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743200" y="4160520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Targeting: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'Indian restaurant Riyadh', 'wedding catering'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709160"/>
            <a:ext cx="11247120" cy="868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709160"/>
            <a:ext cx="210312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480060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Google Display + YouTube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57200" y="51206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 / SAR 6K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2743200" y="4800600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Re-targeting visitors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2743200" y="5166360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Targeting: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 who's visited the Red Chili site or app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852160"/>
            <a:ext cx="11247120" cy="502920"/>
          </a:xfrm>
          <a:prstGeom prst="rect">
            <a:avLst/>
          </a:prstGeom>
          <a:solidFill>
            <a:srgbClr val="FFF8E1"/>
          </a:solidFill>
          <a:ln w="19050">
            <a:solidFill>
              <a:srgbClr val="F2C94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small (SAR 500/day max per ad set). Kill anything below 1.5x ROAS within 7 days. Scale winners only after 30 days of stable performance.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WhatsApp — The Highest-ROI Channel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 ~SAR 0.05 per message. Open rate 95%+. Already integrated in the platform.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3657600" cy="2148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RESERVATION CONFIRMATION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21488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Trigger: On booking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40080" y="246888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“Your table for [date]. Tap to add to calendar.”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40080" y="32918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no-shows by ~25%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297680" y="1691640"/>
            <a:ext cx="3657600" cy="2148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4480560" y="182880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WELCOME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480560" y="21488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Trigger: On enrolment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480560" y="246888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“Welcome to Royalty Club. Your first benefit: [perk]”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480560" y="32918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Drives 2nd visit within 30 days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138160" y="1691640"/>
            <a:ext cx="3657600" cy="2148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8321040" y="182880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WALLET NUDGE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321040" y="21488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Trigger: Member, no visit 30d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8321040" y="246888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“Hi [name], you have SAR [x] in your wallet. Reserve a table?”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321040" y="32918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~12% reactivation rate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57200" y="3977640"/>
            <a:ext cx="3657600" cy="2148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411480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40080" y="44348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Trigger: Member's birthday week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640080" y="475488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“Happy birthday. We've got something for you.”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40080" y="55778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single-message ROI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297680" y="3977640"/>
            <a:ext cx="3657600" cy="2148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4480560" y="411480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CATERING ENQUIRY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480560" y="44348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Trigger: Catering form submitted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4480560" y="475488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“Got it — Account Manager will call within 1hr”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480560" y="55778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Sets expectation; reduces drop-off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8138160" y="3977640"/>
            <a:ext cx="3657600" cy="2148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8321040" y="411480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REQUEST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321040" y="44348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Trigger: 48hr post-visit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8321040" y="475488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“How was it? Tap to leave a Google review.”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8321040" y="55778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Doubles review volume vs no prompt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KPI Framework — How We Measure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layers: vanity (track but ignore), engagement (signal), business (truth).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36576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 · VANITY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21945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but don't optimise for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2926080"/>
            <a:ext cx="73152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8803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Follower count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40080" y="3429000"/>
            <a:ext cx="73152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33832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0080" y="3931920"/>
            <a:ext cx="73152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388620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Impressions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4434840"/>
            <a:ext cx="73152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438912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297680" y="1691640"/>
            <a:ext cx="36576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6" name="Text 14"/>
          <p:cNvSpPr/>
          <p:nvPr/>
        </p:nvSpPr>
        <p:spPr>
          <a:xfrm>
            <a:off x="4480560" y="18288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· ENGAGEMENT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480560" y="21945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Signal of content quality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480560" y="2926080"/>
            <a:ext cx="73152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9" name="Text 17"/>
          <p:cNvSpPr/>
          <p:nvPr/>
        </p:nvSpPr>
        <p:spPr>
          <a:xfrm>
            <a:off x="4663440" y="28803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Saves + shares (top signal)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480560" y="3429000"/>
            <a:ext cx="73152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4663440" y="33832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 enquiries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480560" y="3931920"/>
            <a:ext cx="73152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3" name="Text 21"/>
          <p:cNvSpPr/>
          <p:nvPr/>
        </p:nvSpPr>
        <p:spPr>
          <a:xfrm>
            <a:off x="4663440" y="388620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 visits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480560" y="4434840"/>
            <a:ext cx="73152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5" name="Text 23"/>
          <p:cNvSpPr/>
          <p:nvPr/>
        </p:nvSpPr>
        <p:spPr>
          <a:xfrm>
            <a:off x="4663440" y="438912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 replies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8138160" y="1691640"/>
            <a:ext cx="3657600" cy="45720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7" name="Text 25"/>
          <p:cNvSpPr/>
          <p:nvPr/>
        </p:nvSpPr>
        <p:spPr>
          <a:xfrm>
            <a:off x="8321040" y="18288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· BUSINESS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8321040" y="21945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actually matters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8321040" y="2926080"/>
            <a:ext cx="73152" cy="36576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0" name="Text 28"/>
          <p:cNvSpPr/>
          <p:nvPr/>
        </p:nvSpPr>
        <p:spPr>
          <a:xfrm>
            <a:off x="8503920" y="28803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Reservations attributed (per week)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8321040" y="3429000"/>
            <a:ext cx="73152" cy="36576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2" name="Text 30"/>
          <p:cNvSpPr/>
          <p:nvPr/>
        </p:nvSpPr>
        <p:spPr>
          <a:xfrm>
            <a:off x="8503920" y="33832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enrolments via marketing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8321040" y="3931920"/>
            <a:ext cx="73152" cy="36576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4" name="Text 32"/>
          <p:cNvSpPr/>
          <p:nvPr/>
        </p:nvSpPr>
        <p:spPr>
          <a:xfrm>
            <a:off x="8503920" y="388620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Catering enquiries received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321040" y="4434840"/>
            <a:ext cx="73152" cy="36576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6" name="Text 34"/>
          <p:cNvSpPr/>
          <p:nvPr/>
        </p:nvSpPr>
        <p:spPr>
          <a:xfrm>
            <a:off x="8503920" y="438912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per acquired customer (CPAC)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321040" y="4937760"/>
            <a:ext cx="73152" cy="36576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8" name="Text 36"/>
          <p:cNvSpPr/>
          <p:nvPr/>
        </p:nvSpPr>
        <p:spPr>
          <a:xfrm>
            <a:off x="8503920" y="489204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volume + avg rating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18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Year-1 Targets — What Success Looks Like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 stretch + base targets. Honest about ramp.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78308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78308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63440" y="1783080"/>
            <a:ext cx="1600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46520" y="1783080"/>
            <a:ext cx="1600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0" y="1783080"/>
            <a:ext cx="1600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012680" y="1783080"/>
            <a:ext cx="1600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24028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224028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 followers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663440" y="224028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12K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46520" y="224028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20K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229600" y="224028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32K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0012680" y="224028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45K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743200"/>
            <a:ext cx="11247120" cy="502920"/>
          </a:xfrm>
          <a:prstGeom prst="rect">
            <a:avLst/>
          </a:prstGeom>
          <a:solidFill>
            <a:srgbClr val="F8F0EC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274320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followers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663440" y="274320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5K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46520" y="274320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229600" y="274320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22K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0012680" y="274320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35K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24612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8640" y="324612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members (cumulative)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663440" y="324612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446520" y="324612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750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229600" y="324612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1,400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0012680" y="324612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2,200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3749040"/>
            <a:ext cx="11247120" cy="502920"/>
          </a:xfrm>
          <a:prstGeom prst="rect">
            <a:avLst/>
          </a:prstGeom>
          <a:solidFill>
            <a:srgbClr val="F8F0EC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8640" y="374904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Reservations attributed/wk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663440" y="374904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446520" y="374904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8229600" y="374904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0012680" y="374904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7200" y="425196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48640" y="425196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Catering enquiries/wk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4663440" y="425196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1-2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446520" y="425196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3-5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8229600" y="425196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5-8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10012680" y="425196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8-12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57200" y="4754880"/>
            <a:ext cx="11247120" cy="502920"/>
          </a:xfrm>
          <a:prstGeom prst="rect">
            <a:avLst/>
          </a:prstGeom>
          <a:solidFill>
            <a:srgbClr val="F8F0EC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475488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review avg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4663440" y="475488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446520" y="475488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8229600" y="475488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10012680" y="4754880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4.6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457200" y="5532120"/>
            <a:ext cx="11247120" cy="777240"/>
          </a:xfrm>
          <a:prstGeom prst="rect">
            <a:avLst/>
          </a:prstGeom>
          <a:solidFill>
            <a:srgbClr val="FFF8E1"/>
          </a:solidFill>
          <a:ln w="19050">
            <a:solidFill>
              <a:srgbClr val="F2C94C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48640" y="55778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Targets are stretch, not floor. If Q1 is 50% below — that's a signal something is wrong with content or product, not just to spend more. Quarterly review with Dr. Khan to evaluate.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18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&amp; RACI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FTEs in-house + one external agency partner. Clear ownership, no orphan tasks.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783080"/>
            <a:ext cx="1124712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Community Manager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21945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(FTE)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566160" y="1783080"/>
            <a:ext cx="5943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posting · DM responses · Story management · Influencer outreach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784080" y="187452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to: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9784080" y="214884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Lead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651760"/>
            <a:ext cx="1124712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69748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Content Lead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30632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(FTE)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566160" y="2651760"/>
            <a:ext cx="5943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Calendar · Photography · Video direction · Brand voice gatekeeping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784080" y="274320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to: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784080" y="301752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Lead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520440"/>
            <a:ext cx="1124712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5661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Pixel Prism (Agency)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0080" y="393192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Retainer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566160" y="3520440"/>
            <a:ext cx="5943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Reels production · Photo shoots · Quarterly campaigns · Major creative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9784080" y="361188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to: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9784080" y="388620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Lead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389120"/>
            <a:ext cx="1124712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4348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Marketing Lead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40080" y="48006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Khan / nominee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566160" y="4389120"/>
            <a:ext cx="5943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 · Budget · Approvals · Quarterly review with NTT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784080" y="448056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to: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784080" y="475488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Khan / SPV Board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257800"/>
            <a:ext cx="1124712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30352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NTT Intelligence Layer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640080" y="566928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support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3566160" y="5257800"/>
            <a:ext cx="5943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Cross-channel analytics · Attribution · ROI dashboards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9784080" y="534924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to: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9784080" y="562356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Lead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18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Brand Guardrails — What We Don't Do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Non-negotiable. No exception even for 'one-off campaigns.'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577840" cy="1005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91440" cy="10058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783080"/>
            <a:ext cx="5257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Use 'best in class' / 'world-class' / superlatives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85800" y="2148840"/>
            <a:ext cx="5257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Lets the customer decide. Self-praise reads as insecurity.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309360" y="1691640"/>
            <a:ext cx="5577840" cy="1005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6309360" y="1691640"/>
            <a:ext cx="91440" cy="10058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6537960" y="1783080"/>
            <a:ext cx="5257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Run discount-led campaigns ('50% off!')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37960" y="2148840"/>
            <a:ext cx="5257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Trains the customer to wait for the next discount. Loyalty club is the lever, not promo prices.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57200" y="2834640"/>
            <a:ext cx="5577840" cy="1005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457200" y="2834640"/>
            <a:ext cx="91440" cy="10058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926080"/>
            <a:ext cx="5257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Comment on politics, current affairs, religion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85800" y="3291840"/>
            <a:ext cx="5257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Chili is a place. Not a platform. Stay above.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309360" y="2834640"/>
            <a:ext cx="5577840" cy="1005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6309360" y="2834640"/>
            <a:ext cx="91440" cy="10058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6537960" y="2926080"/>
            <a:ext cx="5257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Tag/feature competitors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37960" y="3291840"/>
            <a:ext cx="5257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don't lift them; we don't punch down. Pretend they don't exist on the feed.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57200" y="3977640"/>
            <a:ext cx="5577840" cy="1005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3977640"/>
            <a:ext cx="91440" cy="10058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4069080"/>
            <a:ext cx="5257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Use stock food photography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85800" y="4434840"/>
            <a:ext cx="5257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hero shot is the actual food, made by the actual kitchen, on the actual day.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309360" y="3977640"/>
            <a:ext cx="5577840" cy="1005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6309360" y="3977640"/>
            <a:ext cx="91440" cy="10058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6" name="Text 24"/>
          <p:cNvSpPr/>
          <p:nvPr/>
        </p:nvSpPr>
        <p:spPr>
          <a:xfrm>
            <a:off x="6537960" y="4069080"/>
            <a:ext cx="5257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Promise things we can't deliver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537960" y="4434840"/>
            <a:ext cx="5257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'Ready in 10 minutes' on Friday at 8pm is a lie. Don't post it. Set realistic expectations.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57200" y="5120640"/>
            <a:ext cx="5577840" cy="1005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" y="5120640"/>
            <a:ext cx="91440" cy="10058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0" name="Text 28"/>
          <p:cNvSpPr/>
          <p:nvPr/>
        </p:nvSpPr>
        <p:spPr>
          <a:xfrm>
            <a:off x="685800" y="5212080"/>
            <a:ext cx="5257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Engage with negative reviews defensively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85800" y="5577840"/>
            <a:ext cx="5257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Acknowledge, apologize for the experience, take it offline. Never argue publicly.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309360" y="5120640"/>
            <a:ext cx="5577840" cy="1005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Shape 31"/>
          <p:cNvSpPr/>
          <p:nvPr/>
        </p:nvSpPr>
        <p:spPr>
          <a:xfrm>
            <a:off x="6309360" y="5120640"/>
            <a:ext cx="91440" cy="10058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4" name="Text 32"/>
          <p:cNvSpPr/>
          <p:nvPr/>
        </p:nvSpPr>
        <p:spPr>
          <a:xfrm>
            <a:off x="6537960" y="5212080"/>
            <a:ext cx="5257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Mass-DM cold prospects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537960" y="5577840"/>
            <a:ext cx="5257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Looks like spam. Damages brand. Use opt-in WhatsApp only.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18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Year-1 Launch Sequence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 milestones. Each phase has a deliverable and a measurement.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743200" cy="45720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219456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Foundation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278892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3108960"/>
            <a:ext cx="54864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3072384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content lead + community mgr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40080" y="3493008"/>
            <a:ext cx="54864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3456432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Photography sprint (40 hero dishes)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40080" y="3877056"/>
            <a:ext cx="54864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84048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voice doc finalised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40080" y="4261104"/>
            <a:ext cx="54864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24528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Business verification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640080" y="4645152"/>
            <a:ext cx="54864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4608576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Pixel Prism kickoff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40080" y="52120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CRITERIA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40080" y="548640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infrastructure live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337560" y="1691640"/>
            <a:ext cx="27432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1" name="Text 19"/>
          <p:cNvSpPr/>
          <p:nvPr/>
        </p:nvSpPr>
        <p:spPr>
          <a:xfrm>
            <a:off x="3520440" y="18288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520440" y="219456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Awareness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3520440" y="278892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3520440" y="3108960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5" name="Text 23"/>
          <p:cNvSpPr/>
          <p:nvPr/>
        </p:nvSpPr>
        <p:spPr>
          <a:xfrm>
            <a:off x="3657600" y="3072384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posting cadence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3520440" y="3493008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7" name="Text 25"/>
          <p:cNvSpPr/>
          <p:nvPr/>
        </p:nvSpPr>
        <p:spPr>
          <a:xfrm>
            <a:off x="3657600" y="3456432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influencer cohort (8 creators)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3520440" y="3877056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9" name="Text 27"/>
          <p:cNvSpPr/>
          <p:nvPr/>
        </p:nvSpPr>
        <p:spPr>
          <a:xfrm>
            <a:off x="3657600" y="384048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social ramp-up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3520440" y="4261104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1" name="Text 29"/>
          <p:cNvSpPr/>
          <p:nvPr/>
        </p:nvSpPr>
        <p:spPr>
          <a:xfrm>
            <a:off x="3657600" y="4224528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club launch campaign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520440" y="4645152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3" name="Text 31"/>
          <p:cNvSpPr/>
          <p:nvPr/>
        </p:nvSpPr>
        <p:spPr>
          <a:xfrm>
            <a:off x="3657600" y="4608576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Catering landing page live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3520440" y="52120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CRITERIA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3520440" y="548640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i="1" dirty="0">
                <a:solidFill>
                  <a:srgbClr val="5C00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rate &gt;4%, 750 loyalty members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217920" y="1691640"/>
            <a:ext cx="27432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37" name="Text 35"/>
          <p:cNvSpPr/>
          <p:nvPr/>
        </p:nvSpPr>
        <p:spPr>
          <a:xfrm>
            <a:off x="6400800" y="18288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6400800" y="219456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Conversion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6400800" y="278892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6400800" y="3108960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1" name="Text 39"/>
          <p:cNvSpPr/>
          <p:nvPr/>
        </p:nvSpPr>
        <p:spPr>
          <a:xfrm>
            <a:off x="6537960" y="3072384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Reservation campaigns peak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6400800" y="3493008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3" name="Text 41"/>
          <p:cNvSpPr/>
          <p:nvPr/>
        </p:nvSpPr>
        <p:spPr>
          <a:xfrm>
            <a:off x="6537960" y="3456432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Catering case study series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6400800" y="3877056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5" name="Text 43"/>
          <p:cNvSpPr/>
          <p:nvPr/>
        </p:nvSpPr>
        <p:spPr>
          <a:xfrm>
            <a:off x="6537960" y="384048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loyalty wallet active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6400800" y="4261104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7" name="Text 45"/>
          <p:cNvSpPr/>
          <p:nvPr/>
        </p:nvSpPr>
        <p:spPr>
          <a:xfrm>
            <a:off x="6537960" y="4224528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volume push</a:t>
            </a: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6400800" y="4645152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9" name="Text 47"/>
          <p:cNvSpPr/>
          <p:nvPr/>
        </p:nvSpPr>
        <p:spPr>
          <a:xfrm>
            <a:off x="6537960" y="4608576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quarterly Dr. Khan review</a:t>
            </a:r>
            <a:endParaRPr lang="en-US" sz="950" dirty="0"/>
          </a:p>
        </p:txBody>
      </p:sp>
      <p:sp>
        <p:nvSpPr>
          <p:cNvPr id="50" name="Text 48"/>
          <p:cNvSpPr/>
          <p:nvPr/>
        </p:nvSpPr>
        <p:spPr>
          <a:xfrm>
            <a:off x="6400800" y="52120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CRITERIA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6400800" y="548640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i="1" dirty="0">
                <a:solidFill>
                  <a:srgbClr val="5C00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 reservations/wk attributed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9098280" y="1691640"/>
            <a:ext cx="27432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3" name="Text 51"/>
          <p:cNvSpPr/>
          <p:nvPr/>
        </p:nvSpPr>
        <p:spPr>
          <a:xfrm>
            <a:off x="9281160" y="18288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</a:t>
            </a:r>
            <a:endParaRPr lang="en-US" sz="1100" dirty="0"/>
          </a:p>
        </p:txBody>
      </p:sp>
      <p:sp>
        <p:nvSpPr>
          <p:cNvPr id="54" name="Text 52"/>
          <p:cNvSpPr/>
          <p:nvPr/>
        </p:nvSpPr>
        <p:spPr>
          <a:xfrm>
            <a:off x="9281160" y="219456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Scale</a:t>
            </a:r>
            <a:endParaRPr lang="en-US" sz="1800" dirty="0"/>
          </a:p>
        </p:txBody>
      </p:sp>
      <p:sp>
        <p:nvSpPr>
          <p:cNvPr id="55" name="Text 53"/>
          <p:cNvSpPr/>
          <p:nvPr/>
        </p:nvSpPr>
        <p:spPr>
          <a:xfrm>
            <a:off x="9281160" y="278892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9281160" y="3108960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7" name="Text 55"/>
          <p:cNvSpPr/>
          <p:nvPr/>
        </p:nvSpPr>
        <p:spPr>
          <a:xfrm>
            <a:off x="9418320" y="3072384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Ramadan campaign (cultural moment)</a:t>
            </a:r>
            <a:endParaRPr lang="en-US" sz="950" dirty="0"/>
          </a:p>
        </p:txBody>
      </p:sp>
      <p:sp>
        <p:nvSpPr>
          <p:cNvPr id="58" name="Shape 56"/>
          <p:cNvSpPr/>
          <p:nvPr/>
        </p:nvSpPr>
        <p:spPr>
          <a:xfrm>
            <a:off x="9281160" y="3493008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9" name="Text 57"/>
          <p:cNvSpPr/>
          <p:nvPr/>
        </p:nvSpPr>
        <p:spPr>
          <a:xfrm>
            <a:off x="9418320" y="3456432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Wedding season catering push</a:t>
            </a:r>
            <a:endParaRPr lang="en-US" sz="950" dirty="0"/>
          </a:p>
        </p:txBody>
      </p:sp>
      <p:sp>
        <p:nvSpPr>
          <p:cNvPr id="60" name="Shape 58"/>
          <p:cNvSpPr/>
          <p:nvPr/>
        </p:nvSpPr>
        <p:spPr>
          <a:xfrm>
            <a:off x="9281160" y="3877056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1" name="Text 59"/>
          <p:cNvSpPr/>
          <p:nvPr/>
        </p:nvSpPr>
        <p:spPr>
          <a:xfrm>
            <a:off x="9418320" y="384048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Influencer cohort #2 (different creators)</a:t>
            </a:r>
            <a:endParaRPr lang="en-US" sz="950" dirty="0"/>
          </a:p>
        </p:txBody>
      </p:sp>
      <p:sp>
        <p:nvSpPr>
          <p:cNvPr id="62" name="Shape 60"/>
          <p:cNvSpPr/>
          <p:nvPr/>
        </p:nvSpPr>
        <p:spPr>
          <a:xfrm>
            <a:off x="9281160" y="4261104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3" name="Text 61"/>
          <p:cNvSpPr/>
          <p:nvPr/>
        </p:nvSpPr>
        <p:spPr>
          <a:xfrm>
            <a:off x="9418320" y="4224528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ads expansion</a:t>
            </a:r>
            <a:endParaRPr lang="en-US" sz="950" dirty="0"/>
          </a:p>
        </p:txBody>
      </p:sp>
      <p:sp>
        <p:nvSpPr>
          <p:cNvPr id="64" name="Shape 62"/>
          <p:cNvSpPr/>
          <p:nvPr/>
        </p:nvSpPr>
        <p:spPr>
          <a:xfrm>
            <a:off x="9281160" y="4645152"/>
            <a:ext cx="54864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5" name="Text 63"/>
          <p:cNvSpPr/>
          <p:nvPr/>
        </p:nvSpPr>
        <p:spPr>
          <a:xfrm>
            <a:off x="9418320" y="4608576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Year-2 plan drafted</a:t>
            </a:r>
            <a:endParaRPr lang="en-US" sz="950" dirty="0"/>
          </a:p>
        </p:txBody>
      </p:sp>
      <p:sp>
        <p:nvSpPr>
          <p:cNvPr id="66" name="Text 64"/>
          <p:cNvSpPr/>
          <p:nvPr/>
        </p:nvSpPr>
        <p:spPr>
          <a:xfrm>
            <a:off x="9281160" y="52120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CRITERIA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9281160" y="548640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i="1" dirty="0">
                <a:solidFill>
                  <a:srgbClr val="5C00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2,200 loyalty members, 80 res/wk</a:t>
            </a:r>
            <a:endParaRPr lang="en-US" sz="1000" dirty="0"/>
          </a:p>
        </p:txBody>
      </p:sp>
      <p:sp>
        <p:nvSpPr>
          <p:cNvPr id="68" name="Text 66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69" name="Text 67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18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Marketing Risks — What Could Go Wrong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scenarios we plan for now, before they become emergencies.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1005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3657600" cy="10058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8288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Content quality is mediocre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219456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Signal: Engagement &lt;2%, low save rates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297680" y="178308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7680" y="2057400"/>
            <a:ext cx="7223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Tighten brand voice. Bring in stronger creative direction. Cut output volume, raise quality.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788920"/>
            <a:ext cx="11247120" cy="1005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788920"/>
            <a:ext cx="3657600" cy="10058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9260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Influencers drive views, not visits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" y="329184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Signal: High reach, low tracked conversion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297680" y="288036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297680" y="3154680"/>
            <a:ext cx="7223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 underperformers after 3 months. Reallocate to nano-tier (more authentic, lower cost).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886200"/>
            <a:ext cx="11247120" cy="1005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886200"/>
            <a:ext cx="3657600" cy="10058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233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Brand reposition fails outside marketing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438912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Signal: Marketing brings traffic, but conversion drops, repeat visits drop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297680" y="397764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97680" y="4251960"/>
            <a:ext cx="7223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an F&amp;B / service issue, not a marketing one. Escalate to Dr. Khan. Marketing alone can't fix a broken product.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983480"/>
            <a:ext cx="11247120" cy="10058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983480"/>
            <a:ext cx="3657600" cy="10058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51206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Negative review storm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40080" y="548640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Signal: Cluster of bad reviews / social calls-out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297680" y="507492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97680" y="5349240"/>
            <a:ext cx="7223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comms playbook activated. Acknowledge publicly, fix privately, share visible improvements.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18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30 Days — Concrete Marketing Actions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Specific, dated, owned. No 'TBD' on this slide.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566928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554480" cy="56692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1554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1-7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194560" y="1691640"/>
            <a:ext cx="6858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voice doc + content calendar template approved by Dr. Khan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144000" y="1691640"/>
            <a:ext cx="2468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Lead (TBH)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2331720"/>
            <a:ext cx="11247120" cy="566928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2331720"/>
            <a:ext cx="1554480" cy="56692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331720"/>
            <a:ext cx="1554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1-10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194560" y="2331720"/>
            <a:ext cx="6858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Photography sprint scheduling — 40 hero dishes across 3 branches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144000" y="2331720"/>
            <a:ext cx="2468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Pixel Prism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971800"/>
            <a:ext cx="11247120" cy="566928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2971800"/>
            <a:ext cx="1554480" cy="56692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2971800"/>
            <a:ext cx="1554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7-14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194560" y="2971800"/>
            <a:ext cx="6858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community manager + content lead (job spec, interviews, offers)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144000" y="2971800"/>
            <a:ext cx="2468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Lead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611880"/>
            <a:ext cx="11247120" cy="566928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611880"/>
            <a:ext cx="1554480" cy="56692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611880"/>
            <a:ext cx="1554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10-20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194560" y="3611880"/>
            <a:ext cx="6858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Business verification + automation flows configured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144000" y="3611880"/>
            <a:ext cx="2468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NTT/VVG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251960"/>
            <a:ext cx="11247120" cy="566928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5" name="Shape 23"/>
          <p:cNvSpPr/>
          <p:nvPr/>
        </p:nvSpPr>
        <p:spPr>
          <a:xfrm>
            <a:off x="457200" y="4251960"/>
            <a:ext cx="1554480" cy="56692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6" name="Text 24"/>
          <p:cNvSpPr/>
          <p:nvPr/>
        </p:nvSpPr>
        <p:spPr>
          <a:xfrm>
            <a:off x="457200" y="4251960"/>
            <a:ext cx="1554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14-21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2194560" y="4251960"/>
            <a:ext cx="6858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influencer cohort identified, contracts drafted (8 creators)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9144000" y="4251960"/>
            <a:ext cx="2468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Mgr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57200" y="4892040"/>
            <a:ext cx="11247120" cy="566928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" y="4892040"/>
            <a:ext cx="1554480" cy="56692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1" name="Text 29"/>
          <p:cNvSpPr/>
          <p:nvPr/>
        </p:nvSpPr>
        <p:spPr>
          <a:xfrm>
            <a:off x="457200" y="4892040"/>
            <a:ext cx="1554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20-25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2194560" y="4892040"/>
            <a:ext cx="6858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launch campaign creative ready (in line with Initiative 3 launch)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9144000" y="4892040"/>
            <a:ext cx="2468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Pixel Prism + Content Lead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7200" y="5532120"/>
            <a:ext cx="11247120" cy="566928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35" name="Shape 33"/>
          <p:cNvSpPr/>
          <p:nvPr/>
        </p:nvSpPr>
        <p:spPr>
          <a:xfrm>
            <a:off x="457200" y="5532120"/>
            <a:ext cx="1554480" cy="56692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6" name="Text 34"/>
          <p:cNvSpPr/>
          <p:nvPr/>
        </p:nvSpPr>
        <p:spPr>
          <a:xfrm>
            <a:off x="457200" y="5532120"/>
            <a:ext cx="1554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25-30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2194560" y="5532120"/>
            <a:ext cx="6858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 review template + KPI dashboard live in NTT intelligence layer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9144000" y="5532120"/>
            <a:ext cx="2468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NTT/VVG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CONFIDENTIAL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18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3716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Marketing amplifies. It doesn't rescue.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food, service, and ambience are right, this strategy delivers. If they're not, no budget can paper over them.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18288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honest contract: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468880"/>
            <a:ext cx="5486400" cy="3200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2606040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marketing strategy commits 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31520" y="3520440"/>
            <a:ext cx="73152" cy="32004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347472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Disciplined channel mix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31520" y="4023360"/>
            <a:ext cx="73152" cy="32004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39776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measurement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1520" y="4526280"/>
            <a:ext cx="73152" cy="32004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448056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voice protection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31520" y="5029200"/>
            <a:ext cx="73152" cy="32004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5" name="Text 13"/>
          <p:cNvSpPr/>
          <p:nvPr/>
        </p:nvSpPr>
        <p:spPr>
          <a:xfrm>
            <a:off x="914400" y="4983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 review with Dr. Khan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309360" y="2468880"/>
            <a:ext cx="5486400" cy="3200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2606040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it depends on Dr. Khan to deliver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583680" y="3520440"/>
            <a:ext cx="73152" cy="32004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9" name="Text 17"/>
          <p:cNvSpPr/>
          <p:nvPr/>
        </p:nvSpPr>
        <p:spPr>
          <a:xfrm>
            <a:off x="6766560" y="347472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Ringfenced budget (SAR 720K-960K Yr 1)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583680" y="4023360"/>
            <a:ext cx="73152" cy="32004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1" name="Text 19"/>
          <p:cNvSpPr/>
          <p:nvPr/>
        </p:nvSpPr>
        <p:spPr>
          <a:xfrm>
            <a:off x="6766560" y="39776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F&amp;B / service quality at the branches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583680" y="4526280"/>
            <a:ext cx="73152" cy="32004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3" name="Text 21"/>
          <p:cNvSpPr/>
          <p:nvPr/>
        </p:nvSpPr>
        <p:spPr>
          <a:xfrm>
            <a:off x="6766560" y="448056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Approvals turned around within 5 days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583680" y="5029200"/>
            <a:ext cx="73152" cy="32004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5" name="Text 23"/>
          <p:cNvSpPr/>
          <p:nvPr/>
        </p:nvSpPr>
        <p:spPr>
          <a:xfrm>
            <a:off x="6766560" y="4983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Honesty about what's working / not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0" y="6035040"/>
            <a:ext cx="12188952" cy="82296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7" name="Text 25"/>
          <p:cNvSpPr/>
          <p:nvPr/>
        </p:nvSpPr>
        <p:spPr>
          <a:xfrm>
            <a:off x="457200" y="6080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 · Red Chili × Pixel Prism × NTT/VVG · v1.0 Draft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57200" y="64465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For Dr. Sharouz Khan and authorised reviewers only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Chili — Social Media &amp; Marketing Strategy</dc:title>
  <dc:subject>PptxGenJS Presentation</dc:subject>
  <dc:creator>PptxGenJS</dc:creator>
  <cp:lastModifiedBy>PptxGenJS</cp:lastModifiedBy>
  <cp:revision>1</cp:revision>
  <dcterms:created xsi:type="dcterms:W3CDTF">2026-05-07T00:01:26Z</dcterms:created>
  <dcterms:modified xsi:type="dcterms:W3CDTF">2026-05-07T00:01:26Z</dcterms:modified>
</cp:coreProperties>
</file>