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65760" cy="68580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82296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6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 05 · DETAIL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22960" y="1463040"/>
            <a:ext cx="10058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Red Chili</a:t>
            </a:r>
            <a:endParaRPr lang="en-US" sz="5600" dirty="0"/>
          </a:p>
        </p:txBody>
      </p:sp>
      <p:sp>
        <p:nvSpPr>
          <p:cNvPr id="5" name="Text 3"/>
          <p:cNvSpPr/>
          <p:nvPr/>
        </p:nvSpPr>
        <p:spPr>
          <a:xfrm>
            <a:off x="822960" y="2377440"/>
            <a:ext cx="10058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i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IPO / Stake Sale Pathway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22960" y="3474720"/>
            <a:ext cx="10058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E5E5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end-state. Year 5+ liquidity. Two paths — strategic stake sale (Path A) or Tadawul Nomu IPO (Path B).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22960" y="512064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Prepared for: Dr. Sharouz Khan + Strategic Advisors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22960" y="548640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Confidential · Draft v1.0 · For Dr. Sharouz Khan and authorised reviewers only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822960" y="594360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E5E5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Mohammad Shakil · NTT Groups · Vivid Verse Global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CF6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This Initiative Is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sentence, then in three.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11247120" cy="109728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78308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long-horizon liquidity pathway giving NTT/VVG and Dr. Khan a structured exit — either via strategic stake sale to a Saudi family office (Year 4-5) or a Tadawul Nomu listing (Year 5-7), with hard prerequisites for each.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57200" y="3108960"/>
            <a:ext cx="11247120" cy="9144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7" name="Shape 5"/>
          <p:cNvSpPr/>
          <p:nvPr/>
        </p:nvSpPr>
        <p:spPr>
          <a:xfrm>
            <a:off x="457200" y="3108960"/>
            <a:ext cx="548640" cy="9144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3108960"/>
            <a:ext cx="548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C9A9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88720" y="3108960"/>
            <a:ext cx="10424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is. 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5+ work. Two parallel pathways: Path A is a strategic stake sale (25-55% to a Saudi strategic). Path B is an IPO on Tadawul Nomu — much harder, requires more prep.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57200" y="4114800"/>
            <a:ext cx="11247120" cy="9144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4114800"/>
            <a:ext cx="548640" cy="9144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2" name="Text 10"/>
          <p:cNvSpPr/>
          <p:nvPr/>
        </p:nvSpPr>
        <p:spPr>
          <a:xfrm>
            <a:off x="457200" y="4114800"/>
            <a:ext cx="548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C9A9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1188720" y="4114800"/>
            <a:ext cx="10424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both paths. 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Path A is the realistic first liquidity event. Faster, easier, cleaner. Path B (IPO) is the long-tail aspiration — only viable if we hit substantial scale, multi-year audited profitability, and Saudi-majority structure.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57200" y="5120640"/>
            <a:ext cx="11247120" cy="9144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5" name="Shape 13"/>
          <p:cNvSpPr/>
          <p:nvPr/>
        </p:nvSpPr>
        <p:spPr>
          <a:xfrm>
            <a:off x="457200" y="5120640"/>
            <a:ext cx="548640" cy="9144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6" name="Text 14"/>
          <p:cNvSpPr/>
          <p:nvPr/>
        </p:nvSpPr>
        <p:spPr>
          <a:xfrm>
            <a:off x="457200" y="5120640"/>
            <a:ext cx="548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C9A9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1188720" y="5120640"/>
            <a:ext cx="10424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fifth — and why honest about it. 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isn't Year 1-2 work. Pretending it is would be misleading. But the prep (audited financials, governance, cap table) starts NOW because you can't get audited Year 5 if you haven't been audited every year leading up.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15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 · Detail · CONFIDENTIAL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Problem It Solves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Red Chili needs this — specifically.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5486400" cy="457200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82880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WITHOUT THIS INITIATIVE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40080" y="237744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Cap table currently informal — needs SPV charter + shareholders agreement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40080" y="292608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Zero audited financial years — IPO requires 1-3 minimum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640080" y="347472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No independent board — governance gap for institutional buyers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40080" y="402336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Foreign ownership structure incompatible with Tadawul Nomu rules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40080" y="457200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No defensible valuation methodology — comp analysis, DCF, etc.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0080" y="512064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No data room, no investor materials, no banker relationships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217920" y="1691640"/>
            <a:ext cx="5486400" cy="457200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0" y="182880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THIS INITIATIVE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400800" y="237744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SPV charter + shareholders agreement drafted Year 1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400800" y="292608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Big-4 auditor engaged Year 1 — first audited year FY2026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6400800" y="347472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Independent board members added Years 2-3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400800" y="402336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Saudi-majority restructuring before any IPO filing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400800" y="457200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Valuation framework built using KSA F&amp;B comps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400800" y="512064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Data site + IOM ready by Year 3 (Path A trigger)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/ 15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 · Detail · CONFIDENTIAL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F6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It Works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by step. The mechanics.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2628900" cy="4572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691640"/>
            <a:ext cx="2628900" cy="5486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1691640"/>
            <a:ext cx="24460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40080" y="2331720"/>
            <a:ext cx="24460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Foundation (Yr 1-2)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2926080"/>
            <a:ext cx="244602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 begins. SPV charter. IP assignment. Independent board. Cap table cleaned. Shareholders agreement signed.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3360420" y="1691640"/>
            <a:ext cx="2628900" cy="4572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0" name="Shape 8"/>
          <p:cNvSpPr/>
          <p:nvPr/>
        </p:nvSpPr>
        <p:spPr>
          <a:xfrm>
            <a:off x="3360420" y="1691640"/>
            <a:ext cx="2628900" cy="5486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1" name="Text 9"/>
          <p:cNvSpPr/>
          <p:nvPr/>
        </p:nvSpPr>
        <p:spPr>
          <a:xfrm>
            <a:off x="3451860" y="1691640"/>
            <a:ext cx="24460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2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3451860" y="2331720"/>
            <a:ext cx="24460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Build Track Record (Yr 2-4)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451860" y="2926080"/>
            <a:ext cx="244602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Multi-year audited financials accumulate. Initiatives 1-4 deliver. Comp set tracked. Banker relationships built (Lazard, JP Morgan).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6172200" y="1691640"/>
            <a:ext cx="2628900" cy="4572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5" name="Shape 13"/>
          <p:cNvSpPr/>
          <p:nvPr/>
        </p:nvSpPr>
        <p:spPr>
          <a:xfrm>
            <a:off x="6172200" y="1691640"/>
            <a:ext cx="2628900" cy="5486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6" name="Text 14"/>
          <p:cNvSpPr/>
          <p:nvPr/>
        </p:nvSpPr>
        <p:spPr>
          <a:xfrm>
            <a:off x="6263640" y="1691640"/>
            <a:ext cx="24460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3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263640" y="2331720"/>
            <a:ext cx="24460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Path A (Yr 4-5)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263640" y="2926080"/>
            <a:ext cx="244602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Strategic stake sale. 25-55% to Saudi family office or PE. Cash exit for NTT, partial for Khan. Growth capital for SPV.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983980" y="1691640"/>
            <a:ext cx="2628900" cy="4572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8983980" y="1691640"/>
            <a:ext cx="2628900" cy="5486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21" name="Text 19"/>
          <p:cNvSpPr/>
          <p:nvPr/>
        </p:nvSpPr>
        <p:spPr>
          <a:xfrm>
            <a:off x="9075420" y="1691640"/>
            <a:ext cx="24460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4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9075420" y="2331720"/>
            <a:ext cx="24460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Path B (Yr 5-7)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9075420" y="2926080"/>
            <a:ext cx="244602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Path A not pursued OR follows Path A: Tadawul Nomu listing. Saudi-majority structure required. 1+ year audited (Nomu) or 3+ (Main Market).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/ 15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 · Detail · CONFIDENTIAL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Stakeholders &amp; Roles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does what. Clear ownership.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11247120" cy="4572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5" name="Text 3"/>
          <p:cNvSpPr/>
          <p:nvPr/>
        </p:nvSpPr>
        <p:spPr>
          <a:xfrm>
            <a:off x="594360" y="1691640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Stakeholder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343400" y="1691640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Responsibility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092440" y="1691640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 / Module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2148840"/>
            <a:ext cx="11247120" cy="548640"/>
          </a:xfrm>
          <a:prstGeom prst="rect">
            <a:avLst/>
          </a:prstGeom>
          <a:solidFill>
            <a:srgbClr val="FCF6F5"/>
          </a:solidFill>
          <a:ln w="6350">
            <a:solidFill>
              <a:srgbClr val="E5E5E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214884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Khan (CEO)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343400" y="214884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Strategic decisions, board chair, public face, investor relations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092440" y="214884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CEO Readiness Dashboard, Roadmap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11247120" cy="548640"/>
          </a:xfrm>
          <a:prstGeom prst="rect">
            <a:avLst/>
          </a:prstGeom>
          <a:solidFill>
            <a:srgbClr val="FFFFFF"/>
          </a:solidFill>
          <a:ln w="6350">
            <a:solidFill>
              <a:srgbClr val="E5E5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4360" y="274320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CFO (hire Year 2-3)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343400" y="274320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Audit, monthly close, investor reporting, IPO prep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8092440" y="274320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CFO Dashboard, Monthly Close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337560"/>
            <a:ext cx="11247120" cy="548640"/>
          </a:xfrm>
          <a:prstGeom prst="rect">
            <a:avLst/>
          </a:prstGeom>
          <a:solidFill>
            <a:srgbClr val="FCF6F5"/>
          </a:solidFill>
          <a:ln w="6350">
            <a:solidFill>
              <a:srgbClr val="E5E5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94360" y="333756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Investment Banker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343400" y="333756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Valuation, deal pipeline, investor outreach (Path A or B)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8092440" y="333756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Banker Module: Data Site, Investor List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931920"/>
            <a:ext cx="11247120" cy="548640"/>
          </a:xfrm>
          <a:prstGeom prst="rect">
            <a:avLst/>
          </a:prstGeom>
          <a:solidFill>
            <a:srgbClr val="FFFFFF"/>
          </a:solidFill>
          <a:ln w="6350">
            <a:solidFill>
              <a:srgbClr val="E5E5E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94360" y="393192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Board / Audit Committee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4343400" y="393192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Governance, audit oversight, strategy approval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092440" y="393192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 Vault, Board Module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57200" y="4526280"/>
            <a:ext cx="11247120" cy="548640"/>
          </a:xfrm>
          <a:prstGeom prst="rect">
            <a:avLst/>
          </a:prstGeom>
          <a:solidFill>
            <a:srgbClr val="FCF6F5"/>
          </a:solidFill>
          <a:ln w="6350">
            <a:solidFill>
              <a:srgbClr val="E5E5E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94360" y="452628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Investor (PE / Strategic)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4343400" y="452628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opportunity, NDA, due diligence, offer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092440" y="452628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Investor Module: Teaser, IOM, Q&amp;A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57200" y="5120640"/>
            <a:ext cx="11247120" cy="548640"/>
          </a:xfrm>
          <a:prstGeom prst="rect">
            <a:avLst/>
          </a:prstGeom>
          <a:solidFill>
            <a:srgbClr val="FFFFFF"/>
          </a:solidFill>
          <a:ln w="6350">
            <a:solidFill>
              <a:srgbClr val="E5E5E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94360" y="512064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NTT/VVG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4343400" y="512064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Hold equity until liquidity event. Support tech for IR.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092440" y="512064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 Table view (read-only)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/ 15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 · Detail · CONFIDENTIAL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F6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the Money Flows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the revenue comes from. Where it goes.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5486400" cy="4572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691640"/>
            <a:ext cx="5486400" cy="548640"/>
          </a:xfrm>
          <a:prstGeom prst="rect">
            <a:avLst/>
          </a:prstGeom>
          <a:solidFill>
            <a:srgbClr val="2E7D32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1691640"/>
            <a:ext cx="5120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INFLOW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40080" y="242316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 Path A — strategic stake sale (illustrative):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25-55% × SPV EV ≈ SAR 18-40M cash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640080" y="292608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 Path B — Tadawul Nomu IPO (illustrative):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Float 25-30% × SPV EV ≈ SAR 18-25M cash + ongoing public market access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40080" y="342900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 Year 5 SPV EBITDA: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13.2M projected (per cost book)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40080" y="393192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 Year 5 SPV EV (5.5x EBITDA):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72M (base case)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0080" y="443484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 Year 5 NTT stake value (32.5% Scenario B):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23.5M — 3.75x MOIC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6217920" y="1691640"/>
            <a:ext cx="5486400" cy="4572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3" name="Shape 11"/>
          <p:cNvSpPr/>
          <p:nvPr/>
        </p:nvSpPr>
        <p:spPr>
          <a:xfrm>
            <a:off x="6217920" y="1691640"/>
            <a:ext cx="5486400" cy="5486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0" y="1691640"/>
            <a:ext cx="5120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/ OUTFLOW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400800" y="242316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 Annual audit fees: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800K-1.2M/year (Big-4 quality)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6400800" y="292608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 Legal / corporate setup: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1.5-2.5M one-off + SAR 240K/yr ongoing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400800" y="342900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 Investment banker fees: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3-5% of deal size (Path A or B)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6400800" y="393192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 IPO underwriting + listing fees: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4-8M one-off (Path B only)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400800" y="443484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 CFO + finance team build-out: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540K/yr (Year 2+)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6400800" y="493776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 Board independent member fees: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240K/yr (3 independents × SAR 80K)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/ 15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 · Detail · CONFIDENTIAL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Unit Economics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costs. What it returns. What's left.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11247120" cy="4572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5" name="Text 3"/>
          <p:cNvSpPr/>
          <p:nvPr/>
        </p:nvSpPr>
        <p:spPr>
          <a:xfrm>
            <a:off x="594360" y="1691640"/>
            <a:ext cx="5669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Line Item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537960" y="1691640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9281160" y="169164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 of Revenue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2148840"/>
            <a:ext cx="11247120" cy="457200"/>
          </a:xfrm>
          <a:prstGeom prst="rect">
            <a:avLst/>
          </a:prstGeom>
          <a:solidFill>
            <a:srgbClr val="FCF6F5"/>
          </a:solidFill>
          <a:ln w="3810">
            <a:solidFill>
              <a:srgbClr val="E5E5E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2148840"/>
            <a:ext cx="5669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5 SPV revenue (target)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537960" y="2148840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22.4M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9281160" y="214884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100%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606040"/>
            <a:ext cx="11247120" cy="457200"/>
          </a:xfrm>
          <a:prstGeom prst="rect">
            <a:avLst/>
          </a:prstGeom>
          <a:solidFill>
            <a:srgbClr val="FFFFFF"/>
          </a:solidFill>
          <a:ln w="3810">
            <a:solidFill>
              <a:srgbClr val="E5E5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4360" y="2606040"/>
            <a:ext cx="5669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5 SPV EBITDA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37960" y="2606040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13.2M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9281160" y="260604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59%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063240"/>
            <a:ext cx="11247120" cy="457200"/>
          </a:xfrm>
          <a:prstGeom prst="rect">
            <a:avLst/>
          </a:prstGeom>
          <a:solidFill>
            <a:srgbClr val="FCF6F5"/>
          </a:solidFill>
          <a:ln w="3810">
            <a:solidFill>
              <a:srgbClr val="E5E5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94360" y="3063240"/>
            <a:ext cx="5669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5 SPV EV at 5.5x EBITDA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6537960" y="3063240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72.5M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9281160" y="306324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case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520440"/>
            <a:ext cx="11247120" cy="457200"/>
          </a:xfrm>
          <a:prstGeom prst="rect">
            <a:avLst/>
          </a:prstGeom>
          <a:solidFill>
            <a:srgbClr val="FFFFFF"/>
          </a:solidFill>
          <a:ln w="3810">
            <a:solidFill>
              <a:srgbClr val="E5E5E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94360" y="3520440"/>
            <a:ext cx="5669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Path A: 32.5% NTT stake at exit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6537960" y="3520440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23.6M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9281160" y="352044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MOIC 3.75x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57200" y="3977640"/>
            <a:ext cx="11247120" cy="457200"/>
          </a:xfrm>
          <a:prstGeom prst="rect">
            <a:avLst/>
          </a:prstGeom>
          <a:solidFill>
            <a:srgbClr val="FCF6F5"/>
          </a:solidFill>
          <a:ln w="3810">
            <a:solidFill>
              <a:srgbClr val="E5E5E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94360" y="3977640"/>
            <a:ext cx="5669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Path A: 67.5% Khan stake at exit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6537960" y="3977640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49M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9281160" y="397764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Substantial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57200" y="4434840"/>
            <a:ext cx="11247120" cy="457200"/>
          </a:xfrm>
          <a:prstGeom prst="rect">
            <a:avLst/>
          </a:prstGeom>
          <a:solidFill>
            <a:srgbClr val="1A1A1A"/>
          </a:solidFill>
          <a:ln w="3810">
            <a:solidFill>
              <a:srgbClr val="E5E5E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94360" y="4434840"/>
            <a:ext cx="5669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Path B (IPO): same EV, longer wait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6537960" y="4434840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72-90M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9281160" y="443484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Higher multiple possible at scale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457200" y="5760720"/>
            <a:ext cx="11247120" cy="548640"/>
          </a:xfrm>
          <a:prstGeom prst="rect">
            <a:avLst/>
          </a:prstGeom>
          <a:solidFill>
            <a:srgbClr val="FFF8E1"/>
          </a:solidFill>
          <a:ln w="12700">
            <a:solidFill>
              <a:srgbClr val="F2C94C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594360" y="576072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8B69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WORKING ASSUMPTION  </a:t>
            </a:r>
            <a:pPr indent="0" marL="0">
              <a:buNone/>
            </a:pPr>
            <a:r>
              <a:rPr lang="en-US" sz="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5 EBITDA of SAR 13.2M (59% margin) is on the optimistic side. Defensible because the SPV doesn't carry the underlying restaurant cost base, but reads as aggressive to F&amp;B-experienced reviewers. Sensitivity scenarios in cost book: downside SAR 4-5M EBITDA = EV SAR 24-35M = NTT stake SAR 8-12M = MOIC 1.3-1.9x. Path A still works at downside; Path B requires base case minimum.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/ 15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 · Detail · CONFIDENTIAL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F6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Growth Drivers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moves the needle. What we can control vs what we can't.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11247120" cy="82296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691640"/>
            <a:ext cx="457200" cy="822960"/>
          </a:xfrm>
          <a:prstGeom prst="rect">
            <a:avLst/>
          </a:prstGeom>
          <a:solidFill>
            <a:srgbClr val="2E7D32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691640"/>
            <a:ext cx="457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✓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097280" y="178308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Initiatives 1-4 actually delivering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097280" y="214884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control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937760" y="1691640"/>
            <a:ext cx="66751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Without Year 5 EBITDA of SAR 8M+, neither Path is viable. This is downstream of every other initiative.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57200" y="2606040"/>
            <a:ext cx="11247120" cy="82296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606040"/>
            <a:ext cx="457200" cy="822960"/>
          </a:xfrm>
          <a:prstGeom prst="rect">
            <a:avLst/>
          </a:prstGeom>
          <a:solidFill>
            <a:srgbClr val="2E7D32"/>
          </a:solidFill>
          <a:ln/>
        </p:spPr>
      </p:sp>
      <p:sp>
        <p:nvSpPr>
          <p:cNvPr id="12" name="Text 10"/>
          <p:cNvSpPr/>
          <p:nvPr/>
        </p:nvSpPr>
        <p:spPr>
          <a:xfrm>
            <a:off x="457200" y="2606040"/>
            <a:ext cx="457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✓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097280" y="269748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Governance discipline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097280" y="306324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control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4937760" y="2606040"/>
            <a:ext cx="66751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Board, audit committee, internal controls. Institutional buyers refuse to engage without proper governance. Builds over years.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520440"/>
            <a:ext cx="11247120" cy="82296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7" name="Shape 15"/>
          <p:cNvSpPr/>
          <p:nvPr/>
        </p:nvSpPr>
        <p:spPr>
          <a:xfrm>
            <a:off x="457200" y="3520440"/>
            <a:ext cx="457200" cy="822960"/>
          </a:xfrm>
          <a:prstGeom prst="rect">
            <a:avLst/>
          </a:prstGeom>
          <a:solidFill>
            <a:srgbClr val="6B6B6B"/>
          </a:solidFill>
          <a:ln/>
        </p:spPr>
      </p:sp>
      <p:sp>
        <p:nvSpPr>
          <p:cNvPr id="18" name="Text 16"/>
          <p:cNvSpPr/>
          <p:nvPr/>
        </p:nvSpPr>
        <p:spPr>
          <a:xfrm>
            <a:off x="457200" y="3520440"/>
            <a:ext cx="457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?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1097280" y="361188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KSA F&amp;B comp set environment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1097280" y="397764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External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4937760" y="3520440"/>
            <a:ext cx="66751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F&amp;B multiples in KSA fluctuate 4-12x EBITDA. Macro-driven. Path B timing matters.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457200" y="4434840"/>
            <a:ext cx="11247120" cy="82296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3" name="Shape 21"/>
          <p:cNvSpPr/>
          <p:nvPr/>
        </p:nvSpPr>
        <p:spPr>
          <a:xfrm>
            <a:off x="457200" y="4434840"/>
            <a:ext cx="457200" cy="822960"/>
          </a:xfrm>
          <a:prstGeom prst="rect">
            <a:avLst/>
          </a:prstGeom>
          <a:solidFill>
            <a:srgbClr val="2E7D32"/>
          </a:solidFill>
          <a:ln/>
        </p:spPr>
      </p:sp>
      <p:sp>
        <p:nvSpPr>
          <p:cNvPr id="24" name="Text 22"/>
          <p:cNvSpPr/>
          <p:nvPr/>
        </p:nvSpPr>
        <p:spPr>
          <a:xfrm>
            <a:off x="457200" y="4434840"/>
            <a:ext cx="457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✓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1097280" y="452628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Saudi-majority restructuring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1097280" y="489204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control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4937760" y="4434840"/>
            <a:ext cx="66751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Tadawul Nomu requires Saudi majority. Currently NTT and VVG are foreign. Structuring well in advance is key.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57200" y="5349240"/>
            <a:ext cx="11247120" cy="82296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9" name="Shape 27"/>
          <p:cNvSpPr/>
          <p:nvPr/>
        </p:nvSpPr>
        <p:spPr>
          <a:xfrm>
            <a:off x="457200" y="5349240"/>
            <a:ext cx="457200" cy="822960"/>
          </a:xfrm>
          <a:prstGeom prst="rect">
            <a:avLst/>
          </a:prstGeom>
          <a:solidFill>
            <a:srgbClr val="2E7D32"/>
          </a:solidFill>
          <a:ln/>
        </p:spPr>
      </p:sp>
      <p:sp>
        <p:nvSpPr>
          <p:cNvPr id="30" name="Text 28"/>
          <p:cNvSpPr/>
          <p:nvPr/>
        </p:nvSpPr>
        <p:spPr>
          <a:xfrm>
            <a:off x="457200" y="5349240"/>
            <a:ext cx="457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✓</a:t>
            </a:r>
            <a:endParaRPr lang="en-US" sz="1800" dirty="0"/>
          </a:p>
        </p:txBody>
      </p:sp>
      <p:sp>
        <p:nvSpPr>
          <p:cNvPr id="31" name="Text 29"/>
          <p:cNvSpPr/>
          <p:nvPr/>
        </p:nvSpPr>
        <p:spPr>
          <a:xfrm>
            <a:off x="1097280" y="544068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Banker / investor relationships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1097280" y="580644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control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4937760" y="5349240"/>
            <a:ext cx="66751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over 3-5 years. Late-stage relationship building burns deal value.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/ 15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 · Detail · CONFIDENTIAL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Bare-Minimum Scenario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 at the floor, this still works — or doesn't. Here's the answer.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11247120" cy="91440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783080"/>
            <a:ext cx="10881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FLOOR — minimum we expect to deliver: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40080" y="205740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Even at the downside scenario, NTT/VVG break even on Path A.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457200" y="2880360"/>
            <a:ext cx="11247120" cy="45720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288036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Downside: Year 5 EBITDA SAR 4-5M (vs SAR 13M base case)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3429000"/>
            <a:ext cx="11247120" cy="45720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342900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Downside SPV EV at 4.5x: SAR 18-22M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57200" y="3977640"/>
            <a:ext cx="11247120" cy="45720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12" name="Text 10"/>
          <p:cNvSpPr/>
          <p:nvPr/>
        </p:nvSpPr>
        <p:spPr>
          <a:xfrm>
            <a:off x="640080" y="397764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NTT 32.5% stake at exit: SAR 6-7M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4526280"/>
            <a:ext cx="11247120" cy="45720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452628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NTT in-kind investment: SAR 4.4M cumulative (per cost book)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57200" y="5074920"/>
            <a:ext cx="11247120" cy="45720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507492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Even downside MOIC: 1.4-1.6x — break-even+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57200" y="5760720"/>
            <a:ext cx="11247120" cy="640080"/>
          </a:xfrm>
          <a:prstGeom prst="rect">
            <a:avLst/>
          </a:prstGeom>
          <a:solidFill>
            <a:srgbClr val="FFF8E1"/>
          </a:solidFill>
          <a:ln w="12700">
            <a:solidFill>
              <a:srgbClr val="F2C94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94360" y="576072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B69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HONEST CAVEAT  </a:t>
            </a:r>
            <a:pPr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initiatives 1-2 fail outright (no DM lift, no e-catering pipeline), the SPV doesn't reach SAR 4M EBITDA either — Path A becomes unlikely. Path B requires base case minimum. Realistically, if initiatives 1-2 fail, this initiative also fails — and that's the honest answer.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/ 15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 · Detail · CONFIDENTIAL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F6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Key Assumptions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has to be true for this initiative to deliver.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11247120" cy="6858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691640"/>
            <a:ext cx="1371600" cy="6858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691640"/>
            <a:ext cx="1371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RISK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554480" y="173736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Initiatives 1-4 deliver substantial portion of projected EBITDA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554480" y="210312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exit. NTT holds illiquid stake or exits at modest multiple. Substantial downside vs base case.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457200" y="2468880"/>
            <a:ext cx="11247120" cy="6858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0" name="Shape 8"/>
          <p:cNvSpPr/>
          <p:nvPr/>
        </p:nvSpPr>
        <p:spPr>
          <a:xfrm>
            <a:off x="457200" y="2468880"/>
            <a:ext cx="1371600" cy="6858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1" name="Text 9"/>
          <p:cNvSpPr/>
          <p:nvPr/>
        </p:nvSpPr>
        <p:spPr>
          <a:xfrm>
            <a:off x="457200" y="2468880"/>
            <a:ext cx="1371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RISK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554480" y="251460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Saudi-majority restructuring is achievable for Path B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554480" y="288036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Path B closed. Path A only option.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457200" y="3246120"/>
            <a:ext cx="11247120" cy="6858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5" name="Shape 13"/>
          <p:cNvSpPr/>
          <p:nvPr/>
        </p:nvSpPr>
        <p:spPr>
          <a:xfrm>
            <a:off x="457200" y="3246120"/>
            <a:ext cx="1371600" cy="685800"/>
          </a:xfrm>
          <a:prstGeom prst="rect">
            <a:avLst/>
          </a:prstGeom>
          <a:solidFill>
            <a:srgbClr val="B86E00"/>
          </a:solidFill>
          <a:ln/>
        </p:spPr>
      </p:sp>
      <p:sp>
        <p:nvSpPr>
          <p:cNvPr id="16" name="Text 14"/>
          <p:cNvSpPr/>
          <p:nvPr/>
        </p:nvSpPr>
        <p:spPr>
          <a:xfrm>
            <a:off x="457200" y="3246120"/>
            <a:ext cx="1371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 RISK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1554480" y="329184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KSA F&amp;B M&amp;A market is healthy in Year 4-5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554480" y="365760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Wait. Multiples improve over time as market matures. Hold 1-2 more years.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457200" y="4023360"/>
            <a:ext cx="11247120" cy="6858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457200" y="4023360"/>
            <a:ext cx="1371600" cy="685800"/>
          </a:xfrm>
          <a:prstGeom prst="rect">
            <a:avLst/>
          </a:prstGeom>
          <a:solidFill>
            <a:srgbClr val="2E7D32"/>
          </a:solidFill>
          <a:ln/>
        </p:spPr>
      </p:sp>
      <p:sp>
        <p:nvSpPr>
          <p:cNvPr id="21" name="Text 19"/>
          <p:cNvSpPr/>
          <p:nvPr/>
        </p:nvSpPr>
        <p:spPr>
          <a:xfrm>
            <a:off x="457200" y="4023360"/>
            <a:ext cx="1371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 RISK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1554480" y="406908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Audited financials achievable with Big-4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1554480" y="443484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Routine work for a Big-4. Risk only if internal controls are weak.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/ 15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 · Detail · CONFIDENTIAL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Timeline &amp; Milestones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we expect to be at each gate.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2066544" cy="5486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691640"/>
            <a:ext cx="1883664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3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1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548640" y="2240280"/>
            <a:ext cx="2066544" cy="402336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2331720"/>
            <a:ext cx="188366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Foundation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2834640"/>
            <a:ext cx="1883664" cy="3291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SPV charter. Shareholders agreement. IP assignment. Big-4 auditor selected. First audited year begins.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798064" y="1691640"/>
            <a:ext cx="2066544" cy="5486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0" name="Text 8"/>
          <p:cNvSpPr/>
          <p:nvPr/>
        </p:nvSpPr>
        <p:spPr>
          <a:xfrm>
            <a:off x="2889504" y="1691640"/>
            <a:ext cx="1883664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3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2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2798064" y="2240280"/>
            <a:ext cx="2066544" cy="402336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12" name="Text 10"/>
          <p:cNvSpPr/>
          <p:nvPr/>
        </p:nvSpPr>
        <p:spPr>
          <a:xfrm>
            <a:off x="2889504" y="2331720"/>
            <a:ext cx="188366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Track Record Build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2889504" y="2834640"/>
            <a:ext cx="1883664" cy="3291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audited year complete. CFO hired. Board independence begins. Cap table clean. Initiative 1-3 delivering.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5047488" y="1691640"/>
            <a:ext cx="2066544" cy="5486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5" name="Text 13"/>
          <p:cNvSpPr/>
          <p:nvPr/>
        </p:nvSpPr>
        <p:spPr>
          <a:xfrm>
            <a:off x="5138928" y="1691640"/>
            <a:ext cx="1883664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3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3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047488" y="2240280"/>
            <a:ext cx="2066544" cy="402336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17" name="Text 15"/>
          <p:cNvSpPr/>
          <p:nvPr/>
        </p:nvSpPr>
        <p:spPr>
          <a:xfrm>
            <a:off x="5138928" y="2331720"/>
            <a:ext cx="188366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Path Clarification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5138928" y="2834640"/>
            <a:ext cx="1883664" cy="3291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clean audited years. Initiatives 2-4 scaling. Banker relationships built. First Path A informal conversations.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7296912" y="1691640"/>
            <a:ext cx="2066544" cy="5486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20" name="Text 18"/>
          <p:cNvSpPr/>
          <p:nvPr/>
        </p:nvSpPr>
        <p:spPr>
          <a:xfrm>
            <a:off x="7388352" y="1691640"/>
            <a:ext cx="1883664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3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4-5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7296912" y="2240280"/>
            <a:ext cx="2066544" cy="402336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22" name="Text 20"/>
          <p:cNvSpPr/>
          <p:nvPr/>
        </p:nvSpPr>
        <p:spPr>
          <a:xfrm>
            <a:off x="7388352" y="2331720"/>
            <a:ext cx="188366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Path A Window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7388352" y="2834640"/>
            <a:ext cx="1883664" cy="3291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executing Path A: launch process. Teaser → IOM → data site → bids → close. 6-9 month process.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9546336" y="1691640"/>
            <a:ext cx="2066544" cy="5486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25" name="Text 23"/>
          <p:cNvSpPr/>
          <p:nvPr/>
        </p:nvSpPr>
        <p:spPr>
          <a:xfrm>
            <a:off x="9637776" y="1691640"/>
            <a:ext cx="1883664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3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5-7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9546336" y="2240280"/>
            <a:ext cx="2066544" cy="402336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27" name="Text 25"/>
          <p:cNvSpPr/>
          <p:nvPr/>
        </p:nvSpPr>
        <p:spPr>
          <a:xfrm>
            <a:off x="9637776" y="2331720"/>
            <a:ext cx="188366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Path B Window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9637776" y="2834640"/>
            <a:ext cx="1883664" cy="3291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pursuing IPO: filing prep, prospectus, roadshow, listing. 12-18 month process. Tadawul Nomu first; Main Market later.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/ 15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 · Detail · CONFIDENTIAL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CF6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Could Go Wrong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Honest risk register. Not optimised for selling.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11247120" cy="86868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691640"/>
            <a:ext cx="3657600" cy="86868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178308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Initiatives don't hit projected scale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40080" y="214884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this happens: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4297680" y="1783080"/>
            <a:ext cx="7223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MITIGATION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7680" y="2057400"/>
            <a:ext cx="7223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Path A still viable at downside (MOIC 1.4-1.6x). Path B requires hitting base case.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57200" y="2651760"/>
            <a:ext cx="11247120" cy="86868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651760"/>
            <a:ext cx="3657600" cy="86868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2" name="Text 10"/>
          <p:cNvSpPr/>
          <p:nvPr/>
        </p:nvSpPr>
        <p:spPr>
          <a:xfrm>
            <a:off x="640080" y="274320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Saudi-majority restructuring is complex / costly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40080" y="310896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this happens: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4297680" y="2743200"/>
            <a:ext cx="7223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MITIGATION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4297680" y="3017520"/>
            <a:ext cx="7223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from Day 1. Use SPV structure to enable pre-conversion Saudi shares now. Legal sign-off on structure.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611880"/>
            <a:ext cx="11247120" cy="86868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7" name="Shape 15"/>
          <p:cNvSpPr/>
          <p:nvPr/>
        </p:nvSpPr>
        <p:spPr>
          <a:xfrm>
            <a:off x="457200" y="3611880"/>
            <a:ext cx="3657600" cy="86868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8" name="Text 16"/>
          <p:cNvSpPr/>
          <p:nvPr/>
        </p:nvSpPr>
        <p:spPr>
          <a:xfrm>
            <a:off x="640080" y="370332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F&amp;B M&amp;A market downturn at exit window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40080" y="406908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this happens: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4297680" y="3703320"/>
            <a:ext cx="7223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MITIGATION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4297680" y="3977640"/>
            <a:ext cx="7223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Don't force timing. Path A has flexible window (Yr 4-7). Path B can wait for window.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457200" y="4572000"/>
            <a:ext cx="11247120" cy="86868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3" name="Shape 21"/>
          <p:cNvSpPr/>
          <p:nvPr/>
        </p:nvSpPr>
        <p:spPr>
          <a:xfrm>
            <a:off x="457200" y="4572000"/>
            <a:ext cx="3657600" cy="86868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24" name="Text 22"/>
          <p:cNvSpPr/>
          <p:nvPr/>
        </p:nvSpPr>
        <p:spPr>
          <a:xfrm>
            <a:off x="640080" y="466344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Audited financials reveal issues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640080" y="502920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this happens: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4297680" y="4663440"/>
            <a:ext cx="7223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MITIGATION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4297680" y="4937760"/>
            <a:ext cx="7223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Engage Big-4 EARLY (Year 1). Issues found early are fixable. Issues found at deal-stage kill deals.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57200" y="5532120"/>
            <a:ext cx="11247120" cy="86868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9" name="Shape 27"/>
          <p:cNvSpPr/>
          <p:nvPr/>
        </p:nvSpPr>
        <p:spPr>
          <a:xfrm>
            <a:off x="457200" y="5532120"/>
            <a:ext cx="3657600" cy="86868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30" name="Text 28"/>
          <p:cNvSpPr/>
          <p:nvPr/>
        </p:nvSpPr>
        <p:spPr>
          <a:xfrm>
            <a:off x="640080" y="562356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Independent board members not available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640080" y="598932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this happens: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4297680" y="5623560"/>
            <a:ext cx="7223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MITIGATION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4297680" y="5897880"/>
            <a:ext cx="7223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KSA / regional advisors network. Mohammad's NTT contacts. Start recruiting Year 2.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/ 15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 · Detail · CONFIDENTIAL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KPIs — How We Measure Success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Specific. Measurable. Time-bound.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11247120" cy="4572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5" name="Text 3"/>
          <p:cNvSpPr/>
          <p:nvPr/>
        </p:nvSpPr>
        <p:spPr>
          <a:xfrm>
            <a:off x="594360" y="1691640"/>
            <a:ext cx="3383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KPI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251960" y="169164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806440" y="169164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3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7360920" y="169164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8915400" y="169164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57200" y="2148840"/>
            <a:ext cx="11247120" cy="502920"/>
          </a:xfrm>
          <a:prstGeom prst="rect">
            <a:avLst/>
          </a:prstGeom>
          <a:solidFill>
            <a:srgbClr val="FCF6F5"/>
          </a:solidFill>
          <a:ln w="3810">
            <a:solidFill>
              <a:srgbClr val="E5E5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94360" y="2148840"/>
            <a:ext cx="3383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Audited financial years complete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251960" y="214884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806440" y="214884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360920" y="214884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8915400" y="2148840"/>
            <a:ext cx="2651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 registry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2651760"/>
            <a:ext cx="11247120" cy="502920"/>
          </a:xfrm>
          <a:prstGeom prst="rect">
            <a:avLst/>
          </a:prstGeom>
          <a:solidFill>
            <a:srgbClr val="FFFFFF"/>
          </a:solidFill>
          <a:ln w="3810">
            <a:solidFill>
              <a:srgbClr val="E5E5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94360" y="2651760"/>
            <a:ext cx="3383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Independent board members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251960" y="265176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5806440" y="265176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7360920" y="265176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8915400" y="2651760"/>
            <a:ext cx="2651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Board records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457200" y="3154680"/>
            <a:ext cx="11247120" cy="502920"/>
          </a:xfrm>
          <a:prstGeom prst="rect">
            <a:avLst/>
          </a:prstGeom>
          <a:solidFill>
            <a:srgbClr val="FCF6F5"/>
          </a:solidFill>
          <a:ln w="3810">
            <a:solidFill>
              <a:srgbClr val="E5E5E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94360" y="3154680"/>
            <a:ext cx="3383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SPV EBITDA (SAR)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4251960" y="315468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6.0M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5806440" y="315468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8.7M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7360920" y="315468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13.2M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915400" y="3154680"/>
            <a:ext cx="2651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book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57200" y="3657600"/>
            <a:ext cx="11247120" cy="502920"/>
          </a:xfrm>
          <a:prstGeom prst="rect">
            <a:avLst/>
          </a:prstGeom>
          <a:solidFill>
            <a:srgbClr val="FFFFFF"/>
          </a:solidFill>
          <a:ln w="3810">
            <a:solidFill>
              <a:srgbClr val="E5E5E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94360" y="3657600"/>
            <a:ext cx="3383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SPV EV indicative (5.5x)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4251960" y="365760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33M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5806440" y="365760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48M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7360920" y="365760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72M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8915400" y="3657600"/>
            <a:ext cx="2651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 analysis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457200" y="4160520"/>
            <a:ext cx="11247120" cy="502920"/>
          </a:xfrm>
          <a:prstGeom prst="rect">
            <a:avLst/>
          </a:prstGeom>
          <a:solidFill>
            <a:srgbClr val="FCF6F5"/>
          </a:solidFill>
          <a:ln w="3810">
            <a:solidFill>
              <a:srgbClr val="E5E5E5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94360" y="4160520"/>
            <a:ext cx="3383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Banker relationships engaged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4251960" y="416052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5806440" y="416052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38" name="Text 36"/>
          <p:cNvSpPr/>
          <p:nvPr/>
        </p:nvSpPr>
        <p:spPr>
          <a:xfrm>
            <a:off x="7360920" y="416052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3-4</a:t>
            </a:r>
            <a:endParaRPr lang="en-US" sz="1100" dirty="0"/>
          </a:p>
        </p:txBody>
      </p:sp>
      <p:sp>
        <p:nvSpPr>
          <p:cNvPr id="39" name="Text 37"/>
          <p:cNvSpPr/>
          <p:nvPr/>
        </p:nvSpPr>
        <p:spPr>
          <a:xfrm>
            <a:off x="8915400" y="4160520"/>
            <a:ext cx="2651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BD records</a:t>
            </a:r>
            <a:endParaRPr lang="en-US" sz="1100" dirty="0"/>
          </a:p>
        </p:txBody>
      </p:sp>
      <p:sp>
        <p:nvSpPr>
          <p:cNvPr id="40" name="Text 38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 / 15</a:t>
            </a:r>
            <a:endParaRPr lang="en-US" sz="900" dirty="0"/>
          </a:p>
        </p:txBody>
      </p:sp>
      <p:sp>
        <p:nvSpPr>
          <p:cNvPr id="41" name="Text 39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 · Detail · CONFIDENTIAL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CF6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I Need From You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Concrete, dated, specific. No fluff.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11247120" cy="6858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691640"/>
            <a:ext cx="1828800" cy="6858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691640"/>
            <a:ext cx="1828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2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 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2468880" y="1691640"/>
            <a:ext cx="91440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Big-4 auditor RFP — engage one of the four firms (KPMG, EY, Deloitte, PwC)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11247120" cy="6858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9" name="Shape 7"/>
          <p:cNvSpPr/>
          <p:nvPr/>
        </p:nvSpPr>
        <p:spPr>
          <a:xfrm>
            <a:off x="457200" y="2468880"/>
            <a:ext cx="1828800" cy="6858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0" name="Text 8"/>
          <p:cNvSpPr/>
          <p:nvPr/>
        </p:nvSpPr>
        <p:spPr>
          <a:xfrm>
            <a:off x="457200" y="2468880"/>
            <a:ext cx="1828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2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 1-3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2468880" y="2468880"/>
            <a:ext cx="91440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SPV charter + shareholders agreement drafted and signed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3246120"/>
            <a:ext cx="11247120" cy="6858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3" name="Shape 11"/>
          <p:cNvSpPr/>
          <p:nvPr/>
        </p:nvSpPr>
        <p:spPr>
          <a:xfrm>
            <a:off x="457200" y="3246120"/>
            <a:ext cx="1828800" cy="6858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4" name="Text 12"/>
          <p:cNvSpPr/>
          <p:nvPr/>
        </p:nvSpPr>
        <p:spPr>
          <a:xfrm>
            <a:off x="457200" y="3246120"/>
            <a:ext cx="1828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2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 3-6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2468880" y="3246120"/>
            <a:ext cx="91440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 assignment from Dr. Khan to SPV completed (formal valuation required)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4023360"/>
            <a:ext cx="11247120" cy="6858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7" name="Shape 15"/>
          <p:cNvSpPr/>
          <p:nvPr/>
        </p:nvSpPr>
        <p:spPr>
          <a:xfrm>
            <a:off x="457200" y="4023360"/>
            <a:ext cx="1828800" cy="6858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8" name="Text 16"/>
          <p:cNvSpPr/>
          <p:nvPr/>
        </p:nvSpPr>
        <p:spPr>
          <a:xfrm>
            <a:off x="457200" y="4023360"/>
            <a:ext cx="1828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2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2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2468880" y="4023360"/>
            <a:ext cx="91440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CFO hire — financial leadership for audit + IPO readiness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57200" y="4800600"/>
            <a:ext cx="11247120" cy="6858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1" name="Shape 19"/>
          <p:cNvSpPr/>
          <p:nvPr/>
        </p:nvSpPr>
        <p:spPr>
          <a:xfrm>
            <a:off x="457200" y="4800600"/>
            <a:ext cx="1828800" cy="6858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22" name="Text 20"/>
          <p:cNvSpPr/>
          <p:nvPr/>
        </p:nvSpPr>
        <p:spPr>
          <a:xfrm>
            <a:off x="457200" y="4800600"/>
            <a:ext cx="1828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2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2-3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2468880" y="4800600"/>
            <a:ext cx="91440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independent board member recruited (KSA F&amp;B background)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457200" y="5577840"/>
            <a:ext cx="11247120" cy="6858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5" name="Shape 23"/>
          <p:cNvSpPr/>
          <p:nvPr/>
        </p:nvSpPr>
        <p:spPr>
          <a:xfrm>
            <a:off x="457200" y="5577840"/>
            <a:ext cx="1828800" cy="6858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26" name="Text 24"/>
          <p:cNvSpPr/>
          <p:nvPr/>
        </p:nvSpPr>
        <p:spPr>
          <a:xfrm>
            <a:off x="457200" y="5577840"/>
            <a:ext cx="1828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2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4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2468880" y="5577840"/>
            <a:ext cx="91440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Path A vs Path B decision based on actual financials and market conditions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/ 15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 · Detail · CONFIDENTIAL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CF6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3716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Year 5+ Work. Started In Year 1.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91440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Liquidity isn't a sprint, it's a 5-7 year discipline.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57200" y="182880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Bottom line: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57200" y="2377440"/>
            <a:ext cx="1124712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the only initiative that I've labelled as long-horizon and conditional. Path A (strategic stake sale at Year 4-5) is realistic if initiatives 1-4 deliver substantially. Path B (Tadawul Nomu IPO at Year 5-7) is harder — it requires Saudi-majority restructuring AND multi-year audited profitability AND substantial scale. Most early-stage F&amp;B groups in KSA never reach Path B. The honest answer: plan for Path A, prepare for both, and don't pretend either is going to happen in the next 24 months. The work that DOES need to start now — auditing, governance, IP assignment, SPV structure — is foundation work that pays off whether the eventual exit is Path A, Path B, a private buyer, or even just a dividend recapitalisation. None of those are possible without doing this foundation work in Years 1-2.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0" y="6035040"/>
            <a:ext cx="12188952" cy="82296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612648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 05 · IPO / Stake Sale Pathway · Detail Deck v1.0 (Draft)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64465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CONFIDENTIAL · For Dr. Sharouz Khan and authorised reviewers only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IPO / Stake Sale Pathway</dc:title>
  <dc:subject>PptxGenJS Presentation</dc:subject>
  <dc:creator>PptxGenJS</dc:creator>
  <cp:lastModifiedBy>PptxGenJS</cp:lastModifiedBy>
  <cp:revision>1</cp:revision>
  <dcterms:created xsi:type="dcterms:W3CDTF">2026-05-07T01:18:22Z</dcterms:created>
  <dcterms:modified xsi:type="dcterms:W3CDTF">2026-05-07T01:18:22Z</dcterms:modified>
</cp:coreProperties>
</file>