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85" d="100"/>
          <a:sy n="85" d="100"/>
        </p:scale>
        <p:origin x="562"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66413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1A1A"/>
        </a:solidFill>
        <a:effectLst/>
      </p:bgPr>
    </p:bg>
    <p:spTree>
      <p:nvGrpSpPr>
        <p:cNvPr id="1" name=""/>
        <p:cNvGrpSpPr/>
        <p:nvPr/>
      </p:nvGrpSpPr>
      <p:grpSpPr>
        <a:xfrm>
          <a:off x="0" y="0"/>
          <a:ext cx="0" cy="0"/>
          <a:chOff x="0" y="0"/>
          <a:chExt cx="0" cy="0"/>
        </a:xfrm>
      </p:grpSpPr>
      <p:sp>
        <p:nvSpPr>
          <p:cNvPr id="2" name="Shape 0"/>
          <p:cNvSpPr/>
          <p:nvPr/>
        </p:nvSpPr>
        <p:spPr>
          <a:xfrm>
            <a:off x="0" y="0"/>
            <a:ext cx="365760" cy="6858000"/>
          </a:xfrm>
          <a:prstGeom prst="rect">
            <a:avLst/>
          </a:prstGeom>
          <a:solidFill>
            <a:srgbClr val="990011"/>
          </a:solidFill>
          <a:ln/>
        </p:spPr>
      </p:sp>
      <p:sp>
        <p:nvSpPr>
          <p:cNvPr id="3" name="Text 1"/>
          <p:cNvSpPr/>
          <p:nvPr/>
        </p:nvSpPr>
        <p:spPr>
          <a:xfrm>
            <a:off x="822960" y="822960"/>
            <a:ext cx="10058400" cy="365760"/>
          </a:xfrm>
          <a:prstGeom prst="rect">
            <a:avLst/>
          </a:prstGeom>
          <a:noFill/>
          <a:ln/>
        </p:spPr>
        <p:txBody>
          <a:bodyPr wrap="square" rtlCol="0" anchor="ctr"/>
          <a:lstStyle/>
          <a:p>
            <a:pPr marL="0" indent="0">
              <a:buNone/>
            </a:pPr>
            <a:r>
              <a:rPr lang="en-US" sz="1400" b="1" kern="0" spc="600" dirty="0">
                <a:solidFill>
                  <a:srgbClr val="C9A961"/>
                </a:solidFill>
                <a:latin typeface="Calibri" pitchFamily="34" charset="0"/>
                <a:ea typeface="Calibri" pitchFamily="34" charset="-122"/>
                <a:cs typeface="Calibri" pitchFamily="34" charset="-120"/>
              </a:rPr>
              <a:t>INITIATIVE 04 · DETAIL</a:t>
            </a:r>
            <a:endParaRPr lang="en-US" sz="1400" dirty="0"/>
          </a:p>
        </p:txBody>
      </p:sp>
      <p:sp>
        <p:nvSpPr>
          <p:cNvPr id="4" name="Text 2"/>
          <p:cNvSpPr/>
          <p:nvPr/>
        </p:nvSpPr>
        <p:spPr>
          <a:xfrm>
            <a:off x="822960" y="1463040"/>
            <a:ext cx="10058400" cy="822960"/>
          </a:xfrm>
          <a:prstGeom prst="rect">
            <a:avLst/>
          </a:prstGeom>
          <a:noFill/>
          <a:ln/>
        </p:spPr>
        <p:txBody>
          <a:bodyPr wrap="square" rtlCol="0" anchor="ctr"/>
          <a:lstStyle/>
          <a:p>
            <a:pPr marL="0" indent="0">
              <a:buNone/>
            </a:pPr>
            <a:r>
              <a:rPr lang="en-US" sz="5600" b="1" dirty="0">
                <a:solidFill>
                  <a:srgbClr val="FFFFFF"/>
                </a:solidFill>
                <a:latin typeface="Georgia" pitchFamily="34" charset="0"/>
                <a:ea typeface="Georgia" pitchFamily="34" charset="-122"/>
                <a:cs typeface="Georgia" pitchFamily="34" charset="-120"/>
              </a:rPr>
              <a:t>Red Chili</a:t>
            </a:r>
            <a:endParaRPr lang="en-US" sz="5600" dirty="0"/>
          </a:p>
        </p:txBody>
      </p:sp>
      <p:sp>
        <p:nvSpPr>
          <p:cNvPr id="5" name="Text 3"/>
          <p:cNvSpPr/>
          <p:nvPr/>
        </p:nvSpPr>
        <p:spPr>
          <a:xfrm>
            <a:off x="822960" y="2377440"/>
            <a:ext cx="10058400" cy="822960"/>
          </a:xfrm>
          <a:prstGeom prst="rect">
            <a:avLst/>
          </a:prstGeom>
          <a:noFill/>
          <a:ln/>
        </p:spPr>
        <p:txBody>
          <a:bodyPr wrap="square" rtlCol="0" anchor="ctr"/>
          <a:lstStyle/>
          <a:p>
            <a:pPr marL="0" indent="0">
              <a:buNone/>
            </a:pPr>
            <a:r>
              <a:rPr lang="en-US" sz="4000" i="1" dirty="0">
                <a:solidFill>
                  <a:srgbClr val="990011"/>
                </a:solidFill>
                <a:latin typeface="Georgia" pitchFamily="34" charset="0"/>
                <a:ea typeface="Georgia" pitchFamily="34" charset="-122"/>
                <a:cs typeface="Georgia" pitchFamily="34" charset="-120"/>
              </a:rPr>
              <a:t>Global Franchise System</a:t>
            </a:r>
            <a:endParaRPr lang="en-US" sz="4000" dirty="0"/>
          </a:p>
        </p:txBody>
      </p:sp>
      <p:sp>
        <p:nvSpPr>
          <p:cNvPr id="6" name="Text 4"/>
          <p:cNvSpPr/>
          <p:nvPr/>
        </p:nvSpPr>
        <p:spPr>
          <a:xfrm>
            <a:off x="822960" y="3474720"/>
            <a:ext cx="10058400" cy="1097280"/>
          </a:xfrm>
          <a:prstGeom prst="rect">
            <a:avLst/>
          </a:prstGeom>
          <a:noFill/>
          <a:ln/>
        </p:spPr>
        <p:txBody>
          <a:bodyPr wrap="square" rtlCol="0" anchor="ctr"/>
          <a:lstStyle/>
          <a:p>
            <a:pPr marL="0" indent="0">
              <a:buNone/>
            </a:pPr>
            <a:r>
              <a:rPr lang="en-US" sz="1600" i="1" dirty="0">
                <a:solidFill>
                  <a:srgbClr val="E5E5E5"/>
                </a:solidFill>
                <a:latin typeface="Calibri" pitchFamily="34" charset="0"/>
                <a:ea typeface="Calibri" pitchFamily="34" charset="-122"/>
                <a:cs typeface="Calibri" pitchFamily="34" charset="-120"/>
              </a:rPr>
              <a:t>Four sub-brands. Four price points. Asset-light scale — only after the Saudi flagship proves it.</a:t>
            </a:r>
            <a:endParaRPr lang="en-US" sz="1600" dirty="0"/>
          </a:p>
        </p:txBody>
      </p:sp>
      <p:sp>
        <p:nvSpPr>
          <p:cNvPr id="7" name="Text 5"/>
          <p:cNvSpPr/>
          <p:nvPr/>
        </p:nvSpPr>
        <p:spPr>
          <a:xfrm>
            <a:off x="822960" y="5120640"/>
            <a:ext cx="10058400" cy="274320"/>
          </a:xfrm>
          <a:prstGeom prst="rect">
            <a:avLst/>
          </a:prstGeom>
          <a:noFill/>
          <a:ln/>
        </p:spPr>
        <p:txBody>
          <a:bodyPr wrap="square" rtlCol="0" anchor="ctr"/>
          <a:lstStyle/>
          <a:p>
            <a:pPr marL="0" indent="0">
              <a:buNone/>
            </a:pPr>
            <a:r>
              <a:rPr lang="en-US" sz="1200" dirty="0">
                <a:solidFill>
                  <a:srgbClr val="C9A961"/>
                </a:solidFill>
                <a:latin typeface="Calibri" pitchFamily="34" charset="0"/>
                <a:ea typeface="Calibri" pitchFamily="34" charset="-122"/>
                <a:cs typeface="Calibri" pitchFamily="34" charset="-120"/>
              </a:rPr>
              <a:t>Prepared for: Dr. Sharouz Khan + Legal Counsel</a:t>
            </a:r>
            <a:endParaRPr lang="en-US" sz="1200" dirty="0"/>
          </a:p>
        </p:txBody>
      </p:sp>
      <p:sp>
        <p:nvSpPr>
          <p:cNvPr id="8" name="Text 6"/>
          <p:cNvSpPr/>
          <p:nvPr/>
        </p:nvSpPr>
        <p:spPr>
          <a:xfrm>
            <a:off x="822960" y="5486400"/>
            <a:ext cx="10058400" cy="274320"/>
          </a:xfrm>
          <a:prstGeom prst="rect">
            <a:avLst/>
          </a:prstGeom>
          <a:noFill/>
          <a:ln/>
        </p:spPr>
        <p:txBody>
          <a:bodyPr wrap="square" rtlCol="0" anchor="ctr"/>
          <a:lstStyle/>
          <a:p>
            <a:pPr marL="0" indent="0">
              <a:buNone/>
            </a:pPr>
            <a:r>
              <a:rPr lang="en-US" sz="1000" i="1" dirty="0">
                <a:solidFill>
                  <a:srgbClr val="C9A961"/>
                </a:solidFill>
                <a:latin typeface="Calibri" pitchFamily="34" charset="0"/>
                <a:ea typeface="Calibri" pitchFamily="34" charset="-122"/>
                <a:cs typeface="Calibri" pitchFamily="34" charset="-120"/>
              </a:rPr>
              <a:t>Confidential · Draft v1.0 · For Dr. Sharouz Khan and authorised reviewers only</a:t>
            </a:r>
            <a:endParaRPr lang="en-US" sz="1000" dirty="0"/>
          </a:p>
        </p:txBody>
      </p:sp>
      <p:sp>
        <p:nvSpPr>
          <p:cNvPr id="9" name="Text 7"/>
          <p:cNvSpPr/>
          <p:nvPr/>
        </p:nvSpPr>
        <p:spPr>
          <a:xfrm>
            <a:off x="822960" y="5943600"/>
            <a:ext cx="10058400" cy="274320"/>
          </a:xfrm>
          <a:prstGeom prst="rect">
            <a:avLst/>
          </a:prstGeom>
          <a:noFill/>
          <a:ln/>
        </p:spPr>
        <p:txBody>
          <a:bodyPr wrap="square" rtlCol="0" anchor="ctr"/>
          <a:lstStyle/>
          <a:p>
            <a:pPr marL="0" indent="0">
              <a:buNone/>
            </a:pPr>
            <a:r>
              <a:rPr lang="en-US" sz="1100" dirty="0">
                <a:solidFill>
                  <a:srgbClr val="E5E5E5"/>
                </a:solidFill>
                <a:latin typeface="Calibri" pitchFamily="34" charset="0"/>
                <a:ea typeface="Calibri" pitchFamily="34" charset="-122"/>
                <a:cs typeface="Calibri" pitchFamily="34" charset="-120"/>
              </a:rPr>
              <a:t>Mohammad Shakil · NTT Groups · Vivid Verse Global</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CF6F5"/>
        </a:solidFill>
        <a:effectLst/>
      </p:bgPr>
    </p:bg>
    <p:spTree>
      <p:nvGrpSpPr>
        <p:cNvPr id="1" name=""/>
        <p:cNvGrpSpPr/>
        <p:nvPr/>
      </p:nvGrpSpPr>
      <p:grpSpPr>
        <a:xfrm>
          <a:off x="0" y="0"/>
          <a:ext cx="0" cy="0"/>
          <a:chOff x="0" y="0"/>
          <a:chExt cx="0" cy="0"/>
        </a:xfrm>
      </p:grpSpPr>
      <p:sp>
        <p:nvSpPr>
          <p:cNvPr id="2" name="Text 0"/>
          <p:cNvSpPr/>
          <p:nvPr/>
        </p:nvSpPr>
        <p:spPr>
          <a:xfrm>
            <a:off x="457200" y="365760"/>
            <a:ext cx="11247120" cy="640080"/>
          </a:xfrm>
          <a:prstGeom prst="rect">
            <a:avLst/>
          </a:prstGeom>
          <a:noFill/>
          <a:ln/>
        </p:spPr>
        <p:txBody>
          <a:bodyPr wrap="square" rtlCol="0" anchor="ctr"/>
          <a:lstStyle/>
          <a:p>
            <a:pPr marL="0" indent="0">
              <a:buNone/>
            </a:pPr>
            <a:r>
              <a:rPr lang="en-US" sz="3200" b="1" dirty="0">
                <a:solidFill>
                  <a:srgbClr val="990011"/>
                </a:solidFill>
                <a:latin typeface="Georgia" pitchFamily="34" charset="0"/>
                <a:ea typeface="Georgia" pitchFamily="34" charset="-122"/>
                <a:cs typeface="Georgia" pitchFamily="34" charset="-120"/>
              </a:rPr>
              <a:t>What This Initiative Is</a:t>
            </a:r>
            <a:endParaRPr lang="en-US" sz="3200" dirty="0"/>
          </a:p>
        </p:txBody>
      </p:sp>
      <p:sp>
        <p:nvSpPr>
          <p:cNvPr id="3" name="Text 1"/>
          <p:cNvSpPr/>
          <p:nvPr/>
        </p:nvSpPr>
        <p:spPr>
          <a:xfrm>
            <a:off x="457200" y="960120"/>
            <a:ext cx="11247120" cy="365760"/>
          </a:xfrm>
          <a:prstGeom prst="rect">
            <a:avLst/>
          </a:prstGeom>
          <a:noFill/>
          <a:ln/>
        </p:spPr>
        <p:txBody>
          <a:bodyPr wrap="square" rtlCol="0" anchor="ctr"/>
          <a:lstStyle/>
          <a:p>
            <a:pPr marL="0" indent="0">
              <a:buNone/>
            </a:pPr>
            <a:r>
              <a:rPr lang="en-US" sz="1400" i="1" dirty="0">
                <a:solidFill>
                  <a:srgbClr val="6B6B6B"/>
                </a:solidFill>
                <a:latin typeface="Calibri" pitchFamily="34" charset="0"/>
                <a:ea typeface="Calibri" pitchFamily="34" charset="-122"/>
                <a:cs typeface="Calibri" pitchFamily="34" charset="-120"/>
              </a:rPr>
              <a:t>In one sentence, then in three.</a:t>
            </a:r>
            <a:endParaRPr lang="en-US" sz="1400" dirty="0"/>
          </a:p>
        </p:txBody>
      </p:sp>
      <p:sp>
        <p:nvSpPr>
          <p:cNvPr id="4" name="Shape 2"/>
          <p:cNvSpPr/>
          <p:nvPr/>
        </p:nvSpPr>
        <p:spPr>
          <a:xfrm>
            <a:off x="457200" y="1691640"/>
            <a:ext cx="11247120" cy="1097280"/>
          </a:xfrm>
          <a:prstGeom prst="rect">
            <a:avLst/>
          </a:prstGeom>
          <a:solidFill>
            <a:srgbClr val="990011"/>
          </a:solidFill>
          <a:ln/>
        </p:spPr>
      </p:sp>
      <p:sp>
        <p:nvSpPr>
          <p:cNvPr id="5" name="Text 3"/>
          <p:cNvSpPr/>
          <p:nvPr/>
        </p:nvSpPr>
        <p:spPr>
          <a:xfrm>
            <a:off x="640080" y="1783080"/>
            <a:ext cx="10881360" cy="914400"/>
          </a:xfrm>
          <a:prstGeom prst="rect">
            <a:avLst/>
          </a:prstGeom>
          <a:noFill/>
          <a:ln/>
        </p:spPr>
        <p:txBody>
          <a:bodyPr wrap="square" rtlCol="0" anchor="ctr"/>
          <a:lstStyle/>
          <a:p>
            <a:pPr marL="0" indent="0">
              <a:buNone/>
            </a:pPr>
            <a:r>
              <a:rPr lang="en-US" sz="1800" i="1" dirty="0">
                <a:solidFill>
                  <a:srgbClr val="FFFFFF"/>
                </a:solidFill>
                <a:latin typeface="Georgia" pitchFamily="34" charset="0"/>
                <a:ea typeface="Georgia" pitchFamily="34" charset="-122"/>
                <a:cs typeface="Georgia" pitchFamily="34" charset="-120"/>
              </a:rPr>
              <a:t>A four-sub-brand franchise architecture (Family / Express / Snack Corner / Tea Stall) that lets Red Chili scale internationally without operating capital — but only after the Saudi flagship proves the model.</a:t>
            </a:r>
            <a:endParaRPr lang="en-US" sz="1800" dirty="0"/>
          </a:p>
        </p:txBody>
      </p:sp>
      <p:sp>
        <p:nvSpPr>
          <p:cNvPr id="6" name="Shape 4"/>
          <p:cNvSpPr/>
          <p:nvPr/>
        </p:nvSpPr>
        <p:spPr>
          <a:xfrm>
            <a:off x="457200" y="3108960"/>
            <a:ext cx="11247120" cy="914400"/>
          </a:xfrm>
          <a:prstGeom prst="rect">
            <a:avLst/>
          </a:prstGeom>
          <a:solidFill>
            <a:srgbClr val="FFFFFF"/>
          </a:solidFill>
          <a:ln/>
        </p:spPr>
      </p:sp>
      <p:sp>
        <p:nvSpPr>
          <p:cNvPr id="7" name="Shape 5"/>
          <p:cNvSpPr/>
          <p:nvPr/>
        </p:nvSpPr>
        <p:spPr>
          <a:xfrm>
            <a:off x="457200" y="3108960"/>
            <a:ext cx="548640" cy="914400"/>
          </a:xfrm>
          <a:prstGeom prst="rect">
            <a:avLst/>
          </a:prstGeom>
          <a:solidFill>
            <a:srgbClr val="990011"/>
          </a:solidFill>
          <a:ln/>
        </p:spPr>
      </p:sp>
      <p:sp>
        <p:nvSpPr>
          <p:cNvPr id="8" name="Text 6"/>
          <p:cNvSpPr/>
          <p:nvPr/>
        </p:nvSpPr>
        <p:spPr>
          <a:xfrm>
            <a:off x="457200" y="3108960"/>
            <a:ext cx="548640" cy="914400"/>
          </a:xfrm>
          <a:prstGeom prst="rect">
            <a:avLst/>
          </a:prstGeom>
          <a:noFill/>
          <a:ln/>
        </p:spPr>
        <p:txBody>
          <a:bodyPr wrap="square" rtlCol="0" anchor="ctr"/>
          <a:lstStyle/>
          <a:p>
            <a:pPr marL="0" indent="0" algn="ctr">
              <a:buNone/>
            </a:pPr>
            <a:r>
              <a:rPr lang="en-US" sz="2400" b="1" dirty="0">
                <a:solidFill>
                  <a:srgbClr val="C9A961"/>
                </a:solidFill>
                <a:latin typeface="Georgia" pitchFamily="34" charset="0"/>
                <a:ea typeface="Georgia" pitchFamily="34" charset="-122"/>
                <a:cs typeface="Georgia" pitchFamily="34" charset="-120"/>
              </a:rPr>
              <a:t>01</a:t>
            </a:r>
            <a:endParaRPr lang="en-US" sz="2400" dirty="0"/>
          </a:p>
        </p:txBody>
      </p:sp>
      <p:sp>
        <p:nvSpPr>
          <p:cNvPr id="9" name="Text 7"/>
          <p:cNvSpPr/>
          <p:nvPr/>
        </p:nvSpPr>
        <p:spPr>
          <a:xfrm>
            <a:off x="1188720" y="3108960"/>
            <a:ext cx="10424160" cy="914400"/>
          </a:xfrm>
          <a:prstGeom prst="rect">
            <a:avLst/>
          </a:prstGeom>
          <a:noFill/>
          <a:ln/>
        </p:spPr>
        <p:txBody>
          <a:bodyPr wrap="square" rtlCol="0" anchor="ctr"/>
          <a:lstStyle/>
          <a:p>
            <a:pPr marL="0" indent="0">
              <a:buNone/>
            </a:pPr>
            <a:r>
              <a:rPr lang="en-US" sz="1300" b="1" dirty="0">
                <a:solidFill>
                  <a:srgbClr val="990011"/>
                </a:solidFill>
                <a:latin typeface="Calibri" pitchFamily="34" charset="0"/>
                <a:ea typeface="Calibri" pitchFamily="34" charset="-122"/>
                <a:cs typeface="Calibri" pitchFamily="34" charset="-120"/>
              </a:rPr>
              <a:t>Why four sub-brands.  </a:t>
            </a:r>
            <a:r>
              <a:rPr lang="en-US" sz="1100" dirty="0">
                <a:solidFill>
                  <a:srgbClr val="1A1A1A"/>
                </a:solidFill>
                <a:latin typeface="Calibri" pitchFamily="34" charset="0"/>
                <a:ea typeface="Calibri" pitchFamily="34" charset="-122"/>
                <a:cs typeface="Calibri" pitchFamily="34" charset="-120"/>
              </a:rPr>
              <a:t>One brand, four formats, four price points. Lets a franchisee invest at SAR 60K (Tea Stall) or SAR 3M (Family). Different markets, different formats — same brand DNA.</a:t>
            </a:r>
            <a:endParaRPr lang="en-US" sz="1300" dirty="0"/>
          </a:p>
        </p:txBody>
      </p:sp>
      <p:sp>
        <p:nvSpPr>
          <p:cNvPr id="10" name="Shape 8"/>
          <p:cNvSpPr/>
          <p:nvPr/>
        </p:nvSpPr>
        <p:spPr>
          <a:xfrm>
            <a:off x="457200" y="4114800"/>
            <a:ext cx="11247120" cy="914400"/>
          </a:xfrm>
          <a:prstGeom prst="rect">
            <a:avLst/>
          </a:prstGeom>
          <a:solidFill>
            <a:srgbClr val="FFFFFF"/>
          </a:solidFill>
          <a:ln/>
        </p:spPr>
      </p:sp>
      <p:sp>
        <p:nvSpPr>
          <p:cNvPr id="11" name="Shape 9"/>
          <p:cNvSpPr/>
          <p:nvPr/>
        </p:nvSpPr>
        <p:spPr>
          <a:xfrm>
            <a:off x="457200" y="4114800"/>
            <a:ext cx="548640" cy="914400"/>
          </a:xfrm>
          <a:prstGeom prst="rect">
            <a:avLst/>
          </a:prstGeom>
          <a:solidFill>
            <a:srgbClr val="990011"/>
          </a:solidFill>
          <a:ln/>
        </p:spPr>
      </p:sp>
      <p:sp>
        <p:nvSpPr>
          <p:cNvPr id="12" name="Text 10"/>
          <p:cNvSpPr/>
          <p:nvPr/>
        </p:nvSpPr>
        <p:spPr>
          <a:xfrm>
            <a:off x="457200" y="4114800"/>
            <a:ext cx="548640" cy="914400"/>
          </a:xfrm>
          <a:prstGeom prst="rect">
            <a:avLst/>
          </a:prstGeom>
          <a:noFill/>
          <a:ln/>
        </p:spPr>
        <p:txBody>
          <a:bodyPr wrap="square" rtlCol="0" anchor="ctr"/>
          <a:lstStyle/>
          <a:p>
            <a:pPr marL="0" indent="0" algn="ctr">
              <a:buNone/>
            </a:pPr>
            <a:r>
              <a:rPr lang="en-US" sz="2400" b="1" dirty="0">
                <a:solidFill>
                  <a:srgbClr val="C9A961"/>
                </a:solidFill>
                <a:latin typeface="Georgia" pitchFamily="34" charset="0"/>
                <a:ea typeface="Georgia" pitchFamily="34" charset="-122"/>
                <a:cs typeface="Georgia" pitchFamily="34" charset="-120"/>
              </a:rPr>
              <a:t>02</a:t>
            </a:r>
            <a:endParaRPr lang="en-US" sz="2400" dirty="0"/>
          </a:p>
        </p:txBody>
      </p:sp>
      <p:sp>
        <p:nvSpPr>
          <p:cNvPr id="13" name="Text 11"/>
          <p:cNvSpPr/>
          <p:nvPr/>
        </p:nvSpPr>
        <p:spPr>
          <a:xfrm>
            <a:off x="1188720" y="4114800"/>
            <a:ext cx="10424160" cy="914400"/>
          </a:xfrm>
          <a:prstGeom prst="rect">
            <a:avLst/>
          </a:prstGeom>
          <a:noFill/>
          <a:ln/>
        </p:spPr>
        <p:txBody>
          <a:bodyPr wrap="square" rtlCol="0" anchor="ctr"/>
          <a:lstStyle/>
          <a:p>
            <a:pPr marL="0" indent="0">
              <a:buNone/>
            </a:pPr>
            <a:r>
              <a:rPr lang="en-US" sz="1300" b="1" dirty="0">
                <a:solidFill>
                  <a:srgbClr val="990011"/>
                </a:solidFill>
                <a:latin typeface="Calibri" pitchFamily="34" charset="0"/>
                <a:ea typeface="Calibri" pitchFamily="34" charset="-122"/>
                <a:cs typeface="Calibri" pitchFamily="34" charset="-120"/>
              </a:rPr>
              <a:t>Why asset-light.  </a:t>
            </a:r>
            <a:r>
              <a:rPr lang="en-US" sz="1100" dirty="0">
                <a:solidFill>
                  <a:srgbClr val="1A1A1A"/>
                </a:solidFill>
                <a:latin typeface="Calibri" pitchFamily="34" charset="0"/>
                <a:ea typeface="Calibri" pitchFamily="34" charset="-122"/>
                <a:cs typeface="Calibri" pitchFamily="34" charset="-120"/>
              </a:rPr>
              <a:t>Franchisees fund their own units. Red Chili Group earns initial fee + recurring royalty + marketing fund. SPV's exposure is the master ERP, IP, support team — not unit-level capital.</a:t>
            </a:r>
            <a:endParaRPr lang="en-US" sz="1300" dirty="0"/>
          </a:p>
        </p:txBody>
      </p:sp>
      <p:sp>
        <p:nvSpPr>
          <p:cNvPr id="14" name="Shape 12"/>
          <p:cNvSpPr/>
          <p:nvPr/>
        </p:nvSpPr>
        <p:spPr>
          <a:xfrm>
            <a:off x="457200" y="5120640"/>
            <a:ext cx="11247120" cy="914400"/>
          </a:xfrm>
          <a:prstGeom prst="rect">
            <a:avLst/>
          </a:prstGeom>
          <a:solidFill>
            <a:srgbClr val="FFFFFF"/>
          </a:solidFill>
          <a:ln/>
        </p:spPr>
      </p:sp>
      <p:sp>
        <p:nvSpPr>
          <p:cNvPr id="15" name="Shape 13"/>
          <p:cNvSpPr/>
          <p:nvPr/>
        </p:nvSpPr>
        <p:spPr>
          <a:xfrm>
            <a:off x="457200" y="5120640"/>
            <a:ext cx="548640" cy="914400"/>
          </a:xfrm>
          <a:prstGeom prst="rect">
            <a:avLst/>
          </a:prstGeom>
          <a:solidFill>
            <a:srgbClr val="990011"/>
          </a:solidFill>
          <a:ln/>
        </p:spPr>
      </p:sp>
      <p:sp>
        <p:nvSpPr>
          <p:cNvPr id="16" name="Text 14"/>
          <p:cNvSpPr/>
          <p:nvPr/>
        </p:nvSpPr>
        <p:spPr>
          <a:xfrm>
            <a:off x="457200" y="5120640"/>
            <a:ext cx="548640" cy="914400"/>
          </a:xfrm>
          <a:prstGeom prst="rect">
            <a:avLst/>
          </a:prstGeom>
          <a:noFill/>
          <a:ln/>
        </p:spPr>
        <p:txBody>
          <a:bodyPr wrap="square" rtlCol="0" anchor="ctr"/>
          <a:lstStyle/>
          <a:p>
            <a:pPr marL="0" indent="0" algn="ctr">
              <a:buNone/>
            </a:pPr>
            <a:r>
              <a:rPr lang="en-US" sz="2400" b="1" dirty="0">
                <a:solidFill>
                  <a:srgbClr val="C9A961"/>
                </a:solidFill>
                <a:latin typeface="Georgia" pitchFamily="34" charset="0"/>
                <a:ea typeface="Georgia" pitchFamily="34" charset="-122"/>
                <a:cs typeface="Georgia" pitchFamily="34" charset="-120"/>
              </a:rPr>
              <a:t>03</a:t>
            </a:r>
            <a:endParaRPr lang="en-US" sz="2400" dirty="0"/>
          </a:p>
        </p:txBody>
      </p:sp>
      <p:sp>
        <p:nvSpPr>
          <p:cNvPr id="17" name="Text 15"/>
          <p:cNvSpPr/>
          <p:nvPr/>
        </p:nvSpPr>
        <p:spPr>
          <a:xfrm>
            <a:off x="1188720" y="5120640"/>
            <a:ext cx="10424160" cy="914400"/>
          </a:xfrm>
          <a:prstGeom prst="rect">
            <a:avLst/>
          </a:prstGeom>
          <a:noFill/>
          <a:ln/>
        </p:spPr>
        <p:txBody>
          <a:bodyPr wrap="square" rtlCol="0" anchor="ctr"/>
          <a:lstStyle/>
          <a:p>
            <a:pPr marL="0" indent="0">
              <a:buNone/>
            </a:pPr>
            <a:r>
              <a:rPr lang="en-US" sz="1300" b="1" dirty="0">
                <a:solidFill>
                  <a:srgbClr val="990011"/>
                </a:solidFill>
                <a:latin typeface="Calibri" pitchFamily="34" charset="0"/>
                <a:ea typeface="Calibri" pitchFamily="34" charset="-122"/>
                <a:cs typeface="Calibri" pitchFamily="34" charset="-120"/>
              </a:rPr>
              <a:t>Why fourth.  </a:t>
            </a:r>
            <a:r>
              <a:rPr lang="en-US" sz="1100" dirty="0">
                <a:solidFill>
                  <a:srgbClr val="1A1A1A"/>
                </a:solidFill>
                <a:latin typeface="Calibri" pitchFamily="34" charset="0"/>
                <a:ea typeface="Calibri" pitchFamily="34" charset="-122"/>
                <a:cs typeface="Calibri" pitchFamily="34" charset="-120"/>
              </a:rPr>
              <a:t>Cannot franchise what hasn't been proved. Saudi flagship (Olaya) needs 6 months profitable + audit-ready before first international franchisee signs. Anything sooner is sales of an unproven product.</a:t>
            </a:r>
            <a:endParaRPr lang="en-US" sz="1300" dirty="0"/>
          </a:p>
        </p:txBody>
      </p:sp>
      <p:sp>
        <p:nvSpPr>
          <p:cNvPr id="18" name="Text 16"/>
          <p:cNvSpPr/>
          <p:nvPr/>
        </p:nvSpPr>
        <p:spPr>
          <a:xfrm>
            <a:off x="11338560" y="6537960"/>
            <a:ext cx="731520" cy="228600"/>
          </a:xfrm>
          <a:prstGeom prst="rect">
            <a:avLst/>
          </a:prstGeom>
          <a:noFill/>
          <a:ln/>
        </p:spPr>
        <p:txBody>
          <a:bodyPr wrap="square" rtlCol="0" anchor="ctr"/>
          <a:lstStyle/>
          <a:p>
            <a:pPr marL="0" indent="0" algn="r">
              <a:buNone/>
            </a:pPr>
            <a:r>
              <a:rPr lang="en-US" sz="900" dirty="0">
                <a:solidFill>
                  <a:srgbClr val="6B6B6B"/>
                </a:solidFill>
                <a:latin typeface="Calibri" pitchFamily="34" charset="0"/>
                <a:ea typeface="Calibri" pitchFamily="34" charset="-122"/>
                <a:cs typeface="Calibri" pitchFamily="34" charset="-120"/>
              </a:rPr>
              <a:t>2 / 15</a:t>
            </a:r>
            <a:endParaRPr lang="en-US" sz="900" dirty="0"/>
          </a:p>
        </p:txBody>
      </p:sp>
      <p:sp>
        <p:nvSpPr>
          <p:cNvPr id="19" name="Text 17"/>
          <p:cNvSpPr/>
          <p:nvPr/>
        </p:nvSpPr>
        <p:spPr>
          <a:xfrm>
            <a:off x="457200" y="6537960"/>
            <a:ext cx="10058400" cy="228600"/>
          </a:xfrm>
          <a:prstGeom prst="rect">
            <a:avLst/>
          </a:prstGeom>
          <a:noFill/>
          <a:ln/>
        </p:spPr>
        <p:txBody>
          <a:bodyPr wrap="square" rtlCol="0" anchor="ctr"/>
          <a:lstStyle/>
          <a:p>
            <a:pPr marL="0" indent="0">
              <a:buNone/>
            </a:pPr>
            <a:r>
              <a:rPr lang="en-US" sz="800" dirty="0">
                <a:solidFill>
                  <a:srgbClr val="6B6B6B"/>
                </a:solidFill>
                <a:latin typeface="Calibri" pitchFamily="34" charset="0"/>
                <a:ea typeface="Calibri" pitchFamily="34" charset="-122"/>
                <a:cs typeface="Calibri" pitchFamily="34" charset="-120"/>
              </a:rPr>
              <a:t>Initiative · Detail · CONFIDENTIAL</a:t>
            </a:r>
            <a:endParaRPr lang="en-US" sz="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365760"/>
            <a:ext cx="11247120" cy="640080"/>
          </a:xfrm>
          <a:prstGeom prst="rect">
            <a:avLst/>
          </a:prstGeom>
          <a:noFill/>
          <a:ln/>
        </p:spPr>
        <p:txBody>
          <a:bodyPr wrap="square" rtlCol="0" anchor="ctr"/>
          <a:lstStyle/>
          <a:p>
            <a:pPr marL="0" indent="0">
              <a:buNone/>
            </a:pPr>
            <a:r>
              <a:rPr lang="en-US" sz="3200" b="1" dirty="0">
                <a:solidFill>
                  <a:srgbClr val="990011"/>
                </a:solidFill>
                <a:latin typeface="Georgia" pitchFamily="34" charset="0"/>
                <a:ea typeface="Georgia" pitchFamily="34" charset="-122"/>
                <a:cs typeface="Georgia" pitchFamily="34" charset="-120"/>
              </a:rPr>
              <a:t>The Problem It Solves</a:t>
            </a:r>
            <a:endParaRPr lang="en-US" sz="3200" dirty="0"/>
          </a:p>
        </p:txBody>
      </p:sp>
      <p:sp>
        <p:nvSpPr>
          <p:cNvPr id="3" name="Text 1"/>
          <p:cNvSpPr/>
          <p:nvPr/>
        </p:nvSpPr>
        <p:spPr>
          <a:xfrm>
            <a:off x="457200" y="960120"/>
            <a:ext cx="11247120" cy="365760"/>
          </a:xfrm>
          <a:prstGeom prst="rect">
            <a:avLst/>
          </a:prstGeom>
          <a:noFill/>
          <a:ln/>
        </p:spPr>
        <p:txBody>
          <a:bodyPr wrap="square" rtlCol="0" anchor="ctr"/>
          <a:lstStyle/>
          <a:p>
            <a:pPr marL="0" indent="0">
              <a:buNone/>
            </a:pPr>
            <a:r>
              <a:rPr lang="en-US" sz="1400" i="1" dirty="0">
                <a:solidFill>
                  <a:srgbClr val="6B6B6B"/>
                </a:solidFill>
                <a:latin typeface="Calibri" pitchFamily="34" charset="0"/>
                <a:ea typeface="Calibri" pitchFamily="34" charset="-122"/>
                <a:cs typeface="Calibri" pitchFamily="34" charset="-120"/>
              </a:rPr>
              <a:t>Why Red Chili needs this — specifically.</a:t>
            </a:r>
            <a:endParaRPr lang="en-US" sz="1400" dirty="0"/>
          </a:p>
        </p:txBody>
      </p:sp>
      <p:sp>
        <p:nvSpPr>
          <p:cNvPr id="4" name="Shape 2"/>
          <p:cNvSpPr/>
          <p:nvPr/>
        </p:nvSpPr>
        <p:spPr>
          <a:xfrm>
            <a:off x="457200" y="1691640"/>
            <a:ext cx="5486400" cy="4572000"/>
          </a:xfrm>
          <a:prstGeom prst="rect">
            <a:avLst/>
          </a:prstGeom>
          <a:solidFill>
            <a:srgbClr val="FCF6F5"/>
          </a:solidFill>
          <a:ln/>
        </p:spPr>
      </p:sp>
      <p:sp>
        <p:nvSpPr>
          <p:cNvPr id="5" name="Text 3"/>
          <p:cNvSpPr/>
          <p:nvPr/>
        </p:nvSpPr>
        <p:spPr>
          <a:xfrm>
            <a:off x="640080" y="1828800"/>
            <a:ext cx="5120640" cy="365760"/>
          </a:xfrm>
          <a:prstGeom prst="rect">
            <a:avLst/>
          </a:prstGeom>
          <a:noFill/>
          <a:ln/>
        </p:spPr>
        <p:txBody>
          <a:bodyPr wrap="square" rtlCol="0" anchor="ctr"/>
          <a:lstStyle/>
          <a:p>
            <a:pPr marL="0" indent="0">
              <a:buNone/>
            </a:pPr>
            <a:r>
              <a:rPr lang="en-US" sz="1200" b="1" kern="0" spc="300" dirty="0">
                <a:solidFill>
                  <a:srgbClr val="990011"/>
                </a:solidFill>
                <a:latin typeface="Calibri" pitchFamily="34" charset="0"/>
                <a:ea typeface="Calibri" pitchFamily="34" charset="-122"/>
                <a:cs typeface="Calibri" pitchFamily="34" charset="-120"/>
              </a:rPr>
              <a:t>WITHOUT THIS INITIATIVE</a:t>
            </a:r>
            <a:endParaRPr lang="en-US" sz="1200" dirty="0"/>
          </a:p>
        </p:txBody>
      </p:sp>
      <p:sp>
        <p:nvSpPr>
          <p:cNvPr id="6" name="Text 4"/>
          <p:cNvSpPr/>
          <p:nvPr/>
        </p:nvSpPr>
        <p:spPr>
          <a:xfrm>
            <a:off x="640080" y="2377440"/>
            <a:ext cx="5120640" cy="457200"/>
          </a:xfrm>
          <a:prstGeom prst="rect">
            <a:avLst/>
          </a:prstGeom>
          <a:noFill/>
          <a:ln/>
        </p:spPr>
        <p:txBody>
          <a:bodyPr wrap="square" rtlCol="0" anchor="ctr"/>
          <a:lstStyle/>
          <a:p>
            <a:pPr marL="0" indent="0">
              <a:buNone/>
            </a:pPr>
            <a:r>
              <a:rPr lang="en-US" sz="1200" dirty="0">
                <a:solidFill>
                  <a:srgbClr val="1A1A1A"/>
                </a:solidFill>
                <a:latin typeface="Calibri" pitchFamily="34" charset="0"/>
                <a:ea typeface="Calibri" pitchFamily="34" charset="-122"/>
                <a:cs typeface="Calibri" pitchFamily="34" charset="-120"/>
              </a:rPr>
              <a:t>✗ Brand has no international presence — invisible outside KSA</a:t>
            </a:r>
            <a:endParaRPr lang="en-US" sz="1200" dirty="0"/>
          </a:p>
        </p:txBody>
      </p:sp>
      <p:sp>
        <p:nvSpPr>
          <p:cNvPr id="7" name="Text 5"/>
          <p:cNvSpPr/>
          <p:nvPr/>
        </p:nvSpPr>
        <p:spPr>
          <a:xfrm>
            <a:off x="640080" y="2926080"/>
            <a:ext cx="5120640" cy="457200"/>
          </a:xfrm>
          <a:prstGeom prst="rect">
            <a:avLst/>
          </a:prstGeom>
          <a:noFill/>
          <a:ln/>
        </p:spPr>
        <p:txBody>
          <a:bodyPr wrap="square" rtlCol="0" anchor="ctr"/>
          <a:lstStyle/>
          <a:p>
            <a:pPr marL="0" indent="0">
              <a:buNone/>
            </a:pPr>
            <a:r>
              <a:rPr lang="en-US" sz="1200" dirty="0">
                <a:solidFill>
                  <a:srgbClr val="1A1A1A"/>
                </a:solidFill>
                <a:latin typeface="Calibri" pitchFamily="34" charset="0"/>
                <a:ea typeface="Calibri" pitchFamily="34" charset="-122"/>
                <a:cs typeface="Calibri" pitchFamily="34" charset="-120"/>
              </a:rPr>
              <a:t>✗ Existing 3 branches can't be rapidly expanded with own capital</a:t>
            </a:r>
            <a:endParaRPr lang="en-US" sz="1200" dirty="0"/>
          </a:p>
        </p:txBody>
      </p:sp>
      <p:sp>
        <p:nvSpPr>
          <p:cNvPr id="8" name="Text 6"/>
          <p:cNvSpPr/>
          <p:nvPr/>
        </p:nvSpPr>
        <p:spPr>
          <a:xfrm>
            <a:off x="640080" y="3474720"/>
            <a:ext cx="5120640" cy="457200"/>
          </a:xfrm>
          <a:prstGeom prst="rect">
            <a:avLst/>
          </a:prstGeom>
          <a:noFill/>
          <a:ln/>
        </p:spPr>
        <p:txBody>
          <a:bodyPr wrap="square" rtlCol="0" anchor="ctr"/>
          <a:lstStyle/>
          <a:p>
            <a:pPr marL="0" indent="0">
              <a:buNone/>
            </a:pPr>
            <a:r>
              <a:rPr lang="en-US" sz="1200" dirty="0">
                <a:solidFill>
                  <a:srgbClr val="1A1A1A"/>
                </a:solidFill>
                <a:latin typeface="Calibri" pitchFamily="34" charset="0"/>
                <a:ea typeface="Calibri" pitchFamily="34" charset="-122"/>
                <a:cs typeface="Calibri" pitchFamily="34" charset="-120"/>
              </a:rPr>
              <a:t>✗ No structured way to license brand to qualified operators</a:t>
            </a:r>
            <a:endParaRPr lang="en-US" sz="1200" dirty="0"/>
          </a:p>
        </p:txBody>
      </p:sp>
      <p:sp>
        <p:nvSpPr>
          <p:cNvPr id="9" name="Text 7"/>
          <p:cNvSpPr/>
          <p:nvPr/>
        </p:nvSpPr>
        <p:spPr>
          <a:xfrm>
            <a:off x="640080" y="4023360"/>
            <a:ext cx="5120640" cy="457200"/>
          </a:xfrm>
          <a:prstGeom prst="rect">
            <a:avLst/>
          </a:prstGeom>
          <a:noFill/>
          <a:ln/>
        </p:spPr>
        <p:txBody>
          <a:bodyPr wrap="square" rtlCol="0" anchor="ctr"/>
          <a:lstStyle/>
          <a:p>
            <a:pPr marL="0" indent="0">
              <a:buNone/>
            </a:pPr>
            <a:r>
              <a:rPr lang="en-US" sz="1200" dirty="0">
                <a:solidFill>
                  <a:srgbClr val="1A1A1A"/>
                </a:solidFill>
                <a:latin typeface="Calibri" pitchFamily="34" charset="0"/>
                <a:ea typeface="Calibri" pitchFamily="34" charset="-122"/>
                <a:cs typeface="Calibri" pitchFamily="34" charset="-120"/>
              </a:rPr>
              <a:t>✗ Recipes, brand standards, ops procedures scattered, undocumented</a:t>
            </a:r>
            <a:endParaRPr lang="en-US" sz="1200" dirty="0"/>
          </a:p>
        </p:txBody>
      </p:sp>
      <p:sp>
        <p:nvSpPr>
          <p:cNvPr id="10" name="Text 8"/>
          <p:cNvSpPr/>
          <p:nvPr/>
        </p:nvSpPr>
        <p:spPr>
          <a:xfrm>
            <a:off x="640080" y="4572000"/>
            <a:ext cx="5120640" cy="457200"/>
          </a:xfrm>
          <a:prstGeom prst="rect">
            <a:avLst/>
          </a:prstGeom>
          <a:noFill/>
          <a:ln/>
        </p:spPr>
        <p:txBody>
          <a:bodyPr wrap="square" rtlCol="0" anchor="ctr"/>
          <a:lstStyle/>
          <a:p>
            <a:pPr marL="0" indent="0">
              <a:buNone/>
            </a:pPr>
            <a:r>
              <a:rPr lang="en-US" sz="1200" dirty="0">
                <a:solidFill>
                  <a:srgbClr val="1A1A1A"/>
                </a:solidFill>
                <a:latin typeface="Calibri" pitchFamily="34" charset="0"/>
                <a:ea typeface="Calibri" pitchFamily="34" charset="-122"/>
                <a:cs typeface="Calibri" pitchFamily="34" charset="-120"/>
              </a:rPr>
              <a:t>✗ No mechanism to enforce quality across franchised units</a:t>
            </a:r>
            <a:endParaRPr lang="en-US" sz="1200" dirty="0"/>
          </a:p>
        </p:txBody>
      </p:sp>
      <p:sp>
        <p:nvSpPr>
          <p:cNvPr id="11" name="Text 9"/>
          <p:cNvSpPr/>
          <p:nvPr/>
        </p:nvSpPr>
        <p:spPr>
          <a:xfrm>
            <a:off x="640080" y="5120640"/>
            <a:ext cx="5120640" cy="457200"/>
          </a:xfrm>
          <a:prstGeom prst="rect">
            <a:avLst/>
          </a:prstGeom>
          <a:noFill/>
          <a:ln/>
        </p:spPr>
        <p:txBody>
          <a:bodyPr wrap="square" rtlCol="0" anchor="ctr"/>
          <a:lstStyle/>
          <a:p>
            <a:pPr marL="0" indent="0">
              <a:buNone/>
            </a:pPr>
            <a:r>
              <a:rPr lang="en-US" sz="1200" dirty="0">
                <a:solidFill>
                  <a:srgbClr val="1A1A1A"/>
                </a:solidFill>
                <a:latin typeface="Calibri" pitchFamily="34" charset="0"/>
                <a:ea typeface="Calibri" pitchFamily="34" charset="-122"/>
                <a:cs typeface="Calibri" pitchFamily="34" charset="-120"/>
              </a:rPr>
              <a:t>✗ International trademark exposure — anyone could file Red Chili in Pakistan tomorrow</a:t>
            </a:r>
            <a:endParaRPr lang="en-US" sz="1200" dirty="0"/>
          </a:p>
        </p:txBody>
      </p:sp>
      <p:sp>
        <p:nvSpPr>
          <p:cNvPr id="12" name="Shape 10"/>
          <p:cNvSpPr/>
          <p:nvPr/>
        </p:nvSpPr>
        <p:spPr>
          <a:xfrm>
            <a:off x="6217920" y="1691640"/>
            <a:ext cx="5486400" cy="4572000"/>
          </a:xfrm>
          <a:prstGeom prst="rect">
            <a:avLst/>
          </a:prstGeom>
          <a:solidFill>
            <a:srgbClr val="1A1A1A"/>
          </a:solidFill>
          <a:ln/>
        </p:spPr>
      </p:sp>
      <p:sp>
        <p:nvSpPr>
          <p:cNvPr id="13" name="Text 11"/>
          <p:cNvSpPr/>
          <p:nvPr/>
        </p:nvSpPr>
        <p:spPr>
          <a:xfrm>
            <a:off x="6400800" y="1828800"/>
            <a:ext cx="5120640" cy="365760"/>
          </a:xfrm>
          <a:prstGeom prst="rect">
            <a:avLst/>
          </a:prstGeom>
          <a:noFill/>
          <a:ln/>
        </p:spPr>
        <p:txBody>
          <a:bodyPr wrap="square" rtlCol="0" anchor="ctr"/>
          <a:lstStyle/>
          <a:p>
            <a:pPr marL="0" indent="0">
              <a:buNone/>
            </a:pPr>
            <a:r>
              <a:rPr lang="en-US" sz="1200" b="1" kern="0" spc="300" dirty="0">
                <a:solidFill>
                  <a:srgbClr val="C9A961"/>
                </a:solidFill>
                <a:latin typeface="Calibri" pitchFamily="34" charset="0"/>
                <a:ea typeface="Calibri" pitchFamily="34" charset="-122"/>
                <a:cs typeface="Calibri" pitchFamily="34" charset="-120"/>
              </a:rPr>
              <a:t>WITH THIS INITIATIVE</a:t>
            </a:r>
            <a:endParaRPr lang="en-US" sz="1200" dirty="0"/>
          </a:p>
        </p:txBody>
      </p:sp>
      <p:sp>
        <p:nvSpPr>
          <p:cNvPr id="14" name="Text 12"/>
          <p:cNvSpPr/>
          <p:nvPr/>
        </p:nvSpPr>
        <p:spPr>
          <a:xfrm>
            <a:off x="6400800" y="2377440"/>
            <a:ext cx="5120640" cy="457200"/>
          </a:xfrm>
          <a:prstGeom prst="rect">
            <a:avLst/>
          </a:prstGeom>
          <a:noFill/>
          <a:ln/>
        </p:spPr>
        <p:txBody>
          <a:bodyPr wrap="square" rtlCol="0" anchor="ctr"/>
          <a:lstStyle/>
          <a:p>
            <a:pPr marL="0" indent="0">
              <a:buNone/>
            </a:pPr>
            <a:r>
              <a:rPr lang="en-US" sz="1200" dirty="0">
                <a:solidFill>
                  <a:srgbClr val="FFFFFF"/>
                </a:solidFill>
                <a:latin typeface="Calibri" pitchFamily="34" charset="0"/>
                <a:ea typeface="Calibri" pitchFamily="34" charset="-122"/>
                <a:cs typeface="Calibri" pitchFamily="34" charset="-120"/>
              </a:rPr>
              <a:t>✓ Sub-brand architecture covers $4-450 per-person price points</a:t>
            </a:r>
            <a:endParaRPr lang="en-US" sz="1200" dirty="0"/>
          </a:p>
        </p:txBody>
      </p:sp>
      <p:sp>
        <p:nvSpPr>
          <p:cNvPr id="15" name="Text 13"/>
          <p:cNvSpPr/>
          <p:nvPr/>
        </p:nvSpPr>
        <p:spPr>
          <a:xfrm>
            <a:off x="6400800" y="2926080"/>
            <a:ext cx="5120640" cy="457200"/>
          </a:xfrm>
          <a:prstGeom prst="rect">
            <a:avLst/>
          </a:prstGeom>
          <a:noFill/>
          <a:ln/>
        </p:spPr>
        <p:txBody>
          <a:bodyPr wrap="square" rtlCol="0" anchor="ctr"/>
          <a:lstStyle/>
          <a:p>
            <a:pPr marL="0" indent="0">
              <a:buNone/>
            </a:pPr>
            <a:r>
              <a:rPr lang="en-US" sz="1200" dirty="0">
                <a:solidFill>
                  <a:srgbClr val="FFFFFF"/>
                </a:solidFill>
                <a:latin typeface="Calibri" pitchFamily="34" charset="0"/>
                <a:ea typeface="Calibri" pitchFamily="34" charset="-122"/>
                <a:cs typeface="Calibri" pitchFamily="34" charset="-120"/>
              </a:rPr>
              <a:t>✓ Asset-light model: SPV earns recurring royalty without operating capital</a:t>
            </a:r>
            <a:endParaRPr lang="en-US" sz="1200" dirty="0"/>
          </a:p>
        </p:txBody>
      </p:sp>
      <p:sp>
        <p:nvSpPr>
          <p:cNvPr id="16" name="Text 14"/>
          <p:cNvSpPr/>
          <p:nvPr/>
        </p:nvSpPr>
        <p:spPr>
          <a:xfrm>
            <a:off x="6400800" y="3474720"/>
            <a:ext cx="5120640" cy="457200"/>
          </a:xfrm>
          <a:prstGeom prst="rect">
            <a:avLst/>
          </a:prstGeom>
          <a:noFill/>
          <a:ln/>
        </p:spPr>
        <p:txBody>
          <a:bodyPr wrap="square" rtlCol="0" anchor="ctr"/>
          <a:lstStyle/>
          <a:p>
            <a:pPr marL="0" indent="0">
              <a:buNone/>
            </a:pPr>
            <a:r>
              <a:rPr lang="en-US" sz="1200" dirty="0">
                <a:solidFill>
                  <a:srgbClr val="FFFFFF"/>
                </a:solidFill>
                <a:latin typeface="Calibri" pitchFamily="34" charset="0"/>
                <a:ea typeface="Calibri" pitchFamily="34" charset="-122"/>
                <a:cs typeface="Calibri" pitchFamily="34" charset="-120"/>
              </a:rPr>
              <a:t>✓ Master ERP enforces standards via real-time audit + KPI tracking</a:t>
            </a:r>
            <a:endParaRPr lang="en-US" sz="1200" dirty="0"/>
          </a:p>
        </p:txBody>
      </p:sp>
      <p:sp>
        <p:nvSpPr>
          <p:cNvPr id="17" name="Text 15"/>
          <p:cNvSpPr/>
          <p:nvPr/>
        </p:nvSpPr>
        <p:spPr>
          <a:xfrm>
            <a:off x="6400800" y="4023360"/>
            <a:ext cx="5120640" cy="457200"/>
          </a:xfrm>
          <a:prstGeom prst="rect">
            <a:avLst/>
          </a:prstGeom>
          <a:noFill/>
          <a:ln/>
        </p:spPr>
        <p:txBody>
          <a:bodyPr wrap="square" rtlCol="0" anchor="ctr"/>
          <a:lstStyle/>
          <a:p>
            <a:pPr marL="0" indent="0">
              <a:buNone/>
            </a:pPr>
            <a:r>
              <a:rPr lang="en-US" sz="1200" dirty="0">
                <a:solidFill>
                  <a:srgbClr val="FFFFFF"/>
                </a:solidFill>
                <a:latin typeface="Calibri" pitchFamily="34" charset="0"/>
                <a:ea typeface="Calibri" pitchFamily="34" charset="-122"/>
                <a:cs typeface="Calibri" pitchFamily="34" charset="-120"/>
              </a:rPr>
              <a:t>✓ Operations Manual (24-page document) codifies everything</a:t>
            </a:r>
            <a:endParaRPr lang="en-US" sz="1200" dirty="0"/>
          </a:p>
        </p:txBody>
      </p:sp>
      <p:sp>
        <p:nvSpPr>
          <p:cNvPr id="18" name="Text 16"/>
          <p:cNvSpPr/>
          <p:nvPr/>
        </p:nvSpPr>
        <p:spPr>
          <a:xfrm>
            <a:off x="6400800" y="4572000"/>
            <a:ext cx="5120640" cy="457200"/>
          </a:xfrm>
          <a:prstGeom prst="rect">
            <a:avLst/>
          </a:prstGeom>
          <a:noFill/>
          <a:ln/>
        </p:spPr>
        <p:txBody>
          <a:bodyPr wrap="square" rtlCol="0" anchor="ctr"/>
          <a:lstStyle/>
          <a:p>
            <a:pPr marL="0" indent="0">
              <a:buNone/>
            </a:pPr>
            <a:r>
              <a:rPr lang="en-US" sz="1200" dirty="0">
                <a:solidFill>
                  <a:srgbClr val="FFFFFF"/>
                </a:solidFill>
                <a:latin typeface="Calibri" pitchFamily="34" charset="0"/>
                <a:ea typeface="Calibri" pitchFamily="34" charset="-122"/>
                <a:cs typeface="Calibri" pitchFamily="34" charset="-120"/>
              </a:rPr>
              <a:t>✓ Trademark portfolio across 8 priority countries before franchising</a:t>
            </a:r>
            <a:endParaRPr lang="en-US" sz="1200" dirty="0"/>
          </a:p>
        </p:txBody>
      </p:sp>
      <p:sp>
        <p:nvSpPr>
          <p:cNvPr id="19" name="Text 17"/>
          <p:cNvSpPr/>
          <p:nvPr/>
        </p:nvSpPr>
        <p:spPr>
          <a:xfrm>
            <a:off x="6400800" y="5120640"/>
            <a:ext cx="5120640" cy="457200"/>
          </a:xfrm>
          <a:prstGeom prst="rect">
            <a:avLst/>
          </a:prstGeom>
          <a:noFill/>
          <a:ln/>
        </p:spPr>
        <p:txBody>
          <a:bodyPr wrap="square" rtlCol="0" anchor="ctr"/>
          <a:lstStyle/>
          <a:p>
            <a:pPr marL="0" indent="0">
              <a:buNone/>
            </a:pPr>
            <a:r>
              <a:rPr lang="en-US" sz="1200" dirty="0">
                <a:solidFill>
                  <a:srgbClr val="FFFFFF"/>
                </a:solidFill>
                <a:latin typeface="Calibri" pitchFamily="34" charset="0"/>
                <a:ea typeface="Calibri" pitchFamily="34" charset="-122"/>
                <a:cs typeface="Calibri" pitchFamily="34" charset="-120"/>
              </a:rPr>
              <a:t>✓ Centralised supply chain + recipe library (version-controlled)</a:t>
            </a:r>
            <a:endParaRPr lang="en-US" sz="1200" dirty="0"/>
          </a:p>
        </p:txBody>
      </p:sp>
      <p:sp>
        <p:nvSpPr>
          <p:cNvPr id="20" name="Text 18"/>
          <p:cNvSpPr/>
          <p:nvPr/>
        </p:nvSpPr>
        <p:spPr>
          <a:xfrm>
            <a:off x="11338560" y="6537960"/>
            <a:ext cx="731520" cy="228600"/>
          </a:xfrm>
          <a:prstGeom prst="rect">
            <a:avLst/>
          </a:prstGeom>
          <a:noFill/>
          <a:ln/>
        </p:spPr>
        <p:txBody>
          <a:bodyPr wrap="square" rtlCol="0" anchor="ctr"/>
          <a:lstStyle/>
          <a:p>
            <a:pPr marL="0" indent="0" algn="r">
              <a:buNone/>
            </a:pPr>
            <a:r>
              <a:rPr lang="en-US" sz="900" dirty="0">
                <a:solidFill>
                  <a:srgbClr val="6B6B6B"/>
                </a:solidFill>
                <a:latin typeface="Calibri" pitchFamily="34" charset="0"/>
                <a:ea typeface="Calibri" pitchFamily="34" charset="-122"/>
                <a:cs typeface="Calibri" pitchFamily="34" charset="-120"/>
              </a:rPr>
              <a:t>3 / 15</a:t>
            </a:r>
            <a:endParaRPr lang="en-US" sz="900" dirty="0"/>
          </a:p>
        </p:txBody>
      </p:sp>
      <p:sp>
        <p:nvSpPr>
          <p:cNvPr id="21" name="Text 19"/>
          <p:cNvSpPr/>
          <p:nvPr/>
        </p:nvSpPr>
        <p:spPr>
          <a:xfrm>
            <a:off x="457200" y="6537960"/>
            <a:ext cx="10058400" cy="228600"/>
          </a:xfrm>
          <a:prstGeom prst="rect">
            <a:avLst/>
          </a:prstGeom>
          <a:noFill/>
          <a:ln/>
        </p:spPr>
        <p:txBody>
          <a:bodyPr wrap="square" rtlCol="0" anchor="ctr"/>
          <a:lstStyle/>
          <a:p>
            <a:pPr marL="0" indent="0">
              <a:buNone/>
            </a:pPr>
            <a:r>
              <a:rPr lang="en-US" sz="800" dirty="0">
                <a:solidFill>
                  <a:srgbClr val="6B6B6B"/>
                </a:solidFill>
                <a:latin typeface="Calibri" pitchFamily="34" charset="0"/>
                <a:ea typeface="Calibri" pitchFamily="34" charset="-122"/>
                <a:cs typeface="Calibri" pitchFamily="34" charset="-120"/>
              </a:rPr>
              <a:t>Initiative · Detail · CONFIDENTIAL</a:t>
            </a:r>
            <a:endParaRPr lang="en-US" sz="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CF6F5"/>
        </a:solidFill>
        <a:effectLst/>
      </p:bgPr>
    </p:bg>
    <p:spTree>
      <p:nvGrpSpPr>
        <p:cNvPr id="1" name=""/>
        <p:cNvGrpSpPr/>
        <p:nvPr/>
      </p:nvGrpSpPr>
      <p:grpSpPr>
        <a:xfrm>
          <a:off x="0" y="0"/>
          <a:ext cx="0" cy="0"/>
          <a:chOff x="0" y="0"/>
          <a:chExt cx="0" cy="0"/>
        </a:xfrm>
      </p:grpSpPr>
      <p:sp>
        <p:nvSpPr>
          <p:cNvPr id="2" name="Text 0"/>
          <p:cNvSpPr/>
          <p:nvPr/>
        </p:nvSpPr>
        <p:spPr>
          <a:xfrm>
            <a:off x="457200" y="365760"/>
            <a:ext cx="11247120" cy="640080"/>
          </a:xfrm>
          <a:prstGeom prst="rect">
            <a:avLst/>
          </a:prstGeom>
          <a:noFill/>
          <a:ln/>
        </p:spPr>
        <p:txBody>
          <a:bodyPr wrap="square" rtlCol="0" anchor="ctr"/>
          <a:lstStyle/>
          <a:p>
            <a:pPr marL="0" indent="0">
              <a:buNone/>
            </a:pPr>
            <a:r>
              <a:rPr lang="en-US" sz="3200" b="1" dirty="0">
                <a:solidFill>
                  <a:srgbClr val="990011"/>
                </a:solidFill>
                <a:latin typeface="Georgia" pitchFamily="34" charset="0"/>
                <a:ea typeface="Georgia" pitchFamily="34" charset="-122"/>
                <a:cs typeface="Georgia" pitchFamily="34" charset="-120"/>
              </a:rPr>
              <a:t>How It Works</a:t>
            </a:r>
            <a:endParaRPr lang="en-US" sz="3200" dirty="0"/>
          </a:p>
        </p:txBody>
      </p:sp>
      <p:sp>
        <p:nvSpPr>
          <p:cNvPr id="3" name="Text 1"/>
          <p:cNvSpPr/>
          <p:nvPr/>
        </p:nvSpPr>
        <p:spPr>
          <a:xfrm>
            <a:off x="457200" y="960120"/>
            <a:ext cx="11247120" cy="365760"/>
          </a:xfrm>
          <a:prstGeom prst="rect">
            <a:avLst/>
          </a:prstGeom>
          <a:noFill/>
          <a:ln/>
        </p:spPr>
        <p:txBody>
          <a:bodyPr wrap="square" rtlCol="0" anchor="ctr"/>
          <a:lstStyle/>
          <a:p>
            <a:pPr marL="0" indent="0">
              <a:buNone/>
            </a:pPr>
            <a:r>
              <a:rPr lang="en-US" sz="1400" i="1" dirty="0">
                <a:solidFill>
                  <a:srgbClr val="6B6B6B"/>
                </a:solidFill>
                <a:latin typeface="Calibri" pitchFamily="34" charset="0"/>
                <a:ea typeface="Calibri" pitchFamily="34" charset="-122"/>
                <a:cs typeface="Calibri" pitchFamily="34" charset="-120"/>
              </a:rPr>
              <a:t>Step by step. The mechanics.</a:t>
            </a:r>
            <a:endParaRPr lang="en-US" sz="1400" dirty="0"/>
          </a:p>
        </p:txBody>
      </p:sp>
      <p:sp>
        <p:nvSpPr>
          <p:cNvPr id="4" name="Shape 2"/>
          <p:cNvSpPr/>
          <p:nvPr/>
        </p:nvSpPr>
        <p:spPr>
          <a:xfrm>
            <a:off x="548640" y="1691640"/>
            <a:ext cx="2628900" cy="4572000"/>
          </a:xfrm>
          <a:prstGeom prst="rect">
            <a:avLst/>
          </a:prstGeom>
          <a:solidFill>
            <a:srgbClr val="FFFFFF"/>
          </a:solidFill>
          <a:ln/>
        </p:spPr>
      </p:sp>
      <p:sp>
        <p:nvSpPr>
          <p:cNvPr id="5" name="Shape 3"/>
          <p:cNvSpPr/>
          <p:nvPr/>
        </p:nvSpPr>
        <p:spPr>
          <a:xfrm>
            <a:off x="548640" y="1691640"/>
            <a:ext cx="2628900" cy="548640"/>
          </a:xfrm>
          <a:prstGeom prst="rect">
            <a:avLst/>
          </a:prstGeom>
          <a:solidFill>
            <a:srgbClr val="990011"/>
          </a:solidFill>
          <a:ln/>
        </p:spPr>
      </p:sp>
      <p:sp>
        <p:nvSpPr>
          <p:cNvPr id="6" name="Text 4"/>
          <p:cNvSpPr/>
          <p:nvPr/>
        </p:nvSpPr>
        <p:spPr>
          <a:xfrm>
            <a:off x="640080" y="1691640"/>
            <a:ext cx="2446020" cy="548640"/>
          </a:xfrm>
          <a:prstGeom prst="rect">
            <a:avLst/>
          </a:prstGeom>
          <a:noFill/>
          <a:ln/>
        </p:spPr>
        <p:txBody>
          <a:bodyPr wrap="square" rtlCol="0" anchor="ctr"/>
          <a:lstStyle/>
          <a:p>
            <a:pPr marL="0" indent="0">
              <a:buNone/>
            </a:pPr>
            <a:r>
              <a:rPr lang="en-US" sz="1100" b="1" kern="0" spc="300" dirty="0">
                <a:solidFill>
                  <a:srgbClr val="C9A961"/>
                </a:solidFill>
                <a:latin typeface="Calibri" pitchFamily="34" charset="0"/>
                <a:ea typeface="Calibri" pitchFamily="34" charset="-122"/>
                <a:cs typeface="Calibri" pitchFamily="34" charset="-120"/>
              </a:rPr>
              <a:t>STEP 1</a:t>
            </a:r>
            <a:endParaRPr lang="en-US" sz="1100" dirty="0"/>
          </a:p>
        </p:txBody>
      </p:sp>
      <p:sp>
        <p:nvSpPr>
          <p:cNvPr id="7" name="Text 5"/>
          <p:cNvSpPr/>
          <p:nvPr/>
        </p:nvSpPr>
        <p:spPr>
          <a:xfrm>
            <a:off x="640080" y="2331720"/>
            <a:ext cx="2446020" cy="548640"/>
          </a:xfrm>
          <a:prstGeom prst="rect">
            <a:avLst/>
          </a:prstGeom>
          <a:noFill/>
          <a:ln/>
        </p:spPr>
        <p:txBody>
          <a:bodyPr wrap="square" rtlCol="0" anchor="ctr"/>
          <a:lstStyle/>
          <a:p>
            <a:pPr marL="0" indent="0">
              <a:buNone/>
            </a:pPr>
            <a:r>
              <a:rPr lang="en-US" sz="1400" b="1" dirty="0">
                <a:solidFill>
                  <a:srgbClr val="990011"/>
                </a:solidFill>
                <a:latin typeface="Georgia" pitchFamily="34" charset="0"/>
                <a:ea typeface="Georgia" pitchFamily="34" charset="-122"/>
                <a:cs typeface="Georgia" pitchFamily="34" charset="-120"/>
              </a:rPr>
              <a:t>Prospect</a:t>
            </a:r>
            <a:endParaRPr lang="en-US" sz="1400" dirty="0"/>
          </a:p>
        </p:txBody>
      </p:sp>
      <p:sp>
        <p:nvSpPr>
          <p:cNvPr id="8" name="Text 6"/>
          <p:cNvSpPr/>
          <p:nvPr/>
        </p:nvSpPr>
        <p:spPr>
          <a:xfrm>
            <a:off x="640080" y="2926080"/>
            <a:ext cx="2446020" cy="3200400"/>
          </a:xfrm>
          <a:prstGeom prst="rect">
            <a:avLst/>
          </a:prstGeom>
          <a:noFill/>
          <a:ln/>
        </p:spPr>
        <p:txBody>
          <a:bodyPr wrap="square" rtlCol="0" anchor="ctr"/>
          <a:lstStyle/>
          <a:p>
            <a:pPr marL="0" indent="0">
              <a:buNone/>
            </a:pPr>
            <a:r>
              <a:rPr lang="en-US" sz="1100" dirty="0">
                <a:solidFill>
                  <a:srgbClr val="1A1A1A"/>
                </a:solidFill>
                <a:latin typeface="Calibri" pitchFamily="34" charset="0"/>
                <a:ea typeface="Calibri" pitchFamily="34" charset="-122"/>
                <a:cs typeface="Calibri" pitchFamily="34" charset="-120"/>
              </a:rPr>
              <a:t>Application via portal. Qualified by FD team: capacity, F&amp;B experience, location. Discovery day at flagship. Cultural fit check.</a:t>
            </a:r>
            <a:endParaRPr lang="en-US" sz="1100" dirty="0"/>
          </a:p>
        </p:txBody>
      </p:sp>
      <p:sp>
        <p:nvSpPr>
          <p:cNvPr id="9" name="Shape 7"/>
          <p:cNvSpPr/>
          <p:nvPr/>
        </p:nvSpPr>
        <p:spPr>
          <a:xfrm>
            <a:off x="3360420" y="1691640"/>
            <a:ext cx="2628900" cy="4572000"/>
          </a:xfrm>
          <a:prstGeom prst="rect">
            <a:avLst/>
          </a:prstGeom>
          <a:solidFill>
            <a:srgbClr val="FFFFFF"/>
          </a:solidFill>
          <a:ln/>
        </p:spPr>
      </p:sp>
      <p:sp>
        <p:nvSpPr>
          <p:cNvPr id="10" name="Shape 8"/>
          <p:cNvSpPr/>
          <p:nvPr/>
        </p:nvSpPr>
        <p:spPr>
          <a:xfrm>
            <a:off x="3360420" y="1691640"/>
            <a:ext cx="2628900" cy="548640"/>
          </a:xfrm>
          <a:prstGeom prst="rect">
            <a:avLst/>
          </a:prstGeom>
          <a:solidFill>
            <a:srgbClr val="990011"/>
          </a:solidFill>
          <a:ln/>
        </p:spPr>
      </p:sp>
      <p:sp>
        <p:nvSpPr>
          <p:cNvPr id="11" name="Text 9"/>
          <p:cNvSpPr/>
          <p:nvPr/>
        </p:nvSpPr>
        <p:spPr>
          <a:xfrm>
            <a:off x="3451860" y="1691640"/>
            <a:ext cx="2446020" cy="548640"/>
          </a:xfrm>
          <a:prstGeom prst="rect">
            <a:avLst/>
          </a:prstGeom>
          <a:noFill/>
          <a:ln/>
        </p:spPr>
        <p:txBody>
          <a:bodyPr wrap="square" rtlCol="0" anchor="ctr"/>
          <a:lstStyle/>
          <a:p>
            <a:pPr marL="0" indent="0">
              <a:buNone/>
            </a:pPr>
            <a:r>
              <a:rPr lang="en-US" sz="1100" b="1" kern="0" spc="300" dirty="0">
                <a:solidFill>
                  <a:srgbClr val="C9A961"/>
                </a:solidFill>
                <a:latin typeface="Calibri" pitchFamily="34" charset="0"/>
                <a:ea typeface="Calibri" pitchFamily="34" charset="-122"/>
                <a:cs typeface="Calibri" pitchFamily="34" charset="-120"/>
              </a:rPr>
              <a:t>STEP 2</a:t>
            </a:r>
            <a:endParaRPr lang="en-US" sz="1100" dirty="0"/>
          </a:p>
        </p:txBody>
      </p:sp>
      <p:sp>
        <p:nvSpPr>
          <p:cNvPr id="12" name="Text 10"/>
          <p:cNvSpPr/>
          <p:nvPr/>
        </p:nvSpPr>
        <p:spPr>
          <a:xfrm>
            <a:off x="3451860" y="2331720"/>
            <a:ext cx="2446020" cy="548640"/>
          </a:xfrm>
          <a:prstGeom prst="rect">
            <a:avLst/>
          </a:prstGeom>
          <a:noFill/>
          <a:ln/>
        </p:spPr>
        <p:txBody>
          <a:bodyPr wrap="square" rtlCol="0" anchor="ctr"/>
          <a:lstStyle/>
          <a:p>
            <a:pPr marL="0" indent="0">
              <a:buNone/>
            </a:pPr>
            <a:r>
              <a:rPr lang="en-US" sz="1400" b="1" dirty="0">
                <a:solidFill>
                  <a:srgbClr val="990011"/>
                </a:solidFill>
                <a:latin typeface="Georgia" pitchFamily="34" charset="0"/>
                <a:ea typeface="Georgia" pitchFamily="34" charset="-122"/>
                <a:cs typeface="Georgia" pitchFamily="34" charset="-120"/>
              </a:rPr>
              <a:t>Agreement</a:t>
            </a:r>
            <a:endParaRPr lang="en-US" sz="1400" dirty="0"/>
          </a:p>
        </p:txBody>
      </p:sp>
      <p:sp>
        <p:nvSpPr>
          <p:cNvPr id="13" name="Text 11"/>
          <p:cNvSpPr/>
          <p:nvPr/>
        </p:nvSpPr>
        <p:spPr>
          <a:xfrm>
            <a:off x="3451860" y="2926080"/>
            <a:ext cx="2446020" cy="3200400"/>
          </a:xfrm>
          <a:prstGeom prst="rect">
            <a:avLst/>
          </a:prstGeom>
          <a:noFill/>
          <a:ln/>
        </p:spPr>
        <p:txBody>
          <a:bodyPr wrap="square" rtlCol="0" anchor="ctr"/>
          <a:lstStyle/>
          <a:p>
            <a:pPr marL="0" indent="0">
              <a:buNone/>
            </a:pPr>
            <a:r>
              <a:rPr lang="en-US" sz="1100" dirty="0">
                <a:solidFill>
                  <a:srgbClr val="1A1A1A"/>
                </a:solidFill>
                <a:latin typeface="Calibri" pitchFamily="34" charset="0"/>
                <a:ea typeface="Calibri" pitchFamily="34" charset="-122"/>
                <a:cs typeface="Calibri" pitchFamily="34" charset="-120"/>
              </a:rPr>
              <a:t>Initial fee paid. Site approved. Lease signed. Trademark verified in target country. 4-9 month onboarding kicks off.</a:t>
            </a:r>
            <a:endParaRPr lang="en-US" sz="1100" dirty="0"/>
          </a:p>
        </p:txBody>
      </p:sp>
      <p:sp>
        <p:nvSpPr>
          <p:cNvPr id="14" name="Shape 12"/>
          <p:cNvSpPr/>
          <p:nvPr/>
        </p:nvSpPr>
        <p:spPr>
          <a:xfrm>
            <a:off x="6172200" y="1691640"/>
            <a:ext cx="2628900" cy="4572000"/>
          </a:xfrm>
          <a:prstGeom prst="rect">
            <a:avLst/>
          </a:prstGeom>
          <a:solidFill>
            <a:srgbClr val="FFFFFF"/>
          </a:solidFill>
          <a:ln/>
        </p:spPr>
      </p:sp>
      <p:sp>
        <p:nvSpPr>
          <p:cNvPr id="15" name="Shape 13"/>
          <p:cNvSpPr/>
          <p:nvPr/>
        </p:nvSpPr>
        <p:spPr>
          <a:xfrm>
            <a:off x="6172200" y="1691640"/>
            <a:ext cx="2628900" cy="548640"/>
          </a:xfrm>
          <a:prstGeom prst="rect">
            <a:avLst/>
          </a:prstGeom>
          <a:solidFill>
            <a:srgbClr val="990011"/>
          </a:solidFill>
          <a:ln/>
        </p:spPr>
      </p:sp>
      <p:sp>
        <p:nvSpPr>
          <p:cNvPr id="16" name="Text 14"/>
          <p:cNvSpPr/>
          <p:nvPr/>
        </p:nvSpPr>
        <p:spPr>
          <a:xfrm>
            <a:off x="6263640" y="1691640"/>
            <a:ext cx="2446020" cy="548640"/>
          </a:xfrm>
          <a:prstGeom prst="rect">
            <a:avLst/>
          </a:prstGeom>
          <a:noFill/>
          <a:ln/>
        </p:spPr>
        <p:txBody>
          <a:bodyPr wrap="square" rtlCol="0" anchor="ctr"/>
          <a:lstStyle/>
          <a:p>
            <a:pPr marL="0" indent="0">
              <a:buNone/>
            </a:pPr>
            <a:r>
              <a:rPr lang="en-US" sz="1100" b="1" kern="0" spc="300" dirty="0">
                <a:solidFill>
                  <a:srgbClr val="C9A961"/>
                </a:solidFill>
                <a:latin typeface="Calibri" pitchFamily="34" charset="0"/>
                <a:ea typeface="Calibri" pitchFamily="34" charset="-122"/>
                <a:cs typeface="Calibri" pitchFamily="34" charset="-120"/>
              </a:rPr>
              <a:t>STEP 3</a:t>
            </a:r>
            <a:endParaRPr lang="en-US" sz="1100" dirty="0"/>
          </a:p>
        </p:txBody>
      </p:sp>
      <p:sp>
        <p:nvSpPr>
          <p:cNvPr id="17" name="Text 15"/>
          <p:cNvSpPr/>
          <p:nvPr/>
        </p:nvSpPr>
        <p:spPr>
          <a:xfrm>
            <a:off x="6263640" y="2331720"/>
            <a:ext cx="2446020" cy="548640"/>
          </a:xfrm>
          <a:prstGeom prst="rect">
            <a:avLst/>
          </a:prstGeom>
          <a:noFill/>
          <a:ln/>
        </p:spPr>
        <p:txBody>
          <a:bodyPr wrap="square" rtlCol="0" anchor="ctr"/>
          <a:lstStyle/>
          <a:p>
            <a:pPr marL="0" indent="0">
              <a:buNone/>
            </a:pPr>
            <a:r>
              <a:rPr lang="en-US" sz="1400" b="1" dirty="0">
                <a:solidFill>
                  <a:srgbClr val="990011"/>
                </a:solidFill>
                <a:latin typeface="Georgia" pitchFamily="34" charset="0"/>
                <a:ea typeface="Georgia" pitchFamily="34" charset="-122"/>
                <a:cs typeface="Georgia" pitchFamily="34" charset="-120"/>
              </a:rPr>
              <a:t>Onboard</a:t>
            </a:r>
            <a:endParaRPr lang="en-US" sz="1400" dirty="0"/>
          </a:p>
        </p:txBody>
      </p:sp>
      <p:sp>
        <p:nvSpPr>
          <p:cNvPr id="18" name="Text 16"/>
          <p:cNvSpPr/>
          <p:nvPr/>
        </p:nvSpPr>
        <p:spPr>
          <a:xfrm>
            <a:off x="6263640" y="2926080"/>
            <a:ext cx="2446020" cy="3200400"/>
          </a:xfrm>
          <a:prstGeom prst="rect">
            <a:avLst/>
          </a:prstGeom>
          <a:noFill/>
          <a:ln/>
        </p:spPr>
        <p:txBody>
          <a:bodyPr wrap="square" rtlCol="0" anchor="ctr"/>
          <a:lstStyle/>
          <a:p>
            <a:pPr marL="0" indent="0">
              <a:buNone/>
            </a:pPr>
            <a:r>
              <a:rPr lang="en-US" sz="1100" dirty="0">
                <a:solidFill>
                  <a:srgbClr val="1A1A1A"/>
                </a:solidFill>
                <a:latin typeface="Calibri" pitchFamily="34" charset="0"/>
                <a:ea typeface="Calibri" pitchFamily="34" charset="-122"/>
                <a:cs typeface="Calibri" pitchFamily="34" charset="-120"/>
              </a:rPr>
              <a:t>Site approval → fit-out → staff training → soft launch → live. Tracked through 6 stages in master ERP. Each stage has go/no-go gates.</a:t>
            </a:r>
            <a:endParaRPr lang="en-US" sz="1100" dirty="0"/>
          </a:p>
        </p:txBody>
      </p:sp>
      <p:sp>
        <p:nvSpPr>
          <p:cNvPr id="19" name="Shape 17"/>
          <p:cNvSpPr/>
          <p:nvPr/>
        </p:nvSpPr>
        <p:spPr>
          <a:xfrm>
            <a:off x="8983980" y="1691640"/>
            <a:ext cx="2628900" cy="4572000"/>
          </a:xfrm>
          <a:prstGeom prst="rect">
            <a:avLst/>
          </a:prstGeom>
          <a:solidFill>
            <a:srgbClr val="FFFFFF"/>
          </a:solidFill>
          <a:ln/>
        </p:spPr>
      </p:sp>
      <p:sp>
        <p:nvSpPr>
          <p:cNvPr id="20" name="Shape 18"/>
          <p:cNvSpPr/>
          <p:nvPr/>
        </p:nvSpPr>
        <p:spPr>
          <a:xfrm>
            <a:off x="8983980" y="1691640"/>
            <a:ext cx="2628900" cy="548640"/>
          </a:xfrm>
          <a:prstGeom prst="rect">
            <a:avLst/>
          </a:prstGeom>
          <a:solidFill>
            <a:srgbClr val="990011"/>
          </a:solidFill>
          <a:ln/>
        </p:spPr>
      </p:sp>
      <p:sp>
        <p:nvSpPr>
          <p:cNvPr id="21" name="Text 19"/>
          <p:cNvSpPr/>
          <p:nvPr/>
        </p:nvSpPr>
        <p:spPr>
          <a:xfrm>
            <a:off x="9075420" y="1691640"/>
            <a:ext cx="2446020" cy="548640"/>
          </a:xfrm>
          <a:prstGeom prst="rect">
            <a:avLst/>
          </a:prstGeom>
          <a:noFill/>
          <a:ln/>
        </p:spPr>
        <p:txBody>
          <a:bodyPr wrap="square" rtlCol="0" anchor="ctr"/>
          <a:lstStyle/>
          <a:p>
            <a:pPr marL="0" indent="0">
              <a:buNone/>
            </a:pPr>
            <a:r>
              <a:rPr lang="en-US" sz="1100" b="1" kern="0" spc="300" dirty="0">
                <a:solidFill>
                  <a:srgbClr val="C9A961"/>
                </a:solidFill>
                <a:latin typeface="Calibri" pitchFamily="34" charset="0"/>
                <a:ea typeface="Calibri" pitchFamily="34" charset="-122"/>
                <a:cs typeface="Calibri" pitchFamily="34" charset="-120"/>
              </a:rPr>
              <a:t>STEP 4</a:t>
            </a:r>
            <a:endParaRPr lang="en-US" sz="1100" dirty="0"/>
          </a:p>
        </p:txBody>
      </p:sp>
      <p:sp>
        <p:nvSpPr>
          <p:cNvPr id="22" name="Text 20"/>
          <p:cNvSpPr/>
          <p:nvPr/>
        </p:nvSpPr>
        <p:spPr>
          <a:xfrm>
            <a:off x="9075420" y="2331720"/>
            <a:ext cx="2446020" cy="548640"/>
          </a:xfrm>
          <a:prstGeom prst="rect">
            <a:avLst/>
          </a:prstGeom>
          <a:noFill/>
          <a:ln/>
        </p:spPr>
        <p:txBody>
          <a:bodyPr wrap="square" rtlCol="0" anchor="ctr"/>
          <a:lstStyle/>
          <a:p>
            <a:pPr marL="0" indent="0">
              <a:buNone/>
            </a:pPr>
            <a:r>
              <a:rPr lang="en-US" sz="1400" b="1" dirty="0">
                <a:solidFill>
                  <a:srgbClr val="990011"/>
                </a:solidFill>
                <a:latin typeface="Georgia" pitchFamily="34" charset="0"/>
                <a:ea typeface="Georgia" pitchFamily="34" charset="-122"/>
                <a:cs typeface="Georgia" pitchFamily="34" charset="-120"/>
              </a:rPr>
              <a:t>Operate</a:t>
            </a:r>
            <a:endParaRPr lang="en-US" sz="1400" dirty="0"/>
          </a:p>
        </p:txBody>
      </p:sp>
      <p:sp>
        <p:nvSpPr>
          <p:cNvPr id="23" name="Text 21"/>
          <p:cNvSpPr/>
          <p:nvPr/>
        </p:nvSpPr>
        <p:spPr>
          <a:xfrm>
            <a:off x="9075420" y="2926080"/>
            <a:ext cx="2446020" cy="3200400"/>
          </a:xfrm>
          <a:prstGeom prst="rect">
            <a:avLst/>
          </a:prstGeom>
          <a:noFill/>
          <a:ln/>
        </p:spPr>
        <p:txBody>
          <a:bodyPr wrap="square" rtlCol="0" anchor="ctr"/>
          <a:lstStyle/>
          <a:p>
            <a:pPr marL="0" indent="0">
              <a:buNone/>
            </a:pPr>
            <a:r>
              <a:rPr lang="en-US" sz="1100" dirty="0">
                <a:solidFill>
                  <a:srgbClr val="1A1A1A"/>
                </a:solidFill>
                <a:latin typeface="Calibri" pitchFamily="34" charset="0"/>
                <a:ea typeface="Calibri" pitchFamily="34" charset="-122"/>
                <a:cs typeface="Calibri" pitchFamily="34" charset="-120"/>
              </a:rPr>
              <a:t>Monthly royalty + marketing fund auto-debited. Quarterly audit + mystery shoppers. Breaches escalated through 4-tier system. ERP visibility for both sides.</a:t>
            </a:r>
            <a:endParaRPr lang="en-US" sz="1100" dirty="0"/>
          </a:p>
        </p:txBody>
      </p:sp>
      <p:sp>
        <p:nvSpPr>
          <p:cNvPr id="24" name="Text 22"/>
          <p:cNvSpPr/>
          <p:nvPr/>
        </p:nvSpPr>
        <p:spPr>
          <a:xfrm>
            <a:off x="11338560" y="6537960"/>
            <a:ext cx="731520" cy="228600"/>
          </a:xfrm>
          <a:prstGeom prst="rect">
            <a:avLst/>
          </a:prstGeom>
          <a:noFill/>
          <a:ln/>
        </p:spPr>
        <p:txBody>
          <a:bodyPr wrap="square" rtlCol="0" anchor="ctr"/>
          <a:lstStyle/>
          <a:p>
            <a:pPr marL="0" indent="0" algn="r">
              <a:buNone/>
            </a:pPr>
            <a:r>
              <a:rPr lang="en-US" sz="900" dirty="0">
                <a:solidFill>
                  <a:srgbClr val="6B6B6B"/>
                </a:solidFill>
                <a:latin typeface="Calibri" pitchFamily="34" charset="0"/>
                <a:ea typeface="Calibri" pitchFamily="34" charset="-122"/>
                <a:cs typeface="Calibri" pitchFamily="34" charset="-120"/>
              </a:rPr>
              <a:t>4 / 15</a:t>
            </a:r>
            <a:endParaRPr lang="en-US" sz="900" dirty="0"/>
          </a:p>
        </p:txBody>
      </p:sp>
      <p:sp>
        <p:nvSpPr>
          <p:cNvPr id="25" name="Text 23"/>
          <p:cNvSpPr/>
          <p:nvPr/>
        </p:nvSpPr>
        <p:spPr>
          <a:xfrm>
            <a:off x="457200" y="6537960"/>
            <a:ext cx="10058400" cy="228600"/>
          </a:xfrm>
          <a:prstGeom prst="rect">
            <a:avLst/>
          </a:prstGeom>
          <a:noFill/>
          <a:ln/>
        </p:spPr>
        <p:txBody>
          <a:bodyPr wrap="square" rtlCol="0" anchor="ctr"/>
          <a:lstStyle/>
          <a:p>
            <a:pPr marL="0" indent="0">
              <a:buNone/>
            </a:pPr>
            <a:r>
              <a:rPr lang="en-US" sz="800" dirty="0">
                <a:solidFill>
                  <a:srgbClr val="6B6B6B"/>
                </a:solidFill>
                <a:latin typeface="Calibri" pitchFamily="34" charset="0"/>
                <a:ea typeface="Calibri" pitchFamily="34" charset="-122"/>
                <a:cs typeface="Calibri" pitchFamily="34" charset="-120"/>
              </a:rPr>
              <a:t>Initiative · Detail · CONFIDENTIAL</a:t>
            </a:r>
            <a:endParaRPr lang="en-US" sz="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365760"/>
            <a:ext cx="11247120" cy="640080"/>
          </a:xfrm>
          <a:prstGeom prst="rect">
            <a:avLst/>
          </a:prstGeom>
          <a:noFill/>
          <a:ln/>
        </p:spPr>
        <p:txBody>
          <a:bodyPr wrap="square" rtlCol="0" anchor="ctr"/>
          <a:lstStyle/>
          <a:p>
            <a:pPr marL="0" indent="0">
              <a:buNone/>
            </a:pPr>
            <a:r>
              <a:rPr lang="en-US" sz="3200" b="1" dirty="0">
                <a:solidFill>
                  <a:srgbClr val="990011"/>
                </a:solidFill>
                <a:latin typeface="Georgia" pitchFamily="34" charset="0"/>
                <a:ea typeface="Georgia" pitchFamily="34" charset="-122"/>
                <a:cs typeface="Georgia" pitchFamily="34" charset="-120"/>
              </a:rPr>
              <a:t>Stakeholders &amp; Roles</a:t>
            </a:r>
            <a:endParaRPr lang="en-US" sz="3200" dirty="0"/>
          </a:p>
        </p:txBody>
      </p:sp>
      <p:sp>
        <p:nvSpPr>
          <p:cNvPr id="3" name="Text 1"/>
          <p:cNvSpPr/>
          <p:nvPr/>
        </p:nvSpPr>
        <p:spPr>
          <a:xfrm>
            <a:off x="457200" y="960120"/>
            <a:ext cx="11247120" cy="365760"/>
          </a:xfrm>
          <a:prstGeom prst="rect">
            <a:avLst/>
          </a:prstGeom>
          <a:noFill/>
          <a:ln/>
        </p:spPr>
        <p:txBody>
          <a:bodyPr wrap="square" rtlCol="0" anchor="ctr"/>
          <a:lstStyle/>
          <a:p>
            <a:pPr marL="0" indent="0">
              <a:buNone/>
            </a:pPr>
            <a:r>
              <a:rPr lang="en-US" sz="1400" i="1" dirty="0">
                <a:solidFill>
                  <a:srgbClr val="6B6B6B"/>
                </a:solidFill>
                <a:latin typeface="Calibri" pitchFamily="34" charset="0"/>
                <a:ea typeface="Calibri" pitchFamily="34" charset="-122"/>
                <a:cs typeface="Calibri" pitchFamily="34" charset="-120"/>
              </a:rPr>
              <a:t>Who does what. Clear ownership.</a:t>
            </a:r>
            <a:endParaRPr lang="en-US" sz="1400" dirty="0"/>
          </a:p>
        </p:txBody>
      </p:sp>
      <p:sp>
        <p:nvSpPr>
          <p:cNvPr id="4" name="Shape 2"/>
          <p:cNvSpPr/>
          <p:nvPr/>
        </p:nvSpPr>
        <p:spPr>
          <a:xfrm>
            <a:off x="457200" y="1691640"/>
            <a:ext cx="11247120" cy="457200"/>
          </a:xfrm>
          <a:prstGeom prst="rect">
            <a:avLst/>
          </a:prstGeom>
          <a:solidFill>
            <a:srgbClr val="990011"/>
          </a:solidFill>
          <a:ln/>
        </p:spPr>
      </p:sp>
      <p:sp>
        <p:nvSpPr>
          <p:cNvPr id="5" name="Text 3"/>
          <p:cNvSpPr/>
          <p:nvPr/>
        </p:nvSpPr>
        <p:spPr>
          <a:xfrm>
            <a:off x="594360" y="1691640"/>
            <a:ext cx="3474720" cy="457200"/>
          </a:xfrm>
          <a:prstGeom prst="rect">
            <a:avLst/>
          </a:prstGeom>
          <a:noFill/>
          <a:ln/>
        </p:spPr>
        <p:txBody>
          <a:bodyPr wrap="square" rtlCol="0" anchor="ctr"/>
          <a:lstStyle/>
          <a:p>
            <a:pPr marL="0" indent="0">
              <a:buNone/>
            </a:pPr>
            <a:r>
              <a:rPr lang="en-US" sz="1100" b="1" dirty="0">
                <a:solidFill>
                  <a:srgbClr val="FFFFFF"/>
                </a:solidFill>
                <a:latin typeface="Calibri" pitchFamily="34" charset="0"/>
                <a:ea typeface="Calibri" pitchFamily="34" charset="-122"/>
                <a:cs typeface="Calibri" pitchFamily="34" charset="-120"/>
              </a:rPr>
              <a:t>Stakeholder</a:t>
            </a:r>
            <a:endParaRPr lang="en-US" sz="1100" dirty="0"/>
          </a:p>
        </p:txBody>
      </p:sp>
      <p:sp>
        <p:nvSpPr>
          <p:cNvPr id="6" name="Text 4"/>
          <p:cNvSpPr/>
          <p:nvPr/>
        </p:nvSpPr>
        <p:spPr>
          <a:xfrm>
            <a:off x="4343400" y="1691640"/>
            <a:ext cx="3474720" cy="457200"/>
          </a:xfrm>
          <a:prstGeom prst="rect">
            <a:avLst/>
          </a:prstGeom>
          <a:noFill/>
          <a:ln/>
        </p:spPr>
        <p:txBody>
          <a:bodyPr wrap="square" rtlCol="0" anchor="ctr"/>
          <a:lstStyle/>
          <a:p>
            <a:pPr marL="0" indent="0">
              <a:buNone/>
            </a:pPr>
            <a:r>
              <a:rPr lang="en-US" sz="1100" b="1" dirty="0">
                <a:solidFill>
                  <a:srgbClr val="FFFFFF"/>
                </a:solidFill>
                <a:latin typeface="Calibri" pitchFamily="34" charset="0"/>
                <a:ea typeface="Calibri" pitchFamily="34" charset="-122"/>
                <a:cs typeface="Calibri" pitchFamily="34" charset="-120"/>
              </a:rPr>
              <a:t>Responsibility</a:t>
            </a:r>
            <a:endParaRPr lang="en-US" sz="1100" dirty="0"/>
          </a:p>
        </p:txBody>
      </p:sp>
      <p:sp>
        <p:nvSpPr>
          <p:cNvPr id="7" name="Text 5"/>
          <p:cNvSpPr/>
          <p:nvPr/>
        </p:nvSpPr>
        <p:spPr>
          <a:xfrm>
            <a:off x="8092440" y="1691640"/>
            <a:ext cx="3474720" cy="457200"/>
          </a:xfrm>
          <a:prstGeom prst="rect">
            <a:avLst/>
          </a:prstGeom>
          <a:noFill/>
          <a:ln/>
        </p:spPr>
        <p:txBody>
          <a:bodyPr wrap="square" rtlCol="0" anchor="ctr"/>
          <a:lstStyle/>
          <a:p>
            <a:pPr marL="0" indent="0">
              <a:buNone/>
            </a:pPr>
            <a:r>
              <a:rPr lang="en-US" sz="1100" b="1" dirty="0">
                <a:solidFill>
                  <a:srgbClr val="FFFFFF"/>
                </a:solidFill>
                <a:latin typeface="Calibri" pitchFamily="34" charset="0"/>
                <a:ea typeface="Calibri" pitchFamily="34" charset="-122"/>
                <a:cs typeface="Calibri" pitchFamily="34" charset="-120"/>
              </a:rPr>
              <a:t>Tool / Module</a:t>
            </a:r>
            <a:endParaRPr lang="en-US" sz="1100" dirty="0"/>
          </a:p>
        </p:txBody>
      </p:sp>
      <p:sp>
        <p:nvSpPr>
          <p:cNvPr id="8" name="Shape 6"/>
          <p:cNvSpPr/>
          <p:nvPr/>
        </p:nvSpPr>
        <p:spPr>
          <a:xfrm>
            <a:off x="457200" y="2148840"/>
            <a:ext cx="11247120" cy="548640"/>
          </a:xfrm>
          <a:prstGeom prst="rect">
            <a:avLst/>
          </a:prstGeom>
          <a:solidFill>
            <a:srgbClr val="FCF6F5"/>
          </a:solidFill>
          <a:ln w="6350">
            <a:solidFill>
              <a:srgbClr val="E5E5E5"/>
            </a:solidFill>
            <a:prstDash val="solid"/>
          </a:ln>
        </p:spPr>
      </p:sp>
      <p:sp>
        <p:nvSpPr>
          <p:cNvPr id="9" name="Text 7"/>
          <p:cNvSpPr/>
          <p:nvPr/>
        </p:nvSpPr>
        <p:spPr>
          <a:xfrm>
            <a:off x="594360" y="2148840"/>
            <a:ext cx="3474720" cy="548640"/>
          </a:xfrm>
          <a:prstGeom prst="rect">
            <a:avLst/>
          </a:prstGeom>
          <a:noFill/>
          <a:ln/>
        </p:spPr>
        <p:txBody>
          <a:bodyPr wrap="square" rtlCol="0" anchor="ctr"/>
          <a:lstStyle/>
          <a:p>
            <a:pPr marL="0" indent="0">
              <a:buNone/>
            </a:pPr>
            <a:r>
              <a:rPr lang="en-US" sz="1100" b="1" dirty="0">
                <a:solidFill>
                  <a:srgbClr val="1A1A1A"/>
                </a:solidFill>
                <a:latin typeface="Calibri" pitchFamily="34" charset="0"/>
                <a:ea typeface="Calibri" pitchFamily="34" charset="-122"/>
                <a:cs typeface="Calibri" pitchFamily="34" charset="-120"/>
              </a:rPr>
              <a:t>Master Admin (Dr. Khan)</a:t>
            </a:r>
            <a:endParaRPr lang="en-US" sz="1100" dirty="0"/>
          </a:p>
        </p:txBody>
      </p:sp>
      <p:sp>
        <p:nvSpPr>
          <p:cNvPr id="10" name="Text 8"/>
          <p:cNvSpPr/>
          <p:nvPr/>
        </p:nvSpPr>
        <p:spPr>
          <a:xfrm>
            <a:off x="4343400" y="2148840"/>
            <a:ext cx="3474720" cy="548640"/>
          </a:xfrm>
          <a:prstGeom prst="rect">
            <a:avLst/>
          </a:prstGeom>
          <a:noFill/>
          <a:ln/>
        </p:spPr>
        <p:txBody>
          <a:bodyPr wrap="square" rtlCol="0" anchor="ctr"/>
          <a:lstStyle/>
          <a:p>
            <a:pPr marL="0" indent="0">
              <a:buNone/>
            </a:pPr>
            <a:r>
              <a:rPr lang="en-US" sz="1100" dirty="0">
                <a:solidFill>
                  <a:srgbClr val="1A1A1A"/>
                </a:solidFill>
                <a:latin typeface="Calibri" pitchFamily="34" charset="0"/>
                <a:ea typeface="Calibri" pitchFamily="34" charset="-122"/>
                <a:cs typeface="Calibri" pitchFamily="34" charset="-120"/>
              </a:rPr>
              <a:t>Strategy, IP, breach decisions, top-tier prospect calls</a:t>
            </a:r>
            <a:endParaRPr lang="en-US" sz="1100" dirty="0"/>
          </a:p>
        </p:txBody>
      </p:sp>
      <p:sp>
        <p:nvSpPr>
          <p:cNvPr id="11" name="Text 9"/>
          <p:cNvSpPr/>
          <p:nvPr/>
        </p:nvSpPr>
        <p:spPr>
          <a:xfrm>
            <a:off x="8092440" y="2148840"/>
            <a:ext cx="3474720" cy="548640"/>
          </a:xfrm>
          <a:prstGeom prst="rect">
            <a:avLst/>
          </a:prstGeom>
          <a:noFill/>
          <a:ln/>
        </p:spPr>
        <p:txBody>
          <a:bodyPr wrap="square" rtlCol="0" anchor="ctr"/>
          <a:lstStyle/>
          <a:p>
            <a:pPr marL="0" indent="0">
              <a:buNone/>
            </a:pPr>
            <a:r>
              <a:rPr lang="en-US" sz="1100" dirty="0">
                <a:solidFill>
                  <a:srgbClr val="1A1A1A"/>
                </a:solidFill>
                <a:latin typeface="Calibri" pitchFamily="34" charset="0"/>
                <a:ea typeface="Calibri" pitchFamily="34" charset="-122"/>
                <a:cs typeface="Calibri" pitchFamily="34" charset="-120"/>
              </a:rPr>
              <a:t>Master Dashboard, Breaches, IP</a:t>
            </a:r>
            <a:endParaRPr lang="en-US" sz="1100" dirty="0"/>
          </a:p>
        </p:txBody>
      </p:sp>
      <p:sp>
        <p:nvSpPr>
          <p:cNvPr id="12" name="Shape 10"/>
          <p:cNvSpPr/>
          <p:nvPr/>
        </p:nvSpPr>
        <p:spPr>
          <a:xfrm>
            <a:off x="457200" y="2743200"/>
            <a:ext cx="11247120" cy="548640"/>
          </a:xfrm>
          <a:prstGeom prst="rect">
            <a:avLst/>
          </a:prstGeom>
          <a:solidFill>
            <a:srgbClr val="FFFFFF"/>
          </a:solidFill>
          <a:ln w="6350">
            <a:solidFill>
              <a:srgbClr val="E5E5E5"/>
            </a:solidFill>
            <a:prstDash val="solid"/>
          </a:ln>
        </p:spPr>
      </p:sp>
      <p:sp>
        <p:nvSpPr>
          <p:cNvPr id="13" name="Text 11"/>
          <p:cNvSpPr/>
          <p:nvPr/>
        </p:nvSpPr>
        <p:spPr>
          <a:xfrm>
            <a:off x="594360" y="2743200"/>
            <a:ext cx="3474720" cy="548640"/>
          </a:xfrm>
          <a:prstGeom prst="rect">
            <a:avLst/>
          </a:prstGeom>
          <a:noFill/>
          <a:ln/>
        </p:spPr>
        <p:txBody>
          <a:bodyPr wrap="square" rtlCol="0" anchor="ctr"/>
          <a:lstStyle/>
          <a:p>
            <a:pPr marL="0" indent="0">
              <a:buNone/>
            </a:pPr>
            <a:r>
              <a:rPr lang="en-US" sz="1100" b="1" dirty="0">
                <a:solidFill>
                  <a:srgbClr val="1A1A1A"/>
                </a:solidFill>
                <a:latin typeface="Calibri" pitchFamily="34" charset="0"/>
                <a:ea typeface="Calibri" pitchFamily="34" charset="-122"/>
                <a:cs typeface="Calibri" pitchFamily="34" charset="-120"/>
              </a:rPr>
              <a:t>Franchise Development team</a:t>
            </a:r>
            <a:endParaRPr lang="en-US" sz="1100" dirty="0"/>
          </a:p>
        </p:txBody>
      </p:sp>
      <p:sp>
        <p:nvSpPr>
          <p:cNvPr id="14" name="Text 12"/>
          <p:cNvSpPr/>
          <p:nvPr/>
        </p:nvSpPr>
        <p:spPr>
          <a:xfrm>
            <a:off x="4343400" y="2743200"/>
            <a:ext cx="3474720" cy="548640"/>
          </a:xfrm>
          <a:prstGeom prst="rect">
            <a:avLst/>
          </a:prstGeom>
          <a:noFill/>
          <a:ln/>
        </p:spPr>
        <p:txBody>
          <a:bodyPr wrap="square" rtlCol="0" anchor="ctr"/>
          <a:lstStyle/>
          <a:p>
            <a:pPr marL="0" indent="0">
              <a:buNone/>
            </a:pPr>
            <a:r>
              <a:rPr lang="en-US" sz="1100" dirty="0">
                <a:solidFill>
                  <a:srgbClr val="1A1A1A"/>
                </a:solidFill>
                <a:latin typeface="Calibri" pitchFamily="34" charset="0"/>
                <a:ea typeface="Calibri" pitchFamily="34" charset="-122"/>
                <a:cs typeface="Calibri" pitchFamily="34" charset="-120"/>
              </a:rPr>
              <a:t>Lead qualification, agreements, discovery days, onboarding</a:t>
            </a:r>
            <a:endParaRPr lang="en-US" sz="1100" dirty="0"/>
          </a:p>
        </p:txBody>
      </p:sp>
      <p:sp>
        <p:nvSpPr>
          <p:cNvPr id="15" name="Text 13"/>
          <p:cNvSpPr/>
          <p:nvPr/>
        </p:nvSpPr>
        <p:spPr>
          <a:xfrm>
            <a:off x="8092440" y="2743200"/>
            <a:ext cx="3474720" cy="548640"/>
          </a:xfrm>
          <a:prstGeom prst="rect">
            <a:avLst/>
          </a:prstGeom>
          <a:noFill/>
          <a:ln/>
        </p:spPr>
        <p:txBody>
          <a:bodyPr wrap="square" rtlCol="0" anchor="ctr"/>
          <a:lstStyle/>
          <a:p>
            <a:pPr marL="0" indent="0">
              <a:buNone/>
            </a:pPr>
            <a:r>
              <a:rPr lang="en-US" sz="1100" dirty="0">
                <a:solidFill>
                  <a:srgbClr val="1A1A1A"/>
                </a:solidFill>
                <a:latin typeface="Calibri" pitchFamily="34" charset="0"/>
                <a:ea typeface="Calibri" pitchFamily="34" charset="-122"/>
                <a:cs typeface="Calibri" pitchFamily="34" charset="-120"/>
              </a:rPr>
              <a:t>Pipeline, Qualification, Tour Schedule</a:t>
            </a:r>
            <a:endParaRPr lang="en-US" sz="1100" dirty="0"/>
          </a:p>
        </p:txBody>
      </p:sp>
      <p:sp>
        <p:nvSpPr>
          <p:cNvPr id="16" name="Shape 14"/>
          <p:cNvSpPr/>
          <p:nvPr/>
        </p:nvSpPr>
        <p:spPr>
          <a:xfrm>
            <a:off x="457200" y="3337560"/>
            <a:ext cx="11247120" cy="548640"/>
          </a:xfrm>
          <a:prstGeom prst="rect">
            <a:avLst/>
          </a:prstGeom>
          <a:solidFill>
            <a:srgbClr val="FCF6F5"/>
          </a:solidFill>
          <a:ln w="6350">
            <a:solidFill>
              <a:srgbClr val="E5E5E5"/>
            </a:solidFill>
            <a:prstDash val="solid"/>
          </a:ln>
        </p:spPr>
      </p:sp>
      <p:sp>
        <p:nvSpPr>
          <p:cNvPr id="17" name="Text 15"/>
          <p:cNvSpPr/>
          <p:nvPr/>
        </p:nvSpPr>
        <p:spPr>
          <a:xfrm>
            <a:off x="594360" y="3337560"/>
            <a:ext cx="3474720" cy="548640"/>
          </a:xfrm>
          <a:prstGeom prst="rect">
            <a:avLst/>
          </a:prstGeom>
          <a:noFill/>
          <a:ln/>
        </p:spPr>
        <p:txBody>
          <a:bodyPr wrap="square" rtlCol="0" anchor="ctr"/>
          <a:lstStyle/>
          <a:p>
            <a:pPr marL="0" indent="0">
              <a:buNone/>
            </a:pPr>
            <a:r>
              <a:rPr lang="en-US" sz="1100" b="1" dirty="0">
                <a:solidFill>
                  <a:srgbClr val="1A1A1A"/>
                </a:solidFill>
                <a:latin typeface="Calibri" pitchFamily="34" charset="0"/>
                <a:ea typeface="Calibri" pitchFamily="34" charset="-122"/>
                <a:cs typeface="Calibri" pitchFamily="34" charset="-120"/>
              </a:rPr>
              <a:t>Franchisee</a:t>
            </a:r>
            <a:endParaRPr lang="en-US" sz="1100" dirty="0"/>
          </a:p>
        </p:txBody>
      </p:sp>
      <p:sp>
        <p:nvSpPr>
          <p:cNvPr id="18" name="Text 16"/>
          <p:cNvSpPr/>
          <p:nvPr/>
        </p:nvSpPr>
        <p:spPr>
          <a:xfrm>
            <a:off x="4343400" y="3337560"/>
            <a:ext cx="3474720" cy="548640"/>
          </a:xfrm>
          <a:prstGeom prst="rect">
            <a:avLst/>
          </a:prstGeom>
          <a:noFill/>
          <a:ln/>
        </p:spPr>
        <p:txBody>
          <a:bodyPr wrap="square" rtlCol="0" anchor="ctr"/>
          <a:lstStyle/>
          <a:p>
            <a:pPr marL="0" indent="0">
              <a:buNone/>
            </a:pPr>
            <a:r>
              <a:rPr lang="en-US" sz="1100" dirty="0">
                <a:solidFill>
                  <a:srgbClr val="1A1A1A"/>
                </a:solidFill>
                <a:latin typeface="Calibri" pitchFamily="34" charset="0"/>
                <a:ea typeface="Calibri" pitchFamily="34" charset="-122"/>
                <a:cs typeface="Calibri" pitchFamily="34" charset="-120"/>
              </a:rPr>
              <a:t>Operate unit to standard, pay royalty, file monthly reports</a:t>
            </a:r>
            <a:endParaRPr lang="en-US" sz="1100" dirty="0"/>
          </a:p>
        </p:txBody>
      </p:sp>
      <p:sp>
        <p:nvSpPr>
          <p:cNvPr id="19" name="Text 17"/>
          <p:cNvSpPr/>
          <p:nvPr/>
        </p:nvSpPr>
        <p:spPr>
          <a:xfrm>
            <a:off x="8092440" y="3337560"/>
            <a:ext cx="3474720" cy="548640"/>
          </a:xfrm>
          <a:prstGeom prst="rect">
            <a:avLst/>
          </a:prstGeom>
          <a:noFill/>
          <a:ln/>
        </p:spPr>
        <p:txBody>
          <a:bodyPr wrap="square" rtlCol="0" anchor="ctr"/>
          <a:lstStyle/>
          <a:p>
            <a:pPr marL="0" indent="0">
              <a:buNone/>
            </a:pPr>
            <a:r>
              <a:rPr lang="en-US" sz="1100" dirty="0">
                <a:solidFill>
                  <a:srgbClr val="1A1A1A"/>
                </a:solidFill>
                <a:latin typeface="Calibri" pitchFamily="34" charset="0"/>
                <a:ea typeface="Calibri" pitchFamily="34" charset="-122"/>
                <a:cs typeface="Calibri" pitchFamily="34" charset="-120"/>
              </a:rPr>
              <a:t>Unit Dashboard, Royalty Reports</a:t>
            </a:r>
            <a:endParaRPr lang="en-US" sz="1100" dirty="0"/>
          </a:p>
        </p:txBody>
      </p:sp>
      <p:sp>
        <p:nvSpPr>
          <p:cNvPr id="20" name="Shape 18"/>
          <p:cNvSpPr/>
          <p:nvPr/>
        </p:nvSpPr>
        <p:spPr>
          <a:xfrm>
            <a:off x="457200" y="3931920"/>
            <a:ext cx="11247120" cy="548640"/>
          </a:xfrm>
          <a:prstGeom prst="rect">
            <a:avLst/>
          </a:prstGeom>
          <a:solidFill>
            <a:srgbClr val="FFFFFF"/>
          </a:solidFill>
          <a:ln w="6350">
            <a:solidFill>
              <a:srgbClr val="E5E5E5"/>
            </a:solidFill>
            <a:prstDash val="solid"/>
          </a:ln>
        </p:spPr>
      </p:sp>
      <p:sp>
        <p:nvSpPr>
          <p:cNvPr id="21" name="Text 19"/>
          <p:cNvSpPr/>
          <p:nvPr/>
        </p:nvSpPr>
        <p:spPr>
          <a:xfrm>
            <a:off x="594360" y="3931920"/>
            <a:ext cx="3474720" cy="548640"/>
          </a:xfrm>
          <a:prstGeom prst="rect">
            <a:avLst/>
          </a:prstGeom>
          <a:noFill/>
          <a:ln/>
        </p:spPr>
        <p:txBody>
          <a:bodyPr wrap="square" rtlCol="0" anchor="ctr"/>
          <a:lstStyle/>
          <a:p>
            <a:pPr marL="0" indent="0">
              <a:buNone/>
            </a:pPr>
            <a:r>
              <a:rPr lang="en-US" sz="1100" b="1" dirty="0">
                <a:solidFill>
                  <a:srgbClr val="1A1A1A"/>
                </a:solidFill>
                <a:latin typeface="Calibri" pitchFamily="34" charset="0"/>
                <a:ea typeface="Calibri" pitchFamily="34" charset="-122"/>
                <a:cs typeface="Calibri" pitchFamily="34" charset="-120"/>
              </a:rPr>
              <a:t>Prospect</a:t>
            </a:r>
            <a:endParaRPr lang="en-US" sz="1100" dirty="0"/>
          </a:p>
        </p:txBody>
      </p:sp>
      <p:sp>
        <p:nvSpPr>
          <p:cNvPr id="22" name="Text 20"/>
          <p:cNvSpPr/>
          <p:nvPr/>
        </p:nvSpPr>
        <p:spPr>
          <a:xfrm>
            <a:off x="4343400" y="3931920"/>
            <a:ext cx="3474720" cy="548640"/>
          </a:xfrm>
          <a:prstGeom prst="rect">
            <a:avLst/>
          </a:prstGeom>
          <a:noFill/>
          <a:ln/>
        </p:spPr>
        <p:txBody>
          <a:bodyPr wrap="square" rtlCol="0" anchor="ctr"/>
          <a:lstStyle/>
          <a:p>
            <a:pPr marL="0" indent="0">
              <a:buNone/>
            </a:pPr>
            <a:r>
              <a:rPr lang="en-US" sz="1100" dirty="0">
                <a:solidFill>
                  <a:srgbClr val="1A1A1A"/>
                </a:solidFill>
                <a:latin typeface="Calibri" pitchFamily="34" charset="0"/>
                <a:ea typeface="Calibri" pitchFamily="34" charset="-122"/>
                <a:cs typeface="Calibri" pitchFamily="34" charset="-120"/>
              </a:rPr>
              <a:t>Submit application, attend discovery day, secure capital, sign</a:t>
            </a:r>
            <a:endParaRPr lang="en-US" sz="1100" dirty="0"/>
          </a:p>
        </p:txBody>
      </p:sp>
      <p:sp>
        <p:nvSpPr>
          <p:cNvPr id="23" name="Text 21"/>
          <p:cNvSpPr/>
          <p:nvPr/>
        </p:nvSpPr>
        <p:spPr>
          <a:xfrm>
            <a:off x="8092440" y="3931920"/>
            <a:ext cx="3474720" cy="548640"/>
          </a:xfrm>
          <a:prstGeom prst="rect">
            <a:avLst/>
          </a:prstGeom>
          <a:noFill/>
          <a:ln/>
        </p:spPr>
        <p:txBody>
          <a:bodyPr wrap="square" rtlCol="0" anchor="ctr"/>
          <a:lstStyle/>
          <a:p>
            <a:pPr marL="0" indent="0">
              <a:buNone/>
            </a:pPr>
            <a:r>
              <a:rPr lang="en-US" sz="1100" dirty="0">
                <a:solidFill>
                  <a:srgbClr val="1A1A1A"/>
                </a:solidFill>
                <a:latin typeface="Calibri" pitchFamily="34" charset="0"/>
                <a:ea typeface="Calibri" pitchFamily="34" charset="-122"/>
                <a:cs typeface="Calibri" pitchFamily="34" charset="-120"/>
              </a:rPr>
              <a:t>Public Marketing Site + Portal</a:t>
            </a:r>
            <a:endParaRPr lang="en-US" sz="1100" dirty="0"/>
          </a:p>
        </p:txBody>
      </p:sp>
      <p:sp>
        <p:nvSpPr>
          <p:cNvPr id="24" name="Shape 22"/>
          <p:cNvSpPr/>
          <p:nvPr/>
        </p:nvSpPr>
        <p:spPr>
          <a:xfrm>
            <a:off x="457200" y="4526280"/>
            <a:ext cx="11247120" cy="548640"/>
          </a:xfrm>
          <a:prstGeom prst="rect">
            <a:avLst/>
          </a:prstGeom>
          <a:solidFill>
            <a:srgbClr val="FCF6F5"/>
          </a:solidFill>
          <a:ln w="6350">
            <a:solidFill>
              <a:srgbClr val="E5E5E5"/>
            </a:solidFill>
            <a:prstDash val="solid"/>
          </a:ln>
        </p:spPr>
      </p:sp>
      <p:sp>
        <p:nvSpPr>
          <p:cNvPr id="25" name="Text 23"/>
          <p:cNvSpPr/>
          <p:nvPr/>
        </p:nvSpPr>
        <p:spPr>
          <a:xfrm>
            <a:off x="594360" y="4526280"/>
            <a:ext cx="3474720" cy="548640"/>
          </a:xfrm>
          <a:prstGeom prst="rect">
            <a:avLst/>
          </a:prstGeom>
          <a:noFill/>
          <a:ln/>
        </p:spPr>
        <p:txBody>
          <a:bodyPr wrap="square" rtlCol="0" anchor="ctr"/>
          <a:lstStyle/>
          <a:p>
            <a:pPr marL="0" indent="0">
              <a:buNone/>
            </a:pPr>
            <a:r>
              <a:rPr lang="en-US" sz="1100" b="1" dirty="0">
                <a:solidFill>
                  <a:srgbClr val="1A1A1A"/>
                </a:solidFill>
                <a:latin typeface="Calibri" pitchFamily="34" charset="0"/>
                <a:ea typeface="Calibri" pitchFamily="34" charset="-122"/>
                <a:cs typeface="Calibri" pitchFamily="34" charset="-120"/>
              </a:rPr>
              <a:t>Audit team</a:t>
            </a:r>
            <a:endParaRPr lang="en-US" sz="1100" dirty="0"/>
          </a:p>
        </p:txBody>
      </p:sp>
      <p:sp>
        <p:nvSpPr>
          <p:cNvPr id="26" name="Text 24"/>
          <p:cNvSpPr/>
          <p:nvPr/>
        </p:nvSpPr>
        <p:spPr>
          <a:xfrm>
            <a:off x="4343400" y="4526280"/>
            <a:ext cx="3474720" cy="548640"/>
          </a:xfrm>
          <a:prstGeom prst="rect">
            <a:avLst/>
          </a:prstGeom>
          <a:noFill/>
          <a:ln/>
        </p:spPr>
        <p:txBody>
          <a:bodyPr wrap="square" rtlCol="0" anchor="ctr"/>
          <a:lstStyle/>
          <a:p>
            <a:pPr marL="0" indent="0">
              <a:buNone/>
            </a:pPr>
            <a:r>
              <a:rPr lang="en-US" sz="1100" dirty="0">
                <a:solidFill>
                  <a:srgbClr val="1A1A1A"/>
                </a:solidFill>
                <a:latin typeface="Calibri" pitchFamily="34" charset="0"/>
                <a:ea typeface="Calibri" pitchFamily="34" charset="-122"/>
                <a:cs typeface="Calibri" pitchFamily="34" charset="-120"/>
              </a:rPr>
              <a:t>Quarterly audits, mystery shoppers, breach reports</a:t>
            </a:r>
            <a:endParaRPr lang="en-US" sz="1100" dirty="0"/>
          </a:p>
        </p:txBody>
      </p:sp>
      <p:sp>
        <p:nvSpPr>
          <p:cNvPr id="27" name="Text 25"/>
          <p:cNvSpPr/>
          <p:nvPr/>
        </p:nvSpPr>
        <p:spPr>
          <a:xfrm>
            <a:off x="8092440" y="4526280"/>
            <a:ext cx="3474720" cy="548640"/>
          </a:xfrm>
          <a:prstGeom prst="rect">
            <a:avLst/>
          </a:prstGeom>
          <a:noFill/>
          <a:ln/>
        </p:spPr>
        <p:txBody>
          <a:bodyPr wrap="square" rtlCol="0" anchor="ctr"/>
          <a:lstStyle/>
          <a:p>
            <a:pPr marL="0" indent="0">
              <a:buNone/>
            </a:pPr>
            <a:r>
              <a:rPr lang="en-US" sz="1100" dirty="0">
                <a:solidFill>
                  <a:srgbClr val="1A1A1A"/>
                </a:solidFill>
                <a:latin typeface="Calibri" pitchFamily="34" charset="0"/>
                <a:ea typeface="Calibri" pitchFamily="34" charset="-122"/>
                <a:cs typeface="Calibri" pitchFamily="34" charset="-120"/>
              </a:rPr>
              <a:t>Audit Module, Mystery Shopper</a:t>
            </a:r>
            <a:endParaRPr lang="en-US" sz="1100" dirty="0"/>
          </a:p>
        </p:txBody>
      </p:sp>
      <p:sp>
        <p:nvSpPr>
          <p:cNvPr id="28" name="Text 26"/>
          <p:cNvSpPr/>
          <p:nvPr/>
        </p:nvSpPr>
        <p:spPr>
          <a:xfrm>
            <a:off x="11338560" y="6537960"/>
            <a:ext cx="731520" cy="228600"/>
          </a:xfrm>
          <a:prstGeom prst="rect">
            <a:avLst/>
          </a:prstGeom>
          <a:noFill/>
          <a:ln/>
        </p:spPr>
        <p:txBody>
          <a:bodyPr wrap="square" rtlCol="0" anchor="ctr"/>
          <a:lstStyle/>
          <a:p>
            <a:pPr marL="0" indent="0" algn="r">
              <a:buNone/>
            </a:pPr>
            <a:r>
              <a:rPr lang="en-US" sz="900" dirty="0">
                <a:solidFill>
                  <a:srgbClr val="6B6B6B"/>
                </a:solidFill>
                <a:latin typeface="Calibri" pitchFamily="34" charset="0"/>
                <a:ea typeface="Calibri" pitchFamily="34" charset="-122"/>
                <a:cs typeface="Calibri" pitchFamily="34" charset="-120"/>
              </a:rPr>
              <a:t>5 / 15</a:t>
            </a:r>
            <a:endParaRPr lang="en-US" sz="900" dirty="0"/>
          </a:p>
        </p:txBody>
      </p:sp>
      <p:sp>
        <p:nvSpPr>
          <p:cNvPr id="29" name="Text 27"/>
          <p:cNvSpPr/>
          <p:nvPr/>
        </p:nvSpPr>
        <p:spPr>
          <a:xfrm>
            <a:off x="457200" y="6537960"/>
            <a:ext cx="10058400" cy="228600"/>
          </a:xfrm>
          <a:prstGeom prst="rect">
            <a:avLst/>
          </a:prstGeom>
          <a:noFill/>
          <a:ln/>
        </p:spPr>
        <p:txBody>
          <a:bodyPr wrap="square" rtlCol="0" anchor="ctr"/>
          <a:lstStyle/>
          <a:p>
            <a:pPr marL="0" indent="0">
              <a:buNone/>
            </a:pPr>
            <a:r>
              <a:rPr lang="en-US" sz="800" dirty="0">
                <a:solidFill>
                  <a:srgbClr val="6B6B6B"/>
                </a:solidFill>
                <a:latin typeface="Calibri" pitchFamily="34" charset="0"/>
                <a:ea typeface="Calibri" pitchFamily="34" charset="-122"/>
                <a:cs typeface="Calibri" pitchFamily="34" charset="-120"/>
              </a:rPr>
              <a:t>Initiative · Detail · CONFIDENTIAL</a:t>
            </a:r>
            <a:endParaRPr lang="en-US" sz="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CF6F5"/>
        </a:solidFill>
        <a:effectLst/>
      </p:bgPr>
    </p:bg>
    <p:spTree>
      <p:nvGrpSpPr>
        <p:cNvPr id="1" name=""/>
        <p:cNvGrpSpPr/>
        <p:nvPr/>
      </p:nvGrpSpPr>
      <p:grpSpPr>
        <a:xfrm>
          <a:off x="0" y="0"/>
          <a:ext cx="0" cy="0"/>
          <a:chOff x="0" y="0"/>
          <a:chExt cx="0" cy="0"/>
        </a:xfrm>
      </p:grpSpPr>
      <p:sp>
        <p:nvSpPr>
          <p:cNvPr id="2" name="Text 0"/>
          <p:cNvSpPr/>
          <p:nvPr/>
        </p:nvSpPr>
        <p:spPr>
          <a:xfrm>
            <a:off x="457200" y="365760"/>
            <a:ext cx="11247120" cy="640080"/>
          </a:xfrm>
          <a:prstGeom prst="rect">
            <a:avLst/>
          </a:prstGeom>
          <a:noFill/>
          <a:ln/>
        </p:spPr>
        <p:txBody>
          <a:bodyPr wrap="square" rtlCol="0" anchor="ctr"/>
          <a:lstStyle/>
          <a:p>
            <a:pPr marL="0" indent="0">
              <a:buNone/>
            </a:pPr>
            <a:r>
              <a:rPr lang="en-US" sz="3200" b="1" dirty="0">
                <a:solidFill>
                  <a:srgbClr val="990011"/>
                </a:solidFill>
                <a:latin typeface="Georgia" pitchFamily="34" charset="0"/>
                <a:ea typeface="Georgia" pitchFamily="34" charset="-122"/>
                <a:cs typeface="Georgia" pitchFamily="34" charset="-120"/>
              </a:rPr>
              <a:t>How the Money Flows</a:t>
            </a:r>
            <a:endParaRPr lang="en-US" sz="3200" dirty="0"/>
          </a:p>
        </p:txBody>
      </p:sp>
      <p:sp>
        <p:nvSpPr>
          <p:cNvPr id="3" name="Text 1"/>
          <p:cNvSpPr/>
          <p:nvPr/>
        </p:nvSpPr>
        <p:spPr>
          <a:xfrm>
            <a:off x="457200" y="960120"/>
            <a:ext cx="11247120" cy="365760"/>
          </a:xfrm>
          <a:prstGeom prst="rect">
            <a:avLst/>
          </a:prstGeom>
          <a:noFill/>
          <a:ln/>
        </p:spPr>
        <p:txBody>
          <a:bodyPr wrap="square" rtlCol="0" anchor="ctr"/>
          <a:lstStyle/>
          <a:p>
            <a:pPr marL="0" indent="0">
              <a:buNone/>
            </a:pPr>
            <a:r>
              <a:rPr lang="en-US" sz="1400" i="1" dirty="0">
                <a:solidFill>
                  <a:srgbClr val="6B6B6B"/>
                </a:solidFill>
                <a:latin typeface="Calibri" pitchFamily="34" charset="0"/>
                <a:ea typeface="Calibri" pitchFamily="34" charset="-122"/>
                <a:cs typeface="Calibri" pitchFamily="34" charset="-120"/>
              </a:rPr>
              <a:t>Where the revenue comes from. Where it goes.</a:t>
            </a:r>
            <a:endParaRPr lang="en-US" sz="1400" dirty="0"/>
          </a:p>
        </p:txBody>
      </p:sp>
      <p:sp>
        <p:nvSpPr>
          <p:cNvPr id="4" name="Shape 2"/>
          <p:cNvSpPr/>
          <p:nvPr/>
        </p:nvSpPr>
        <p:spPr>
          <a:xfrm>
            <a:off x="457200" y="1691640"/>
            <a:ext cx="5486400" cy="4572000"/>
          </a:xfrm>
          <a:prstGeom prst="rect">
            <a:avLst/>
          </a:prstGeom>
          <a:solidFill>
            <a:srgbClr val="FFFFFF"/>
          </a:solidFill>
          <a:ln/>
        </p:spPr>
      </p:sp>
      <p:sp>
        <p:nvSpPr>
          <p:cNvPr id="5" name="Shape 3"/>
          <p:cNvSpPr/>
          <p:nvPr/>
        </p:nvSpPr>
        <p:spPr>
          <a:xfrm>
            <a:off x="457200" y="1691640"/>
            <a:ext cx="5486400" cy="548640"/>
          </a:xfrm>
          <a:prstGeom prst="rect">
            <a:avLst/>
          </a:prstGeom>
          <a:solidFill>
            <a:srgbClr val="2E7D32"/>
          </a:solidFill>
          <a:ln/>
        </p:spPr>
      </p:sp>
      <p:sp>
        <p:nvSpPr>
          <p:cNvPr id="6" name="Text 4"/>
          <p:cNvSpPr/>
          <p:nvPr/>
        </p:nvSpPr>
        <p:spPr>
          <a:xfrm>
            <a:off x="640080" y="1691640"/>
            <a:ext cx="5120640" cy="548640"/>
          </a:xfrm>
          <a:prstGeom prst="rect">
            <a:avLst/>
          </a:prstGeom>
          <a:noFill/>
          <a:ln/>
        </p:spPr>
        <p:txBody>
          <a:bodyPr wrap="square" rtlCol="0" anchor="ctr"/>
          <a:lstStyle/>
          <a:p>
            <a:pPr marL="0" indent="0">
              <a:buNone/>
            </a:pPr>
            <a:r>
              <a:rPr lang="en-US" sz="1200" b="1" kern="0" spc="300" dirty="0">
                <a:solidFill>
                  <a:srgbClr val="FFFFFF"/>
                </a:solidFill>
                <a:latin typeface="Calibri" pitchFamily="34" charset="0"/>
                <a:ea typeface="Calibri" pitchFamily="34" charset="-122"/>
                <a:cs typeface="Calibri" pitchFamily="34" charset="-120"/>
              </a:rPr>
              <a:t>REVENUE INFLOW</a:t>
            </a:r>
            <a:endParaRPr lang="en-US" sz="1200" dirty="0"/>
          </a:p>
        </p:txBody>
      </p:sp>
      <p:sp>
        <p:nvSpPr>
          <p:cNvPr id="7" name="Text 5"/>
          <p:cNvSpPr/>
          <p:nvPr/>
        </p:nvSpPr>
        <p:spPr>
          <a:xfrm>
            <a:off x="640080" y="2423160"/>
            <a:ext cx="5120640" cy="457200"/>
          </a:xfrm>
          <a:prstGeom prst="rect">
            <a:avLst/>
          </a:prstGeom>
          <a:noFill/>
          <a:ln/>
        </p:spPr>
        <p:txBody>
          <a:bodyPr wrap="square" rtlCol="0" anchor="ctr"/>
          <a:lstStyle/>
          <a:p>
            <a:pPr marL="0" indent="0">
              <a:buNone/>
            </a:pPr>
            <a:r>
              <a:rPr lang="en-US" sz="1100" b="1" dirty="0">
                <a:solidFill>
                  <a:srgbClr val="990011"/>
                </a:solidFill>
                <a:latin typeface="Calibri" pitchFamily="34" charset="0"/>
                <a:ea typeface="Calibri" pitchFamily="34" charset="-122"/>
                <a:cs typeface="Calibri" pitchFamily="34" charset="-120"/>
              </a:rPr>
              <a:t>▶ Initial franchise fees (one-time): </a:t>
            </a:r>
            <a:r>
              <a:rPr lang="en-US" sz="1100" dirty="0">
                <a:solidFill>
                  <a:srgbClr val="1A1A1A"/>
                </a:solidFill>
                <a:latin typeface="Calibri" pitchFamily="34" charset="0"/>
                <a:ea typeface="Calibri" pitchFamily="34" charset="-122"/>
                <a:cs typeface="Calibri" pitchFamily="34" charset="-120"/>
              </a:rPr>
              <a:t>Family SAR 280K · Express SAR 95K · Snack SAR 32K · Tea SAR 14K</a:t>
            </a:r>
            <a:endParaRPr lang="en-US" sz="1100" dirty="0"/>
          </a:p>
        </p:txBody>
      </p:sp>
      <p:sp>
        <p:nvSpPr>
          <p:cNvPr id="8" name="Text 6"/>
          <p:cNvSpPr/>
          <p:nvPr/>
        </p:nvSpPr>
        <p:spPr>
          <a:xfrm>
            <a:off x="640080" y="2926080"/>
            <a:ext cx="5120640" cy="457200"/>
          </a:xfrm>
          <a:prstGeom prst="rect">
            <a:avLst/>
          </a:prstGeom>
          <a:noFill/>
          <a:ln/>
        </p:spPr>
        <p:txBody>
          <a:bodyPr wrap="square" rtlCol="0" anchor="ctr"/>
          <a:lstStyle/>
          <a:p>
            <a:pPr marL="0" indent="0">
              <a:buNone/>
            </a:pPr>
            <a:r>
              <a:rPr lang="en-US" sz="1100" b="1" dirty="0">
                <a:solidFill>
                  <a:srgbClr val="990011"/>
                </a:solidFill>
                <a:latin typeface="Calibri" pitchFamily="34" charset="0"/>
                <a:ea typeface="Calibri" pitchFamily="34" charset="-122"/>
                <a:cs typeface="Calibri" pitchFamily="34" charset="-120"/>
              </a:rPr>
              <a:t>▶ Recurring royalty: </a:t>
            </a:r>
            <a:r>
              <a:rPr lang="en-US" sz="1100" dirty="0">
                <a:solidFill>
                  <a:srgbClr val="1A1A1A"/>
                </a:solidFill>
                <a:latin typeface="Calibri" pitchFamily="34" charset="0"/>
                <a:ea typeface="Calibri" pitchFamily="34" charset="-122"/>
                <a:cs typeface="Calibri" pitchFamily="34" charset="-120"/>
              </a:rPr>
              <a:t>5% Family · 6% Express · 7% Snack · 8% Tea (% of net unit revenue)</a:t>
            </a:r>
            <a:endParaRPr lang="en-US" sz="1100" dirty="0"/>
          </a:p>
        </p:txBody>
      </p:sp>
      <p:sp>
        <p:nvSpPr>
          <p:cNvPr id="9" name="Text 7"/>
          <p:cNvSpPr/>
          <p:nvPr/>
        </p:nvSpPr>
        <p:spPr>
          <a:xfrm>
            <a:off x="640080" y="3429000"/>
            <a:ext cx="5120640" cy="457200"/>
          </a:xfrm>
          <a:prstGeom prst="rect">
            <a:avLst/>
          </a:prstGeom>
          <a:noFill/>
          <a:ln/>
        </p:spPr>
        <p:txBody>
          <a:bodyPr wrap="square" rtlCol="0" anchor="ctr"/>
          <a:lstStyle/>
          <a:p>
            <a:pPr marL="0" indent="0">
              <a:buNone/>
            </a:pPr>
            <a:r>
              <a:rPr lang="en-US" sz="1100" b="1" dirty="0">
                <a:solidFill>
                  <a:srgbClr val="990011"/>
                </a:solidFill>
                <a:latin typeface="Calibri" pitchFamily="34" charset="0"/>
                <a:ea typeface="Calibri" pitchFamily="34" charset="-122"/>
                <a:cs typeface="Calibri" pitchFamily="34" charset="-120"/>
              </a:rPr>
              <a:t>▶ Marketing fund: </a:t>
            </a:r>
            <a:r>
              <a:rPr lang="en-US" sz="1100" dirty="0">
                <a:solidFill>
                  <a:srgbClr val="1A1A1A"/>
                </a:solidFill>
                <a:latin typeface="Calibri" pitchFamily="34" charset="0"/>
                <a:ea typeface="Calibri" pitchFamily="34" charset="-122"/>
                <a:cs typeface="Calibri" pitchFamily="34" charset="-120"/>
              </a:rPr>
              <a:t>1% of net unit revenue (restricted use, reported back)</a:t>
            </a:r>
            <a:endParaRPr lang="en-US" sz="1100" dirty="0"/>
          </a:p>
        </p:txBody>
      </p:sp>
      <p:sp>
        <p:nvSpPr>
          <p:cNvPr id="10" name="Text 8"/>
          <p:cNvSpPr/>
          <p:nvPr/>
        </p:nvSpPr>
        <p:spPr>
          <a:xfrm>
            <a:off x="640080" y="3931920"/>
            <a:ext cx="5120640" cy="457200"/>
          </a:xfrm>
          <a:prstGeom prst="rect">
            <a:avLst/>
          </a:prstGeom>
          <a:noFill/>
          <a:ln/>
        </p:spPr>
        <p:txBody>
          <a:bodyPr wrap="square" rtlCol="0" anchor="ctr"/>
          <a:lstStyle/>
          <a:p>
            <a:pPr marL="0" indent="0">
              <a:buNone/>
            </a:pPr>
            <a:r>
              <a:rPr lang="en-US" sz="1100" b="1" dirty="0">
                <a:solidFill>
                  <a:srgbClr val="990011"/>
                </a:solidFill>
                <a:latin typeface="Calibri" pitchFamily="34" charset="0"/>
                <a:ea typeface="Calibri" pitchFamily="34" charset="-122"/>
                <a:cs typeface="Calibri" pitchFamily="34" charset="-120"/>
              </a:rPr>
              <a:t>▶ Year 5 royalty target: </a:t>
            </a:r>
            <a:r>
              <a:rPr lang="en-US" sz="1100" dirty="0">
                <a:solidFill>
                  <a:srgbClr val="1A1A1A"/>
                </a:solidFill>
                <a:latin typeface="Calibri" pitchFamily="34" charset="0"/>
                <a:ea typeface="Calibri" pitchFamily="34" charset="-122"/>
                <a:cs typeface="Calibri" pitchFamily="34" charset="-120"/>
              </a:rPr>
              <a:t>SAR 1.42M annual recurring (28 units)</a:t>
            </a:r>
            <a:endParaRPr lang="en-US" sz="1100" dirty="0"/>
          </a:p>
        </p:txBody>
      </p:sp>
      <p:sp>
        <p:nvSpPr>
          <p:cNvPr id="11" name="Text 9"/>
          <p:cNvSpPr/>
          <p:nvPr/>
        </p:nvSpPr>
        <p:spPr>
          <a:xfrm>
            <a:off x="640080" y="4434840"/>
            <a:ext cx="5120640" cy="457200"/>
          </a:xfrm>
          <a:prstGeom prst="rect">
            <a:avLst/>
          </a:prstGeom>
          <a:noFill/>
          <a:ln/>
        </p:spPr>
        <p:txBody>
          <a:bodyPr wrap="square" rtlCol="0" anchor="ctr"/>
          <a:lstStyle/>
          <a:p>
            <a:pPr marL="0" indent="0">
              <a:buNone/>
            </a:pPr>
            <a:r>
              <a:rPr lang="en-US" sz="1100" b="1" dirty="0">
                <a:solidFill>
                  <a:srgbClr val="990011"/>
                </a:solidFill>
                <a:latin typeface="Calibri" pitchFamily="34" charset="0"/>
                <a:ea typeface="Calibri" pitchFamily="34" charset="-122"/>
                <a:cs typeface="Calibri" pitchFamily="34" charset="-120"/>
              </a:rPr>
              <a:t>▶ Year 5 cumulative initial fees: </a:t>
            </a:r>
            <a:r>
              <a:rPr lang="en-US" sz="1100" dirty="0">
                <a:solidFill>
                  <a:srgbClr val="1A1A1A"/>
                </a:solidFill>
                <a:latin typeface="Calibri" pitchFamily="34" charset="0"/>
                <a:ea typeface="Calibri" pitchFamily="34" charset="-122"/>
                <a:cs typeface="Calibri" pitchFamily="34" charset="-120"/>
              </a:rPr>
              <a:t>SAR 4.8M from 28 unit signings</a:t>
            </a:r>
            <a:endParaRPr lang="en-US" sz="1100" dirty="0"/>
          </a:p>
        </p:txBody>
      </p:sp>
      <p:sp>
        <p:nvSpPr>
          <p:cNvPr id="12" name="Shape 10"/>
          <p:cNvSpPr/>
          <p:nvPr/>
        </p:nvSpPr>
        <p:spPr>
          <a:xfrm>
            <a:off x="6217920" y="1691640"/>
            <a:ext cx="5486400" cy="4572000"/>
          </a:xfrm>
          <a:prstGeom prst="rect">
            <a:avLst/>
          </a:prstGeom>
          <a:solidFill>
            <a:srgbClr val="FFFFFF"/>
          </a:solidFill>
          <a:ln/>
        </p:spPr>
      </p:sp>
      <p:sp>
        <p:nvSpPr>
          <p:cNvPr id="13" name="Shape 11"/>
          <p:cNvSpPr/>
          <p:nvPr/>
        </p:nvSpPr>
        <p:spPr>
          <a:xfrm>
            <a:off x="6217920" y="1691640"/>
            <a:ext cx="5486400" cy="548640"/>
          </a:xfrm>
          <a:prstGeom prst="rect">
            <a:avLst/>
          </a:prstGeom>
          <a:solidFill>
            <a:srgbClr val="990011"/>
          </a:solidFill>
          <a:ln/>
        </p:spPr>
      </p:sp>
      <p:sp>
        <p:nvSpPr>
          <p:cNvPr id="14" name="Text 12"/>
          <p:cNvSpPr/>
          <p:nvPr/>
        </p:nvSpPr>
        <p:spPr>
          <a:xfrm>
            <a:off x="6400800" y="1691640"/>
            <a:ext cx="5120640" cy="548640"/>
          </a:xfrm>
          <a:prstGeom prst="rect">
            <a:avLst/>
          </a:prstGeom>
          <a:noFill/>
          <a:ln/>
        </p:spPr>
        <p:txBody>
          <a:bodyPr wrap="square" rtlCol="0" anchor="ctr"/>
          <a:lstStyle/>
          <a:p>
            <a:pPr marL="0" indent="0">
              <a:buNone/>
            </a:pPr>
            <a:r>
              <a:rPr lang="en-US" sz="1200" b="1" kern="0" spc="300" dirty="0">
                <a:solidFill>
                  <a:srgbClr val="FFFFFF"/>
                </a:solidFill>
                <a:latin typeface="Calibri" pitchFamily="34" charset="0"/>
                <a:ea typeface="Calibri" pitchFamily="34" charset="-122"/>
                <a:cs typeface="Calibri" pitchFamily="34" charset="-120"/>
              </a:rPr>
              <a:t>COST / OUTFLOW</a:t>
            </a:r>
            <a:endParaRPr lang="en-US" sz="1200" dirty="0"/>
          </a:p>
        </p:txBody>
      </p:sp>
      <p:sp>
        <p:nvSpPr>
          <p:cNvPr id="15" name="Text 13"/>
          <p:cNvSpPr/>
          <p:nvPr/>
        </p:nvSpPr>
        <p:spPr>
          <a:xfrm>
            <a:off x="6400800" y="2423160"/>
            <a:ext cx="5120640" cy="457200"/>
          </a:xfrm>
          <a:prstGeom prst="rect">
            <a:avLst/>
          </a:prstGeom>
          <a:noFill/>
          <a:ln/>
        </p:spPr>
        <p:txBody>
          <a:bodyPr wrap="square" rtlCol="0" anchor="ctr"/>
          <a:lstStyle/>
          <a:p>
            <a:pPr marL="0" indent="0">
              <a:buNone/>
            </a:pPr>
            <a:r>
              <a:rPr lang="en-US" sz="1100" b="1" dirty="0">
                <a:solidFill>
                  <a:srgbClr val="990011"/>
                </a:solidFill>
                <a:latin typeface="Calibri" pitchFamily="34" charset="0"/>
                <a:ea typeface="Calibri" pitchFamily="34" charset="-122"/>
                <a:cs typeface="Calibri" pitchFamily="34" charset="-120"/>
              </a:rPr>
              <a:t>◆ Master ERP build: </a:t>
            </a:r>
            <a:r>
              <a:rPr lang="en-US" sz="1100" dirty="0">
                <a:solidFill>
                  <a:srgbClr val="1A1A1A"/>
                </a:solidFill>
                <a:latin typeface="Calibri" pitchFamily="34" charset="0"/>
                <a:ea typeface="Calibri" pitchFamily="34" charset="-122"/>
                <a:cs typeface="Calibri" pitchFamily="34" charset="-120"/>
              </a:rPr>
              <a:t>SAR 320K — VVG in-kind (multi-tenant, royalty calc, reports)</a:t>
            </a:r>
            <a:endParaRPr lang="en-US" sz="1100" dirty="0"/>
          </a:p>
        </p:txBody>
      </p:sp>
      <p:sp>
        <p:nvSpPr>
          <p:cNvPr id="16" name="Text 14"/>
          <p:cNvSpPr/>
          <p:nvPr/>
        </p:nvSpPr>
        <p:spPr>
          <a:xfrm>
            <a:off x="6400800" y="2926080"/>
            <a:ext cx="5120640" cy="457200"/>
          </a:xfrm>
          <a:prstGeom prst="rect">
            <a:avLst/>
          </a:prstGeom>
          <a:noFill/>
          <a:ln/>
        </p:spPr>
        <p:txBody>
          <a:bodyPr wrap="square" rtlCol="0" anchor="ctr"/>
          <a:lstStyle/>
          <a:p>
            <a:pPr marL="0" indent="0">
              <a:buNone/>
            </a:pPr>
            <a:r>
              <a:rPr lang="en-US" sz="1100" b="1" dirty="0">
                <a:solidFill>
                  <a:srgbClr val="990011"/>
                </a:solidFill>
                <a:latin typeface="Calibri" pitchFamily="34" charset="0"/>
                <a:ea typeface="Calibri" pitchFamily="34" charset="-122"/>
                <a:cs typeface="Calibri" pitchFamily="34" charset="-120"/>
              </a:rPr>
              <a:t>◆ Annual master ERP hosting + maintenance: </a:t>
            </a:r>
            <a:r>
              <a:rPr lang="en-US" sz="1100" dirty="0">
                <a:solidFill>
                  <a:srgbClr val="1A1A1A"/>
                </a:solidFill>
                <a:latin typeface="Calibri" pitchFamily="34" charset="0"/>
                <a:ea typeface="Calibri" pitchFamily="34" charset="-122"/>
                <a:cs typeface="Calibri" pitchFamily="34" charset="-120"/>
              </a:rPr>
              <a:t>SAR 120K + 8K per unit (scales with network)</a:t>
            </a:r>
            <a:endParaRPr lang="en-US" sz="1100" dirty="0"/>
          </a:p>
        </p:txBody>
      </p:sp>
      <p:sp>
        <p:nvSpPr>
          <p:cNvPr id="17" name="Text 15"/>
          <p:cNvSpPr/>
          <p:nvPr/>
        </p:nvSpPr>
        <p:spPr>
          <a:xfrm>
            <a:off x="6400800" y="3429000"/>
            <a:ext cx="5120640" cy="457200"/>
          </a:xfrm>
          <a:prstGeom prst="rect">
            <a:avLst/>
          </a:prstGeom>
          <a:noFill/>
          <a:ln/>
        </p:spPr>
        <p:txBody>
          <a:bodyPr wrap="square" rtlCol="0" anchor="ctr"/>
          <a:lstStyle/>
          <a:p>
            <a:pPr marL="0" indent="0">
              <a:buNone/>
            </a:pPr>
            <a:r>
              <a:rPr lang="en-US" sz="1100" b="1" dirty="0">
                <a:solidFill>
                  <a:srgbClr val="990011"/>
                </a:solidFill>
                <a:latin typeface="Calibri" pitchFamily="34" charset="0"/>
                <a:ea typeface="Calibri" pitchFamily="34" charset="-122"/>
                <a:cs typeface="Calibri" pitchFamily="34" charset="-120"/>
              </a:rPr>
              <a:t>◆ Franchise Development team (3 FTEs at scale): </a:t>
            </a:r>
            <a:r>
              <a:rPr lang="en-US" sz="1100" dirty="0">
                <a:solidFill>
                  <a:srgbClr val="1A1A1A"/>
                </a:solidFill>
                <a:latin typeface="Calibri" pitchFamily="34" charset="0"/>
                <a:ea typeface="Calibri" pitchFamily="34" charset="-122"/>
                <a:cs typeface="Calibri" pitchFamily="34" charset="-120"/>
              </a:rPr>
              <a:t>SAR 540K/yr (Year 3+)</a:t>
            </a:r>
            <a:endParaRPr lang="en-US" sz="1100" dirty="0"/>
          </a:p>
        </p:txBody>
      </p:sp>
      <p:sp>
        <p:nvSpPr>
          <p:cNvPr id="18" name="Text 16"/>
          <p:cNvSpPr/>
          <p:nvPr/>
        </p:nvSpPr>
        <p:spPr>
          <a:xfrm>
            <a:off x="6400800" y="3931920"/>
            <a:ext cx="5120640" cy="457200"/>
          </a:xfrm>
          <a:prstGeom prst="rect">
            <a:avLst/>
          </a:prstGeom>
          <a:noFill/>
          <a:ln/>
        </p:spPr>
        <p:txBody>
          <a:bodyPr wrap="square" rtlCol="0" anchor="ctr"/>
          <a:lstStyle/>
          <a:p>
            <a:pPr marL="0" indent="0">
              <a:buNone/>
            </a:pPr>
            <a:r>
              <a:rPr lang="en-US" sz="1100" b="1" dirty="0">
                <a:solidFill>
                  <a:srgbClr val="990011"/>
                </a:solidFill>
                <a:latin typeface="Calibri" pitchFamily="34" charset="0"/>
                <a:ea typeface="Calibri" pitchFamily="34" charset="-122"/>
                <a:cs typeface="Calibri" pitchFamily="34" charset="-120"/>
              </a:rPr>
              <a:t>◆ Legal / IP / international trademark filings: </a:t>
            </a:r>
            <a:r>
              <a:rPr lang="en-US" sz="1100" dirty="0">
                <a:solidFill>
                  <a:srgbClr val="1A1A1A"/>
                </a:solidFill>
                <a:latin typeface="Calibri" pitchFamily="34" charset="0"/>
                <a:ea typeface="Calibri" pitchFamily="34" charset="-122"/>
                <a:cs typeface="Calibri" pitchFamily="34" charset="-120"/>
              </a:rPr>
              <a:t>SAR 100-300K/yr depending on countries pursued</a:t>
            </a:r>
            <a:endParaRPr lang="en-US" sz="1100" dirty="0"/>
          </a:p>
        </p:txBody>
      </p:sp>
      <p:sp>
        <p:nvSpPr>
          <p:cNvPr id="19" name="Text 17"/>
          <p:cNvSpPr/>
          <p:nvPr/>
        </p:nvSpPr>
        <p:spPr>
          <a:xfrm>
            <a:off x="6400800" y="4434840"/>
            <a:ext cx="5120640" cy="457200"/>
          </a:xfrm>
          <a:prstGeom prst="rect">
            <a:avLst/>
          </a:prstGeom>
          <a:noFill/>
          <a:ln/>
        </p:spPr>
        <p:txBody>
          <a:bodyPr wrap="square" rtlCol="0" anchor="ctr"/>
          <a:lstStyle/>
          <a:p>
            <a:pPr marL="0" indent="0">
              <a:buNone/>
            </a:pPr>
            <a:r>
              <a:rPr lang="en-US" sz="1100" b="1" dirty="0">
                <a:solidFill>
                  <a:srgbClr val="990011"/>
                </a:solidFill>
                <a:latin typeface="Calibri" pitchFamily="34" charset="0"/>
                <a:ea typeface="Calibri" pitchFamily="34" charset="-122"/>
                <a:cs typeface="Calibri" pitchFamily="34" charset="-120"/>
              </a:rPr>
              <a:t>◆ Audit team + mystery shopper costs: </a:t>
            </a:r>
            <a:r>
              <a:rPr lang="en-US" sz="1100" dirty="0">
                <a:solidFill>
                  <a:srgbClr val="1A1A1A"/>
                </a:solidFill>
                <a:latin typeface="Calibri" pitchFamily="34" charset="0"/>
                <a:ea typeface="Calibri" pitchFamily="34" charset="-122"/>
                <a:cs typeface="Calibri" pitchFamily="34" charset="-120"/>
              </a:rPr>
              <a:t>SAR 84K/yr</a:t>
            </a:r>
            <a:endParaRPr lang="en-US" sz="1100" dirty="0"/>
          </a:p>
        </p:txBody>
      </p:sp>
      <p:sp>
        <p:nvSpPr>
          <p:cNvPr id="20" name="Text 18"/>
          <p:cNvSpPr/>
          <p:nvPr/>
        </p:nvSpPr>
        <p:spPr>
          <a:xfrm>
            <a:off x="11338560" y="6537960"/>
            <a:ext cx="731520" cy="228600"/>
          </a:xfrm>
          <a:prstGeom prst="rect">
            <a:avLst/>
          </a:prstGeom>
          <a:noFill/>
          <a:ln/>
        </p:spPr>
        <p:txBody>
          <a:bodyPr wrap="square" rtlCol="0" anchor="ctr"/>
          <a:lstStyle/>
          <a:p>
            <a:pPr marL="0" indent="0" algn="r">
              <a:buNone/>
            </a:pPr>
            <a:r>
              <a:rPr lang="en-US" sz="900" dirty="0">
                <a:solidFill>
                  <a:srgbClr val="6B6B6B"/>
                </a:solidFill>
                <a:latin typeface="Calibri" pitchFamily="34" charset="0"/>
                <a:ea typeface="Calibri" pitchFamily="34" charset="-122"/>
                <a:cs typeface="Calibri" pitchFamily="34" charset="-120"/>
              </a:rPr>
              <a:t>6 / 15</a:t>
            </a:r>
            <a:endParaRPr lang="en-US" sz="900" dirty="0"/>
          </a:p>
        </p:txBody>
      </p:sp>
      <p:sp>
        <p:nvSpPr>
          <p:cNvPr id="21" name="Text 19"/>
          <p:cNvSpPr/>
          <p:nvPr/>
        </p:nvSpPr>
        <p:spPr>
          <a:xfrm>
            <a:off x="457200" y="6537960"/>
            <a:ext cx="10058400" cy="228600"/>
          </a:xfrm>
          <a:prstGeom prst="rect">
            <a:avLst/>
          </a:prstGeom>
          <a:noFill/>
          <a:ln/>
        </p:spPr>
        <p:txBody>
          <a:bodyPr wrap="square" rtlCol="0" anchor="ctr"/>
          <a:lstStyle/>
          <a:p>
            <a:pPr marL="0" indent="0">
              <a:buNone/>
            </a:pPr>
            <a:r>
              <a:rPr lang="en-US" sz="800" dirty="0">
                <a:solidFill>
                  <a:srgbClr val="6B6B6B"/>
                </a:solidFill>
                <a:latin typeface="Calibri" pitchFamily="34" charset="0"/>
                <a:ea typeface="Calibri" pitchFamily="34" charset="-122"/>
                <a:cs typeface="Calibri" pitchFamily="34" charset="-120"/>
              </a:rPr>
              <a:t>Initiative · Detail · CONFIDENTIAL</a:t>
            </a:r>
            <a:endParaRPr lang="en-US" sz="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365760"/>
            <a:ext cx="11247120" cy="640080"/>
          </a:xfrm>
          <a:prstGeom prst="rect">
            <a:avLst/>
          </a:prstGeom>
          <a:noFill/>
          <a:ln/>
        </p:spPr>
        <p:txBody>
          <a:bodyPr wrap="square" rtlCol="0" anchor="ctr"/>
          <a:lstStyle/>
          <a:p>
            <a:pPr marL="0" indent="0">
              <a:buNone/>
            </a:pPr>
            <a:r>
              <a:rPr lang="en-US" sz="3200" b="1" dirty="0">
                <a:solidFill>
                  <a:srgbClr val="990011"/>
                </a:solidFill>
                <a:latin typeface="Georgia" pitchFamily="34" charset="0"/>
                <a:ea typeface="Georgia" pitchFamily="34" charset="-122"/>
                <a:cs typeface="Georgia" pitchFamily="34" charset="-120"/>
              </a:rPr>
              <a:t>Unit Economics</a:t>
            </a:r>
            <a:endParaRPr lang="en-US" sz="3200" dirty="0"/>
          </a:p>
        </p:txBody>
      </p:sp>
      <p:sp>
        <p:nvSpPr>
          <p:cNvPr id="3" name="Text 1"/>
          <p:cNvSpPr/>
          <p:nvPr/>
        </p:nvSpPr>
        <p:spPr>
          <a:xfrm>
            <a:off x="457200" y="960120"/>
            <a:ext cx="11247120" cy="365760"/>
          </a:xfrm>
          <a:prstGeom prst="rect">
            <a:avLst/>
          </a:prstGeom>
          <a:noFill/>
          <a:ln/>
        </p:spPr>
        <p:txBody>
          <a:bodyPr wrap="square" rtlCol="0" anchor="ctr"/>
          <a:lstStyle/>
          <a:p>
            <a:pPr marL="0" indent="0">
              <a:buNone/>
            </a:pPr>
            <a:r>
              <a:rPr lang="en-US" sz="1400" i="1" dirty="0">
                <a:solidFill>
                  <a:srgbClr val="6B6B6B"/>
                </a:solidFill>
                <a:latin typeface="Calibri" pitchFamily="34" charset="0"/>
                <a:ea typeface="Calibri" pitchFamily="34" charset="-122"/>
                <a:cs typeface="Calibri" pitchFamily="34" charset="-120"/>
              </a:rPr>
              <a:t>What it costs. What it returns. What's left.</a:t>
            </a:r>
            <a:endParaRPr lang="en-US" sz="1400" dirty="0"/>
          </a:p>
        </p:txBody>
      </p:sp>
      <p:sp>
        <p:nvSpPr>
          <p:cNvPr id="4" name="Shape 2"/>
          <p:cNvSpPr/>
          <p:nvPr/>
        </p:nvSpPr>
        <p:spPr>
          <a:xfrm>
            <a:off x="457200" y="1691640"/>
            <a:ext cx="11247120" cy="457200"/>
          </a:xfrm>
          <a:prstGeom prst="rect">
            <a:avLst/>
          </a:prstGeom>
          <a:solidFill>
            <a:srgbClr val="990011"/>
          </a:solidFill>
          <a:ln/>
        </p:spPr>
      </p:sp>
      <p:sp>
        <p:nvSpPr>
          <p:cNvPr id="5" name="Text 3"/>
          <p:cNvSpPr/>
          <p:nvPr/>
        </p:nvSpPr>
        <p:spPr>
          <a:xfrm>
            <a:off x="594360" y="1691640"/>
            <a:ext cx="5669280" cy="457200"/>
          </a:xfrm>
          <a:prstGeom prst="rect">
            <a:avLst/>
          </a:prstGeom>
          <a:noFill/>
          <a:ln/>
        </p:spPr>
        <p:txBody>
          <a:bodyPr wrap="square" rtlCol="0" anchor="ctr"/>
          <a:lstStyle/>
          <a:p>
            <a:pPr marL="0" indent="0" algn="l">
              <a:buNone/>
            </a:pPr>
            <a:r>
              <a:rPr lang="en-US" sz="1100" b="1" dirty="0">
                <a:solidFill>
                  <a:srgbClr val="FFFFFF"/>
                </a:solidFill>
                <a:latin typeface="Calibri" pitchFamily="34" charset="0"/>
                <a:ea typeface="Calibri" pitchFamily="34" charset="-122"/>
                <a:cs typeface="Calibri" pitchFamily="34" charset="-120"/>
              </a:rPr>
              <a:t>Line Item</a:t>
            </a:r>
            <a:endParaRPr lang="en-US" sz="1100" dirty="0"/>
          </a:p>
        </p:txBody>
      </p:sp>
      <p:sp>
        <p:nvSpPr>
          <p:cNvPr id="6" name="Text 4"/>
          <p:cNvSpPr/>
          <p:nvPr/>
        </p:nvSpPr>
        <p:spPr>
          <a:xfrm>
            <a:off x="6537960" y="1691640"/>
            <a:ext cx="2468880" cy="457200"/>
          </a:xfrm>
          <a:prstGeom prst="rect">
            <a:avLst/>
          </a:prstGeom>
          <a:noFill/>
          <a:ln/>
        </p:spPr>
        <p:txBody>
          <a:bodyPr wrap="square" rtlCol="0" anchor="ctr"/>
          <a:lstStyle/>
          <a:p>
            <a:pPr marL="0" indent="0" algn="r">
              <a:buNone/>
            </a:pPr>
            <a:r>
              <a:rPr lang="en-US" sz="1100" b="1" dirty="0">
                <a:solidFill>
                  <a:srgbClr val="FFFFFF"/>
                </a:solidFill>
                <a:latin typeface="Calibri" pitchFamily="34" charset="0"/>
                <a:ea typeface="Calibri" pitchFamily="34" charset="-122"/>
                <a:cs typeface="Calibri" pitchFamily="34" charset="-120"/>
              </a:rPr>
              <a:t>Value</a:t>
            </a:r>
            <a:endParaRPr lang="en-US" sz="1100" dirty="0"/>
          </a:p>
        </p:txBody>
      </p:sp>
      <p:sp>
        <p:nvSpPr>
          <p:cNvPr id="7" name="Text 5"/>
          <p:cNvSpPr/>
          <p:nvPr/>
        </p:nvSpPr>
        <p:spPr>
          <a:xfrm>
            <a:off x="9281160" y="1691640"/>
            <a:ext cx="2286000" cy="457200"/>
          </a:xfrm>
          <a:prstGeom prst="rect">
            <a:avLst/>
          </a:prstGeom>
          <a:noFill/>
          <a:ln/>
        </p:spPr>
        <p:txBody>
          <a:bodyPr wrap="square" rtlCol="0" anchor="ctr"/>
          <a:lstStyle/>
          <a:p>
            <a:pPr marL="0" indent="0" algn="r">
              <a:buNone/>
            </a:pPr>
            <a:r>
              <a:rPr lang="en-US" sz="1100" b="1" dirty="0">
                <a:solidFill>
                  <a:srgbClr val="FFFFFF"/>
                </a:solidFill>
                <a:latin typeface="Calibri" pitchFamily="34" charset="0"/>
                <a:ea typeface="Calibri" pitchFamily="34" charset="-122"/>
                <a:cs typeface="Calibri" pitchFamily="34" charset="-120"/>
              </a:rPr>
              <a:t>% of Revenue</a:t>
            </a:r>
            <a:endParaRPr lang="en-US" sz="1100" dirty="0"/>
          </a:p>
        </p:txBody>
      </p:sp>
      <p:sp>
        <p:nvSpPr>
          <p:cNvPr id="8" name="Shape 6"/>
          <p:cNvSpPr/>
          <p:nvPr/>
        </p:nvSpPr>
        <p:spPr>
          <a:xfrm>
            <a:off x="457200" y="2148840"/>
            <a:ext cx="11247120" cy="457200"/>
          </a:xfrm>
          <a:prstGeom prst="rect">
            <a:avLst/>
          </a:prstGeom>
          <a:solidFill>
            <a:srgbClr val="FCF6F5"/>
          </a:solidFill>
          <a:ln w="3810">
            <a:solidFill>
              <a:srgbClr val="E5E5E5"/>
            </a:solidFill>
            <a:prstDash val="solid"/>
          </a:ln>
        </p:spPr>
      </p:sp>
      <p:sp>
        <p:nvSpPr>
          <p:cNvPr id="9" name="Text 7"/>
          <p:cNvSpPr/>
          <p:nvPr/>
        </p:nvSpPr>
        <p:spPr>
          <a:xfrm>
            <a:off x="594360" y="2148840"/>
            <a:ext cx="5669280" cy="457200"/>
          </a:xfrm>
          <a:prstGeom prst="rect">
            <a:avLst/>
          </a:prstGeom>
          <a:noFill/>
          <a:ln/>
        </p:spPr>
        <p:txBody>
          <a:bodyPr wrap="square" rtlCol="0" anchor="ctr"/>
          <a:lstStyle/>
          <a:p>
            <a:pPr marL="0" indent="0" algn="l">
              <a:buNone/>
            </a:pPr>
            <a:r>
              <a:rPr lang="en-US" sz="1100" b="1" dirty="0">
                <a:solidFill>
                  <a:srgbClr val="1A1A1A"/>
                </a:solidFill>
                <a:latin typeface="Calibri" pitchFamily="34" charset="0"/>
                <a:ea typeface="Calibri" pitchFamily="34" charset="-122"/>
                <a:cs typeface="Calibri" pitchFamily="34" charset="-120"/>
              </a:rPr>
              <a:t>Year 5 franchise SPV revenue (initial + royalty)</a:t>
            </a:r>
            <a:endParaRPr lang="en-US" sz="1100" dirty="0"/>
          </a:p>
        </p:txBody>
      </p:sp>
      <p:sp>
        <p:nvSpPr>
          <p:cNvPr id="10" name="Text 8"/>
          <p:cNvSpPr/>
          <p:nvPr/>
        </p:nvSpPr>
        <p:spPr>
          <a:xfrm>
            <a:off x="6537960" y="2148840"/>
            <a:ext cx="2468880" cy="457200"/>
          </a:xfrm>
          <a:prstGeom prst="rect">
            <a:avLst/>
          </a:prstGeom>
          <a:noFill/>
          <a:ln/>
        </p:spPr>
        <p:txBody>
          <a:bodyPr wrap="square" rtlCol="0" anchor="ctr"/>
          <a:lstStyle/>
          <a:p>
            <a:pPr marL="0" indent="0" algn="r">
              <a:buNone/>
            </a:pPr>
            <a:r>
              <a:rPr lang="en-US" sz="1100" dirty="0">
                <a:solidFill>
                  <a:srgbClr val="1A1A1A"/>
                </a:solidFill>
                <a:latin typeface="Calibri" pitchFamily="34" charset="0"/>
                <a:ea typeface="Calibri" pitchFamily="34" charset="-122"/>
                <a:cs typeface="Calibri" pitchFamily="34" charset="-120"/>
              </a:rPr>
              <a:t>SAR 7.46M</a:t>
            </a:r>
            <a:endParaRPr lang="en-US" sz="1100" dirty="0"/>
          </a:p>
        </p:txBody>
      </p:sp>
      <p:sp>
        <p:nvSpPr>
          <p:cNvPr id="11" name="Text 9"/>
          <p:cNvSpPr/>
          <p:nvPr/>
        </p:nvSpPr>
        <p:spPr>
          <a:xfrm>
            <a:off x="9281160" y="2148840"/>
            <a:ext cx="2286000" cy="457200"/>
          </a:xfrm>
          <a:prstGeom prst="rect">
            <a:avLst/>
          </a:prstGeom>
          <a:noFill/>
          <a:ln/>
        </p:spPr>
        <p:txBody>
          <a:bodyPr wrap="square" rtlCol="0" anchor="ctr"/>
          <a:lstStyle/>
          <a:p>
            <a:pPr marL="0" indent="0" algn="r">
              <a:buNone/>
            </a:pPr>
            <a:r>
              <a:rPr lang="en-US" sz="1100" dirty="0">
                <a:solidFill>
                  <a:srgbClr val="1A1A1A"/>
                </a:solidFill>
                <a:latin typeface="Calibri" pitchFamily="34" charset="0"/>
                <a:ea typeface="Calibri" pitchFamily="34" charset="-122"/>
                <a:cs typeface="Calibri" pitchFamily="34" charset="-120"/>
              </a:rPr>
              <a:t>100%</a:t>
            </a:r>
            <a:endParaRPr lang="en-US" sz="1100" dirty="0"/>
          </a:p>
        </p:txBody>
      </p:sp>
      <p:sp>
        <p:nvSpPr>
          <p:cNvPr id="12" name="Shape 10"/>
          <p:cNvSpPr/>
          <p:nvPr/>
        </p:nvSpPr>
        <p:spPr>
          <a:xfrm>
            <a:off x="457200" y="2606040"/>
            <a:ext cx="11247120" cy="457200"/>
          </a:xfrm>
          <a:prstGeom prst="rect">
            <a:avLst/>
          </a:prstGeom>
          <a:solidFill>
            <a:srgbClr val="FFFFFF"/>
          </a:solidFill>
          <a:ln w="3810">
            <a:solidFill>
              <a:srgbClr val="E5E5E5"/>
            </a:solidFill>
            <a:prstDash val="solid"/>
          </a:ln>
        </p:spPr>
      </p:sp>
      <p:sp>
        <p:nvSpPr>
          <p:cNvPr id="13" name="Text 11"/>
          <p:cNvSpPr/>
          <p:nvPr/>
        </p:nvSpPr>
        <p:spPr>
          <a:xfrm>
            <a:off x="594360" y="2606040"/>
            <a:ext cx="5669280" cy="457200"/>
          </a:xfrm>
          <a:prstGeom prst="rect">
            <a:avLst/>
          </a:prstGeom>
          <a:noFill/>
          <a:ln/>
        </p:spPr>
        <p:txBody>
          <a:bodyPr wrap="square" rtlCol="0" anchor="ctr"/>
          <a:lstStyle/>
          <a:p>
            <a:pPr marL="0" indent="0" algn="l">
              <a:buNone/>
            </a:pPr>
            <a:r>
              <a:rPr lang="en-US" sz="1100" b="1" dirty="0">
                <a:solidFill>
                  <a:srgbClr val="1A1A1A"/>
                </a:solidFill>
                <a:latin typeface="Calibri" pitchFamily="34" charset="0"/>
                <a:ea typeface="Calibri" pitchFamily="34" charset="-122"/>
                <a:cs typeface="Calibri" pitchFamily="34" charset="-120"/>
              </a:rPr>
              <a:t>Less: FD team (3 FTEs)</a:t>
            </a:r>
            <a:endParaRPr lang="en-US" sz="1100" dirty="0"/>
          </a:p>
        </p:txBody>
      </p:sp>
      <p:sp>
        <p:nvSpPr>
          <p:cNvPr id="14" name="Text 12"/>
          <p:cNvSpPr/>
          <p:nvPr/>
        </p:nvSpPr>
        <p:spPr>
          <a:xfrm>
            <a:off x="6537960" y="2606040"/>
            <a:ext cx="2468880" cy="457200"/>
          </a:xfrm>
          <a:prstGeom prst="rect">
            <a:avLst/>
          </a:prstGeom>
          <a:noFill/>
          <a:ln/>
        </p:spPr>
        <p:txBody>
          <a:bodyPr wrap="square" rtlCol="0" anchor="ctr"/>
          <a:lstStyle/>
          <a:p>
            <a:pPr marL="0" indent="0" algn="r">
              <a:buNone/>
            </a:pPr>
            <a:r>
              <a:rPr lang="en-US" sz="1100" dirty="0">
                <a:solidFill>
                  <a:srgbClr val="1A1A1A"/>
                </a:solidFill>
                <a:latin typeface="Calibri" pitchFamily="34" charset="0"/>
                <a:ea typeface="Calibri" pitchFamily="34" charset="-122"/>
                <a:cs typeface="Calibri" pitchFamily="34" charset="-120"/>
              </a:rPr>
              <a:t>(SAR 540K)</a:t>
            </a:r>
            <a:endParaRPr lang="en-US" sz="1100" dirty="0"/>
          </a:p>
        </p:txBody>
      </p:sp>
      <p:sp>
        <p:nvSpPr>
          <p:cNvPr id="15" name="Text 13"/>
          <p:cNvSpPr/>
          <p:nvPr/>
        </p:nvSpPr>
        <p:spPr>
          <a:xfrm>
            <a:off x="9281160" y="2606040"/>
            <a:ext cx="2286000" cy="457200"/>
          </a:xfrm>
          <a:prstGeom prst="rect">
            <a:avLst/>
          </a:prstGeom>
          <a:noFill/>
          <a:ln/>
        </p:spPr>
        <p:txBody>
          <a:bodyPr wrap="square" rtlCol="0" anchor="ctr"/>
          <a:lstStyle/>
          <a:p>
            <a:pPr marL="0" indent="0" algn="r">
              <a:buNone/>
            </a:pPr>
            <a:r>
              <a:rPr lang="en-US" sz="1100" dirty="0">
                <a:solidFill>
                  <a:srgbClr val="1A1A1A"/>
                </a:solidFill>
                <a:latin typeface="Calibri" pitchFamily="34" charset="0"/>
                <a:ea typeface="Calibri" pitchFamily="34" charset="-122"/>
                <a:cs typeface="Calibri" pitchFamily="34" charset="-120"/>
              </a:rPr>
              <a:t>−7%</a:t>
            </a:r>
            <a:endParaRPr lang="en-US" sz="1100" dirty="0"/>
          </a:p>
        </p:txBody>
      </p:sp>
      <p:sp>
        <p:nvSpPr>
          <p:cNvPr id="16" name="Shape 14"/>
          <p:cNvSpPr/>
          <p:nvPr/>
        </p:nvSpPr>
        <p:spPr>
          <a:xfrm>
            <a:off x="457200" y="3063240"/>
            <a:ext cx="11247120" cy="457200"/>
          </a:xfrm>
          <a:prstGeom prst="rect">
            <a:avLst/>
          </a:prstGeom>
          <a:solidFill>
            <a:srgbClr val="FCF6F5"/>
          </a:solidFill>
          <a:ln w="3810">
            <a:solidFill>
              <a:srgbClr val="E5E5E5"/>
            </a:solidFill>
            <a:prstDash val="solid"/>
          </a:ln>
        </p:spPr>
      </p:sp>
      <p:sp>
        <p:nvSpPr>
          <p:cNvPr id="17" name="Text 15"/>
          <p:cNvSpPr/>
          <p:nvPr/>
        </p:nvSpPr>
        <p:spPr>
          <a:xfrm>
            <a:off x="594360" y="3063240"/>
            <a:ext cx="5669280" cy="457200"/>
          </a:xfrm>
          <a:prstGeom prst="rect">
            <a:avLst/>
          </a:prstGeom>
          <a:noFill/>
          <a:ln/>
        </p:spPr>
        <p:txBody>
          <a:bodyPr wrap="square" rtlCol="0" anchor="ctr"/>
          <a:lstStyle/>
          <a:p>
            <a:pPr marL="0" indent="0" algn="l">
              <a:buNone/>
            </a:pPr>
            <a:r>
              <a:rPr lang="en-US" sz="1100" b="1" dirty="0">
                <a:solidFill>
                  <a:srgbClr val="1A1A1A"/>
                </a:solidFill>
                <a:latin typeface="Calibri" pitchFamily="34" charset="0"/>
                <a:ea typeface="Calibri" pitchFamily="34" charset="-122"/>
                <a:cs typeface="Calibri" pitchFamily="34" charset="-120"/>
              </a:rPr>
              <a:t>Less: master ERP hosting + maintenance</a:t>
            </a:r>
            <a:endParaRPr lang="en-US" sz="1100" dirty="0"/>
          </a:p>
        </p:txBody>
      </p:sp>
      <p:sp>
        <p:nvSpPr>
          <p:cNvPr id="18" name="Text 16"/>
          <p:cNvSpPr/>
          <p:nvPr/>
        </p:nvSpPr>
        <p:spPr>
          <a:xfrm>
            <a:off x="6537960" y="3063240"/>
            <a:ext cx="2468880" cy="457200"/>
          </a:xfrm>
          <a:prstGeom prst="rect">
            <a:avLst/>
          </a:prstGeom>
          <a:noFill/>
          <a:ln/>
        </p:spPr>
        <p:txBody>
          <a:bodyPr wrap="square" rtlCol="0" anchor="ctr"/>
          <a:lstStyle/>
          <a:p>
            <a:pPr marL="0" indent="0" algn="r">
              <a:buNone/>
            </a:pPr>
            <a:r>
              <a:rPr lang="en-US" sz="1100" dirty="0">
                <a:solidFill>
                  <a:srgbClr val="1A1A1A"/>
                </a:solidFill>
                <a:latin typeface="Calibri" pitchFamily="34" charset="0"/>
                <a:ea typeface="Calibri" pitchFamily="34" charset="-122"/>
                <a:cs typeface="Calibri" pitchFamily="34" charset="-120"/>
              </a:rPr>
              <a:t>(SAR 344K)</a:t>
            </a:r>
            <a:endParaRPr lang="en-US" sz="1100" dirty="0"/>
          </a:p>
        </p:txBody>
      </p:sp>
      <p:sp>
        <p:nvSpPr>
          <p:cNvPr id="19" name="Text 17"/>
          <p:cNvSpPr/>
          <p:nvPr/>
        </p:nvSpPr>
        <p:spPr>
          <a:xfrm>
            <a:off x="9281160" y="3063240"/>
            <a:ext cx="2286000" cy="457200"/>
          </a:xfrm>
          <a:prstGeom prst="rect">
            <a:avLst/>
          </a:prstGeom>
          <a:noFill/>
          <a:ln/>
        </p:spPr>
        <p:txBody>
          <a:bodyPr wrap="square" rtlCol="0" anchor="ctr"/>
          <a:lstStyle/>
          <a:p>
            <a:pPr marL="0" indent="0" algn="r">
              <a:buNone/>
            </a:pPr>
            <a:r>
              <a:rPr lang="en-US" sz="1100" dirty="0">
                <a:solidFill>
                  <a:srgbClr val="1A1A1A"/>
                </a:solidFill>
                <a:latin typeface="Calibri" pitchFamily="34" charset="0"/>
                <a:ea typeface="Calibri" pitchFamily="34" charset="-122"/>
                <a:cs typeface="Calibri" pitchFamily="34" charset="-120"/>
              </a:rPr>
              <a:t>−5%</a:t>
            </a:r>
            <a:endParaRPr lang="en-US" sz="1100" dirty="0"/>
          </a:p>
        </p:txBody>
      </p:sp>
      <p:sp>
        <p:nvSpPr>
          <p:cNvPr id="20" name="Shape 18"/>
          <p:cNvSpPr/>
          <p:nvPr/>
        </p:nvSpPr>
        <p:spPr>
          <a:xfrm>
            <a:off x="457200" y="3520440"/>
            <a:ext cx="11247120" cy="457200"/>
          </a:xfrm>
          <a:prstGeom prst="rect">
            <a:avLst/>
          </a:prstGeom>
          <a:solidFill>
            <a:srgbClr val="FFFFFF"/>
          </a:solidFill>
          <a:ln w="3810">
            <a:solidFill>
              <a:srgbClr val="E5E5E5"/>
            </a:solidFill>
            <a:prstDash val="solid"/>
          </a:ln>
        </p:spPr>
      </p:sp>
      <p:sp>
        <p:nvSpPr>
          <p:cNvPr id="21" name="Text 19"/>
          <p:cNvSpPr/>
          <p:nvPr/>
        </p:nvSpPr>
        <p:spPr>
          <a:xfrm>
            <a:off x="594360" y="3520440"/>
            <a:ext cx="5669280" cy="457200"/>
          </a:xfrm>
          <a:prstGeom prst="rect">
            <a:avLst/>
          </a:prstGeom>
          <a:noFill/>
          <a:ln/>
        </p:spPr>
        <p:txBody>
          <a:bodyPr wrap="square" rtlCol="0" anchor="ctr"/>
          <a:lstStyle/>
          <a:p>
            <a:pPr marL="0" indent="0" algn="l">
              <a:buNone/>
            </a:pPr>
            <a:r>
              <a:rPr lang="en-US" sz="1100" b="1" dirty="0">
                <a:solidFill>
                  <a:srgbClr val="1A1A1A"/>
                </a:solidFill>
                <a:latin typeface="Calibri" pitchFamily="34" charset="0"/>
                <a:ea typeface="Calibri" pitchFamily="34" charset="-122"/>
                <a:cs typeface="Calibri" pitchFamily="34" charset="-120"/>
              </a:rPr>
              <a:t>Less: legal / IP / filings</a:t>
            </a:r>
            <a:endParaRPr lang="en-US" sz="1100" dirty="0"/>
          </a:p>
        </p:txBody>
      </p:sp>
      <p:sp>
        <p:nvSpPr>
          <p:cNvPr id="22" name="Text 20"/>
          <p:cNvSpPr/>
          <p:nvPr/>
        </p:nvSpPr>
        <p:spPr>
          <a:xfrm>
            <a:off x="6537960" y="3520440"/>
            <a:ext cx="2468880" cy="457200"/>
          </a:xfrm>
          <a:prstGeom prst="rect">
            <a:avLst/>
          </a:prstGeom>
          <a:noFill/>
          <a:ln/>
        </p:spPr>
        <p:txBody>
          <a:bodyPr wrap="square" rtlCol="0" anchor="ctr"/>
          <a:lstStyle/>
          <a:p>
            <a:pPr marL="0" indent="0" algn="r">
              <a:buNone/>
            </a:pPr>
            <a:r>
              <a:rPr lang="en-US" sz="1100" dirty="0">
                <a:solidFill>
                  <a:srgbClr val="1A1A1A"/>
                </a:solidFill>
                <a:latin typeface="Calibri" pitchFamily="34" charset="0"/>
                <a:ea typeface="Calibri" pitchFamily="34" charset="-122"/>
                <a:cs typeface="Calibri" pitchFamily="34" charset="-120"/>
              </a:rPr>
              <a:t>(SAR 100K)</a:t>
            </a:r>
            <a:endParaRPr lang="en-US" sz="1100" dirty="0"/>
          </a:p>
        </p:txBody>
      </p:sp>
      <p:sp>
        <p:nvSpPr>
          <p:cNvPr id="23" name="Text 21"/>
          <p:cNvSpPr/>
          <p:nvPr/>
        </p:nvSpPr>
        <p:spPr>
          <a:xfrm>
            <a:off x="9281160" y="3520440"/>
            <a:ext cx="2286000" cy="457200"/>
          </a:xfrm>
          <a:prstGeom prst="rect">
            <a:avLst/>
          </a:prstGeom>
          <a:noFill/>
          <a:ln/>
        </p:spPr>
        <p:txBody>
          <a:bodyPr wrap="square" rtlCol="0" anchor="ctr"/>
          <a:lstStyle/>
          <a:p>
            <a:pPr marL="0" indent="0" algn="r">
              <a:buNone/>
            </a:pPr>
            <a:r>
              <a:rPr lang="en-US" sz="1100" dirty="0">
                <a:solidFill>
                  <a:srgbClr val="1A1A1A"/>
                </a:solidFill>
                <a:latin typeface="Calibri" pitchFamily="34" charset="0"/>
                <a:ea typeface="Calibri" pitchFamily="34" charset="-122"/>
                <a:cs typeface="Calibri" pitchFamily="34" charset="-120"/>
              </a:rPr>
              <a:t>−1%</a:t>
            </a:r>
            <a:endParaRPr lang="en-US" sz="1100" dirty="0"/>
          </a:p>
        </p:txBody>
      </p:sp>
      <p:sp>
        <p:nvSpPr>
          <p:cNvPr id="24" name="Shape 22"/>
          <p:cNvSpPr/>
          <p:nvPr/>
        </p:nvSpPr>
        <p:spPr>
          <a:xfrm>
            <a:off x="457200" y="3977640"/>
            <a:ext cx="11247120" cy="457200"/>
          </a:xfrm>
          <a:prstGeom prst="rect">
            <a:avLst/>
          </a:prstGeom>
          <a:solidFill>
            <a:srgbClr val="FCF6F5"/>
          </a:solidFill>
          <a:ln w="3810">
            <a:solidFill>
              <a:srgbClr val="E5E5E5"/>
            </a:solidFill>
            <a:prstDash val="solid"/>
          </a:ln>
        </p:spPr>
      </p:sp>
      <p:sp>
        <p:nvSpPr>
          <p:cNvPr id="25" name="Text 23"/>
          <p:cNvSpPr/>
          <p:nvPr/>
        </p:nvSpPr>
        <p:spPr>
          <a:xfrm>
            <a:off x="594360" y="3977640"/>
            <a:ext cx="5669280" cy="457200"/>
          </a:xfrm>
          <a:prstGeom prst="rect">
            <a:avLst/>
          </a:prstGeom>
          <a:noFill/>
          <a:ln/>
        </p:spPr>
        <p:txBody>
          <a:bodyPr wrap="square" rtlCol="0" anchor="ctr"/>
          <a:lstStyle/>
          <a:p>
            <a:pPr marL="0" indent="0" algn="l">
              <a:buNone/>
            </a:pPr>
            <a:r>
              <a:rPr lang="en-US" sz="1100" b="1" dirty="0">
                <a:solidFill>
                  <a:srgbClr val="1A1A1A"/>
                </a:solidFill>
                <a:latin typeface="Calibri" pitchFamily="34" charset="0"/>
                <a:ea typeface="Calibri" pitchFamily="34" charset="-122"/>
                <a:cs typeface="Calibri" pitchFamily="34" charset="-120"/>
              </a:rPr>
              <a:t>Less: audit + QC team</a:t>
            </a:r>
            <a:endParaRPr lang="en-US" sz="1100" dirty="0"/>
          </a:p>
        </p:txBody>
      </p:sp>
      <p:sp>
        <p:nvSpPr>
          <p:cNvPr id="26" name="Text 24"/>
          <p:cNvSpPr/>
          <p:nvPr/>
        </p:nvSpPr>
        <p:spPr>
          <a:xfrm>
            <a:off x="6537960" y="3977640"/>
            <a:ext cx="2468880" cy="457200"/>
          </a:xfrm>
          <a:prstGeom prst="rect">
            <a:avLst/>
          </a:prstGeom>
          <a:noFill/>
          <a:ln/>
        </p:spPr>
        <p:txBody>
          <a:bodyPr wrap="square" rtlCol="0" anchor="ctr"/>
          <a:lstStyle/>
          <a:p>
            <a:pPr marL="0" indent="0" algn="r">
              <a:buNone/>
            </a:pPr>
            <a:r>
              <a:rPr lang="en-US" sz="1100" dirty="0">
                <a:solidFill>
                  <a:srgbClr val="1A1A1A"/>
                </a:solidFill>
                <a:latin typeface="Calibri" pitchFamily="34" charset="0"/>
                <a:ea typeface="Calibri" pitchFamily="34" charset="-122"/>
                <a:cs typeface="Calibri" pitchFamily="34" charset="-120"/>
              </a:rPr>
              <a:t>(SAR 84K)</a:t>
            </a:r>
            <a:endParaRPr lang="en-US" sz="1100" dirty="0"/>
          </a:p>
        </p:txBody>
      </p:sp>
      <p:sp>
        <p:nvSpPr>
          <p:cNvPr id="27" name="Text 25"/>
          <p:cNvSpPr/>
          <p:nvPr/>
        </p:nvSpPr>
        <p:spPr>
          <a:xfrm>
            <a:off x="9281160" y="3977640"/>
            <a:ext cx="2286000" cy="457200"/>
          </a:xfrm>
          <a:prstGeom prst="rect">
            <a:avLst/>
          </a:prstGeom>
          <a:noFill/>
          <a:ln/>
        </p:spPr>
        <p:txBody>
          <a:bodyPr wrap="square" rtlCol="0" anchor="ctr"/>
          <a:lstStyle/>
          <a:p>
            <a:pPr marL="0" indent="0" algn="r">
              <a:buNone/>
            </a:pPr>
            <a:r>
              <a:rPr lang="en-US" sz="1100" dirty="0">
                <a:solidFill>
                  <a:srgbClr val="1A1A1A"/>
                </a:solidFill>
                <a:latin typeface="Calibri" pitchFamily="34" charset="0"/>
                <a:ea typeface="Calibri" pitchFamily="34" charset="-122"/>
                <a:cs typeface="Calibri" pitchFamily="34" charset="-120"/>
              </a:rPr>
              <a:t>−1%</a:t>
            </a:r>
            <a:endParaRPr lang="en-US" sz="1100" dirty="0"/>
          </a:p>
        </p:txBody>
      </p:sp>
      <p:sp>
        <p:nvSpPr>
          <p:cNvPr id="28" name="Shape 26"/>
          <p:cNvSpPr/>
          <p:nvPr/>
        </p:nvSpPr>
        <p:spPr>
          <a:xfrm>
            <a:off x="457200" y="4434840"/>
            <a:ext cx="11247120" cy="457200"/>
          </a:xfrm>
          <a:prstGeom prst="rect">
            <a:avLst/>
          </a:prstGeom>
          <a:solidFill>
            <a:srgbClr val="1A1A1A"/>
          </a:solidFill>
          <a:ln w="3810">
            <a:solidFill>
              <a:srgbClr val="E5E5E5"/>
            </a:solidFill>
            <a:prstDash val="solid"/>
          </a:ln>
        </p:spPr>
      </p:sp>
      <p:sp>
        <p:nvSpPr>
          <p:cNvPr id="29" name="Text 27"/>
          <p:cNvSpPr/>
          <p:nvPr/>
        </p:nvSpPr>
        <p:spPr>
          <a:xfrm>
            <a:off x="594360" y="4434840"/>
            <a:ext cx="5669280" cy="457200"/>
          </a:xfrm>
          <a:prstGeom prst="rect">
            <a:avLst/>
          </a:prstGeom>
          <a:noFill/>
          <a:ln/>
        </p:spPr>
        <p:txBody>
          <a:bodyPr wrap="square" rtlCol="0" anchor="ctr"/>
          <a:lstStyle/>
          <a:p>
            <a:pPr marL="0" indent="0" algn="l">
              <a:buNone/>
            </a:pPr>
            <a:r>
              <a:rPr lang="en-US" sz="1100" b="1" dirty="0">
                <a:solidFill>
                  <a:srgbClr val="C9A961"/>
                </a:solidFill>
                <a:latin typeface="Calibri" pitchFamily="34" charset="0"/>
                <a:ea typeface="Calibri" pitchFamily="34" charset="-122"/>
                <a:cs typeface="Calibri" pitchFamily="34" charset="-120"/>
              </a:rPr>
              <a:t>FRANCHISE NET CONTRIBUTION (Year 5)</a:t>
            </a:r>
            <a:endParaRPr lang="en-US" sz="1100" dirty="0"/>
          </a:p>
        </p:txBody>
      </p:sp>
      <p:sp>
        <p:nvSpPr>
          <p:cNvPr id="30" name="Text 28"/>
          <p:cNvSpPr/>
          <p:nvPr/>
        </p:nvSpPr>
        <p:spPr>
          <a:xfrm>
            <a:off x="6537960" y="4434840"/>
            <a:ext cx="2468880" cy="457200"/>
          </a:xfrm>
          <a:prstGeom prst="rect">
            <a:avLst/>
          </a:prstGeom>
          <a:noFill/>
          <a:ln/>
        </p:spPr>
        <p:txBody>
          <a:bodyPr wrap="square" rtlCol="0" anchor="ctr"/>
          <a:lstStyle/>
          <a:p>
            <a:pPr marL="0" indent="0" algn="r">
              <a:buNone/>
            </a:pPr>
            <a:r>
              <a:rPr lang="en-US" sz="1100" b="1" dirty="0">
                <a:solidFill>
                  <a:srgbClr val="C9A961"/>
                </a:solidFill>
                <a:latin typeface="Calibri" pitchFamily="34" charset="0"/>
                <a:ea typeface="Calibri" pitchFamily="34" charset="-122"/>
                <a:cs typeface="Calibri" pitchFamily="34" charset="-120"/>
              </a:rPr>
              <a:t>SAR 6.39M</a:t>
            </a:r>
            <a:endParaRPr lang="en-US" sz="1100" dirty="0"/>
          </a:p>
        </p:txBody>
      </p:sp>
      <p:sp>
        <p:nvSpPr>
          <p:cNvPr id="31" name="Text 29"/>
          <p:cNvSpPr/>
          <p:nvPr/>
        </p:nvSpPr>
        <p:spPr>
          <a:xfrm>
            <a:off x="9281160" y="4434840"/>
            <a:ext cx="2286000" cy="457200"/>
          </a:xfrm>
          <a:prstGeom prst="rect">
            <a:avLst/>
          </a:prstGeom>
          <a:noFill/>
          <a:ln/>
        </p:spPr>
        <p:txBody>
          <a:bodyPr wrap="square" rtlCol="0" anchor="ctr"/>
          <a:lstStyle/>
          <a:p>
            <a:pPr marL="0" indent="0" algn="r">
              <a:buNone/>
            </a:pPr>
            <a:r>
              <a:rPr lang="en-US" sz="1100" b="1" dirty="0">
                <a:solidFill>
                  <a:srgbClr val="C9A961"/>
                </a:solidFill>
                <a:latin typeface="Calibri" pitchFamily="34" charset="0"/>
                <a:ea typeface="Calibri" pitchFamily="34" charset="-122"/>
                <a:cs typeface="Calibri" pitchFamily="34" charset="-120"/>
              </a:rPr>
              <a:t>86%</a:t>
            </a:r>
            <a:endParaRPr lang="en-US" sz="1100" dirty="0"/>
          </a:p>
        </p:txBody>
      </p:sp>
      <p:sp>
        <p:nvSpPr>
          <p:cNvPr id="32" name="Shape 30"/>
          <p:cNvSpPr/>
          <p:nvPr/>
        </p:nvSpPr>
        <p:spPr>
          <a:xfrm>
            <a:off x="457200" y="5760720"/>
            <a:ext cx="11247120" cy="548640"/>
          </a:xfrm>
          <a:prstGeom prst="rect">
            <a:avLst/>
          </a:prstGeom>
          <a:solidFill>
            <a:srgbClr val="FFF8E1"/>
          </a:solidFill>
          <a:ln w="12700">
            <a:solidFill>
              <a:srgbClr val="F2C94C"/>
            </a:solidFill>
            <a:prstDash val="solid"/>
          </a:ln>
        </p:spPr>
      </p:sp>
      <p:sp>
        <p:nvSpPr>
          <p:cNvPr id="33" name="Text 31"/>
          <p:cNvSpPr/>
          <p:nvPr/>
        </p:nvSpPr>
        <p:spPr>
          <a:xfrm>
            <a:off x="594360" y="5760720"/>
            <a:ext cx="10972800" cy="548640"/>
          </a:xfrm>
          <a:prstGeom prst="rect">
            <a:avLst/>
          </a:prstGeom>
          <a:noFill/>
          <a:ln/>
        </p:spPr>
        <p:txBody>
          <a:bodyPr wrap="square" rtlCol="0" anchor="ctr"/>
          <a:lstStyle/>
          <a:p>
            <a:pPr marL="0" indent="0">
              <a:buNone/>
            </a:pPr>
            <a:r>
              <a:rPr lang="en-US" sz="900" b="1" dirty="0">
                <a:solidFill>
                  <a:srgbClr val="8B6914"/>
                </a:solidFill>
                <a:latin typeface="Calibri" pitchFamily="34" charset="0"/>
                <a:ea typeface="Calibri" pitchFamily="34" charset="-122"/>
                <a:cs typeface="Calibri" pitchFamily="34" charset="-120"/>
              </a:rPr>
              <a:t>⚠ WORKING ASSUMPTION  </a:t>
            </a:r>
            <a:r>
              <a:rPr lang="en-US" sz="900" dirty="0">
                <a:solidFill>
                  <a:srgbClr val="1A1A1A"/>
                </a:solidFill>
                <a:latin typeface="Calibri" pitchFamily="34" charset="0"/>
                <a:ea typeface="Calibri" pitchFamily="34" charset="-122"/>
                <a:cs typeface="Calibri" pitchFamily="34" charset="-120"/>
              </a:rPr>
              <a:t>Year 5 target of 28 units (3 Family + 15 Express + 25 Snack + 40 Tea Stall, illustrative mix) is ambitious. Real-world: first 5 international units typically take 18+ months EACH of effort. Floor: 10-15 units by Year 5 = SAR 3-4M revenue, still SAR 2-2.5M net contribution.</a:t>
            </a:r>
            <a:endParaRPr lang="en-US" sz="900" dirty="0"/>
          </a:p>
        </p:txBody>
      </p:sp>
      <p:sp>
        <p:nvSpPr>
          <p:cNvPr id="34" name="Text 32"/>
          <p:cNvSpPr/>
          <p:nvPr/>
        </p:nvSpPr>
        <p:spPr>
          <a:xfrm>
            <a:off x="11338560" y="6537960"/>
            <a:ext cx="731520" cy="228600"/>
          </a:xfrm>
          <a:prstGeom prst="rect">
            <a:avLst/>
          </a:prstGeom>
          <a:noFill/>
          <a:ln/>
        </p:spPr>
        <p:txBody>
          <a:bodyPr wrap="square" rtlCol="0" anchor="ctr"/>
          <a:lstStyle/>
          <a:p>
            <a:pPr marL="0" indent="0" algn="r">
              <a:buNone/>
            </a:pPr>
            <a:r>
              <a:rPr lang="en-US" sz="900" dirty="0">
                <a:solidFill>
                  <a:srgbClr val="6B6B6B"/>
                </a:solidFill>
                <a:latin typeface="Calibri" pitchFamily="34" charset="0"/>
                <a:ea typeface="Calibri" pitchFamily="34" charset="-122"/>
                <a:cs typeface="Calibri" pitchFamily="34" charset="-120"/>
              </a:rPr>
              <a:t>7 / 15</a:t>
            </a:r>
            <a:endParaRPr lang="en-US" sz="900" dirty="0"/>
          </a:p>
        </p:txBody>
      </p:sp>
      <p:sp>
        <p:nvSpPr>
          <p:cNvPr id="35" name="Text 33"/>
          <p:cNvSpPr/>
          <p:nvPr/>
        </p:nvSpPr>
        <p:spPr>
          <a:xfrm>
            <a:off x="457200" y="6537960"/>
            <a:ext cx="10058400" cy="228600"/>
          </a:xfrm>
          <a:prstGeom prst="rect">
            <a:avLst/>
          </a:prstGeom>
          <a:noFill/>
          <a:ln/>
        </p:spPr>
        <p:txBody>
          <a:bodyPr wrap="square" rtlCol="0" anchor="ctr"/>
          <a:lstStyle/>
          <a:p>
            <a:pPr marL="0" indent="0">
              <a:buNone/>
            </a:pPr>
            <a:r>
              <a:rPr lang="en-US" sz="800" dirty="0">
                <a:solidFill>
                  <a:srgbClr val="6B6B6B"/>
                </a:solidFill>
                <a:latin typeface="Calibri" pitchFamily="34" charset="0"/>
                <a:ea typeface="Calibri" pitchFamily="34" charset="-122"/>
                <a:cs typeface="Calibri" pitchFamily="34" charset="-120"/>
              </a:rPr>
              <a:t>Initiative · Detail · CONFIDENTIAL</a:t>
            </a:r>
            <a:endParaRPr lang="en-US" sz="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CF6F5"/>
        </a:solidFill>
        <a:effectLst/>
      </p:bgPr>
    </p:bg>
    <p:spTree>
      <p:nvGrpSpPr>
        <p:cNvPr id="1" name=""/>
        <p:cNvGrpSpPr/>
        <p:nvPr/>
      </p:nvGrpSpPr>
      <p:grpSpPr>
        <a:xfrm>
          <a:off x="0" y="0"/>
          <a:ext cx="0" cy="0"/>
          <a:chOff x="0" y="0"/>
          <a:chExt cx="0" cy="0"/>
        </a:xfrm>
      </p:grpSpPr>
      <p:sp>
        <p:nvSpPr>
          <p:cNvPr id="2" name="Text 0"/>
          <p:cNvSpPr/>
          <p:nvPr/>
        </p:nvSpPr>
        <p:spPr>
          <a:xfrm>
            <a:off x="457200" y="365760"/>
            <a:ext cx="11247120" cy="640080"/>
          </a:xfrm>
          <a:prstGeom prst="rect">
            <a:avLst/>
          </a:prstGeom>
          <a:noFill/>
          <a:ln/>
        </p:spPr>
        <p:txBody>
          <a:bodyPr wrap="square" rtlCol="0" anchor="ctr"/>
          <a:lstStyle/>
          <a:p>
            <a:pPr marL="0" indent="0">
              <a:buNone/>
            </a:pPr>
            <a:r>
              <a:rPr lang="en-US" sz="3200" b="1" dirty="0">
                <a:solidFill>
                  <a:srgbClr val="990011"/>
                </a:solidFill>
                <a:latin typeface="Georgia" pitchFamily="34" charset="0"/>
                <a:ea typeface="Georgia" pitchFamily="34" charset="-122"/>
                <a:cs typeface="Georgia" pitchFamily="34" charset="-120"/>
              </a:rPr>
              <a:t>Growth Drivers</a:t>
            </a:r>
            <a:endParaRPr lang="en-US" sz="3200" dirty="0"/>
          </a:p>
        </p:txBody>
      </p:sp>
      <p:sp>
        <p:nvSpPr>
          <p:cNvPr id="3" name="Text 1"/>
          <p:cNvSpPr/>
          <p:nvPr/>
        </p:nvSpPr>
        <p:spPr>
          <a:xfrm>
            <a:off x="457200" y="960120"/>
            <a:ext cx="11247120" cy="365760"/>
          </a:xfrm>
          <a:prstGeom prst="rect">
            <a:avLst/>
          </a:prstGeom>
          <a:noFill/>
          <a:ln/>
        </p:spPr>
        <p:txBody>
          <a:bodyPr wrap="square" rtlCol="0" anchor="ctr"/>
          <a:lstStyle/>
          <a:p>
            <a:pPr marL="0" indent="0">
              <a:buNone/>
            </a:pPr>
            <a:r>
              <a:rPr lang="en-US" sz="1400" i="1" dirty="0">
                <a:solidFill>
                  <a:srgbClr val="6B6B6B"/>
                </a:solidFill>
                <a:latin typeface="Calibri" pitchFamily="34" charset="0"/>
                <a:ea typeface="Calibri" pitchFamily="34" charset="-122"/>
                <a:cs typeface="Calibri" pitchFamily="34" charset="-120"/>
              </a:rPr>
              <a:t>What moves the needle. What we can control vs what we can't.</a:t>
            </a:r>
            <a:endParaRPr lang="en-US" sz="1400" dirty="0"/>
          </a:p>
        </p:txBody>
      </p:sp>
      <p:sp>
        <p:nvSpPr>
          <p:cNvPr id="4" name="Shape 2"/>
          <p:cNvSpPr/>
          <p:nvPr/>
        </p:nvSpPr>
        <p:spPr>
          <a:xfrm>
            <a:off x="457200" y="1691640"/>
            <a:ext cx="11247120" cy="822960"/>
          </a:xfrm>
          <a:prstGeom prst="rect">
            <a:avLst/>
          </a:prstGeom>
          <a:solidFill>
            <a:srgbClr val="FFFFFF"/>
          </a:solidFill>
          <a:ln/>
        </p:spPr>
      </p:sp>
      <p:sp>
        <p:nvSpPr>
          <p:cNvPr id="5" name="Shape 3"/>
          <p:cNvSpPr/>
          <p:nvPr/>
        </p:nvSpPr>
        <p:spPr>
          <a:xfrm>
            <a:off x="457200" y="1691640"/>
            <a:ext cx="457200" cy="822960"/>
          </a:xfrm>
          <a:prstGeom prst="rect">
            <a:avLst/>
          </a:prstGeom>
          <a:solidFill>
            <a:srgbClr val="2E7D32"/>
          </a:solidFill>
          <a:ln/>
        </p:spPr>
      </p:sp>
      <p:sp>
        <p:nvSpPr>
          <p:cNvPr id="6" name="Text 4"/>
          <p:cNvSpPr/>
          <p:nvPr/>
        </p:nvSpPr>
        <p:spPr>
          <a:xfrm>
            <a:off x="457200" y="1691640"/>
            <a:ext cx="457200" cy="822960"/>
          </a:xfrm>
          <a:prstGeom prst="rect">
            <a:avLst/>
          </a:prstGeom>
          <a:noFill/>
          <a:ln/>
        </p:spPr>
        <p:txBody>
          <a:bodyPr wrap="square" rtlCol="0" anchor="ctr"/>
          <a:lstStyle/>
          <a:p>
            <a:pPr marL="0" indent="0" algn="ctr">
              <a:buNone/>
            </a:pPr>
            <a:r>
              <a:rPr lang="en-US" sz="1800" b="1" dirty="0">
                <a:solidFill>
                  <a:srgbClr val="FFFFFF"/>
                </a:solidFill>
              </a:rPr>
              <a:t>✓</a:t>
            </a:r>
            <a:endParaRPr lang="en-US" sz="1800" dirty="0"/>
          </a:p>
        </p:txBody>
      </p:sp>
      <p:sp>
        <p:nvSpPr>
          <p:cNvPr id="7" name="Text 5"/>
          <p:cNvSpPr/>
          <p:nvPr/>
        </p:nvSpPr>
        <p:spPr>
          <a:xfrm>
            <a:off x="1097280" y="1783080"/>
            <a:ext cx="3657600" cy="365760"/>
          </a:xfrm>
          <a:prstGeom prst="rect">
            <a:avLst/>
          </a:prstGeom>
          <a:noFill/>
          <a:ln/>
        </p:spPr>
        <p:txBody>
          <a:bodyPr wrap="square" rtlCol="0" anchor="ctr"/>
          <a:lstStyle/>
          <a:p>
            <a:pPr marL="0" indent="0">
              <a:buNone/>
            </a:pPr>
            <a:r>
              <a:rPr lang="en-US" sz="1300" b="1" dirty="0">
                <a:solidFill>
                  <a:srgbClr val="990011"/>
                </a:solidFill>
                <a:latin typeface="Georgia" pitchFamily="34" charset="0"/>
                <a:ea typeface="Georgia" pitchFamily="34" charset="-122"/>
                <a:cs typeface="Georgia" pitchFamily="34" charset="-120"/>
              </a:rPr>
              <a:t>Saudi flagship validation</a:t>
            </a:r>
            <a:endParaRPr lang="en-US" sz="1300" dirty="0"/>
          </a:p>
        </p:txBody>
      </p:sp>
      <p:sp>
        <p:nvSpPr>
          <p:cNvPr id="8" name="Text 6"/>
          <p:cNvSpPr/>
          <p:nvPr/>
        </p:nvSpPr>
        <p:spPr>
          <a:xfrm>
            <a:off x="1097280" y="2148840"/>
            <a:ext cx="3657600" cy="274320"/>
          </a:xfrm>
          <a:prstGeom prst="rect">
            <a:avLst/>
          </a:prstGeom>
          <a:noFill/>
          <a:ln/>
        </p:spPr>
        <p:txBody>
          <a:bodyPr wrap="square" rtlCol="0" anchor="ctr"/>
          <a:lstStyle/>
          <a:p>
            <a:pPr marL="0" indent="0">
              <a:buNone/>
            </a:pPr>
            <a:r>
              <a:rPr lang="en-US" sz="900" i="1" dirty="0">
                <a:solidFill>
                  <a:srgbClr val="6B6B6B"/>
                </a:solidFill>
                <a:latin typeface="Calibri" pitchFamily="34" charset="0"/>
                <a:ea typeface="Calibri" pitchFamily="34" charset="-122"/>
                <a:cs typeface="Calibri" pitchFamily="34" charset="-120"/>
              </a:rPr>
              <a:t>We control</a:t>
            </a:r>
            <a:endParaRPr lang="en-US" sz="900" dirty="0"/>
          </a:p>
        </p:txBody>
      </p:sp>
      <p:sp>
        <p:nvSpPr>
          <p:cNvPr id="9" name="Text 7"/>
          <p:cNvSpPr/>
          <p:nvPr/>
        </p:nvSpPr>
        <p:spPr>
          <a:xfrm>
            <a:off x="4937760" y="1691640"/>
            <a:ext cx="6675120" cy="822960"/>
          </a:xfrm>
          <a:prstGeom prst="rect">
            <a:avLst/>
          </a:prstGeom>
          <a:noFill/>
          <a:ln/>
        </p:spPr>
        <p:txBody>
          <a:bodyPr wrap="square" rtlCol="0" anchor="ctr"/>
          <a:lstStyle/>
          <a:p>
            <a:pPr marL="0" indent="0">
              <a:buNone/>
            </a:pPr>
            <a:r>
              <a:rPr lang="en-US" sz="1100" dirty="0">
                <a:solidFill>
                  <a:srgbClr val="1A1A1A"/>
                </a:solidFill>
                <a:latin typeface="Calibri" pitchFamily="34" charset="0"/>
                <a:ea typeface="Calibri" pitchFamily="34" charset="-122"/>
                <a:cs typeface="Calibri" pitchFamily="34" charset="-120"/>
              </a:rPr>
              <a:t>Without proving the model in Riyadh, no serious operator will pay franchise fees. This is the gate.</a:t>
            </a:r>
            <a:endParaRPr lang="en-US" sz="1100" dirty="0"/>
          </a:p>
        </p:txBody>
      </p:sp>
      <p:sp>
        <p:nvSpPr>
          <p:cNvPr id="10" name="Shape 8"/>
          <p:cNvSpPr/>
          <p:nvPr/>
        </p:nvSpPr>
        <p:spPr>
          <a:xfrm>
            <a:off x="457200" y="2606040"/>
            <a:ext cx="11247120" cy="822960"/>
          </a:xfrm>
          <a:prstGeom prst="rect">
            <a:avLst/>
          </a:prstGeom>
          <a:solidFill>
            <a:srgbClr val="FFFFFF"/>
          </a:solidFill>
          <a:ln/>
        </p:spPr>
      </p:sp>
      <p:sp>
        <p:nvSpPr>
          <p:cNvPr id="11" name="Shape 9"/>
          <p:cNvSpPr/>
          <p:nvPr/>
        </p:nvSpPr>
        <p:spPr>
          <a:xfrm>
            <a:off x="457200" y="2606040"/>
            <a:ext cx="457200" cy="822960"/>
          </a:xfrm>
          <a:prstGeom prst="rect">
            <a:avLst/>
          </a:prstGeom>
          <a:solidFill>
            <a:srgbClr val="6B6B6B"/>
          </a:solidFill>
          <a:ln/>
        </p:spPr>
      </p:sp>
      <p:sp>
        <p:nvSpPr>
          <p:cNvPr id="12" name="Text 10"/>
          <p:cNvSpPr/>
          <p:nvPr/>
        </p:nvSpPr>
        <p:spPr>
          <a:xfrm>
            <a:off x="457200" y="2606040"/>
            <a:ext cx="457200" cy="822960"/>
          </a:xfrm>
          <a:prstGeom prst="rect">
            <a:avLst/>
          </a:prstGeom>
          <a:noFill/>
          <a:ln/>
        </p:spPr>
        <p:txBody>
          <a:bodyPr wrap="square" rtlCol="0" anchor="ctr"/>
          <a:lstStyle/>
          <a:p>
            <a:pPr marL="0" indent="0" algn="ctr">
              <a:buNone/>
            </a:pPr>
            <a:r>
              <a:rPr lang="en-US" sz="1800" b="1" dirty="0">
                <a:solidFill>
                  <a:srgbClr val="FFFFFF"/>
                </a:solidFill>
              </a:rPr>
              <a:t>?</a:t>
            </a:r>
            <a:endParaRPr lang="en-US" sz="1800" dirty="0"/>
          </a:p>
        </p:txBody>
      </p:sp>
      <p:sp>
        <p:nvSpPr>
          <p:cNvPr id="13" name="Text 11"/>
          <p:cNvSpPr/>
          <p:nvPr/>
        </p:nvSpPr>
        <p:spPr>
          <a:xfrm>
            <a:off x="1097280" y="2697480"/>
            <a:ext cx="3657600" cy="365760"/>
          </a:xfrm>
          <a:prstGeom prst="rect">
            <a:avLst/>
          </a:prstGeom>
          <a:noFill/>
          <a:ln/>
        </p:spPr>
        <p:txBody>
          <a:bodyPr wrap="square" rtlCol="0" anchor="ctr"/>
          <a:lstStyle/>
          <a:p>
            <a:pPr marL="0" indent="0">
              <a:buNone/>
            </a:pPr>
            <a:r>
              <a:rPr lang="en-US" sz="1300" b="1" dirty="0">
                <a:solidFill>
                  <a:srgbClr val="990011"/>
                </a:solidFill>
                <a:latin typeface="Georgia" pitchFamily="34" charset="0"/>
                <a:ea typeface="Georgia" pitchFamily="34" charset="-122"/>
                <a:cs typeface="Georgia" pitchFamily="34" charset="-120"/>
              </a:rPr>
              <a:t>Brand pull in target markets</a:t>
            </a:r>
            <a:endParaRPr lang="en-US" sz="1300" dirty="0"/>
          </a:p>
        </p:txBody>
      </p:sp>
      <p:sp>
        <p:nvSpPr>
          <p:cNvPr id="14" name="Text 12"/>
          <p:cNvSpPr/>
          <p:nvPr/>
        </p:nvSpPr>
        <p:spPr>
          <a:xfrm>
            <a:off x="1097280" y="3063240"/>
            <a:ext cx="3657600" cy="274320"/>
          </a:xfrm>
          <a:prstGeom prst="rect">
            <a:avLst/>
          </a:prstGeom>
          <a:noFill/>
          <a:ln/>
        </p:spPr>
        <p:txBody>
          <a:bodyPr wrap="square" rtlCol="0" anchor="ctr"/>
          <a:lstStyle/>
          <a:p>
            <a:pPr marL="0" indent="0">
              <a:buNone/>
            </a:pPr>
            <a:r>
              <a:rPr lang="en-US" sz="900" i="1" dirty="0">
                <a:solidFill>
                  <a:srgbClr val="6B6B6B"/>
                </a:solidFill>
                <a:latin typeface="Calibri" pitchFamily="34" charset="0"/>
                <a:ea typeface="Calibri" pitchFamily="34" charset="-122"/>
                <a:cs typeface="Calibri" pitchFamily="34" charset="-120"/>
              </a:rPr>
              <a:t>External</a:t>
            </a:r>
            <a:endParaRPr lang="en-US" sz="900" dirty="0"/>
          </a:p>
        </p:txBody>
      </p:sp>
      <p:sp>
        <p:nvSpPr>
          <p:cNvPr id="15" name="Text 13"/>
          <p:cNvSpPr/>
          <p:nvPr/>
        </p:nvSpPr>
        <p:spPr>
          <a:xfrm>
            <a:off x="4937760" y="2606040"/>
            <a:ext cx="6675120" cy="822960"/>
          </a:xfrm>
          <a:prstGeom prst="rect">
            <a:avLst/>
          </a:prstGeom>
          <a:noFill/>
          <a:ln/>
        </p:spPr>
        <p:txBody>
          <a:bodyPr wrap="square" rtlCol="0" anchor="ctr"/>
          <a:lstStyle/>
          <a:p>
            <a:pPr marL="0" indent="0">
              <a:buNone/>
            </a:pPr>
            <a:r>
              <a:rPr lang="en-US" sz="1100" dirty="0">
                <a:solidFill>
                  <a:srgbClr val="1A1A1A"/>
                </a:solidFill>
                <a:latin typeface="Calibri" pitchFamily="34" charset="0"/>
                <a:ea typeface="Calibri" pitchFamily="34" charset="-122"/>
                <a:cs typeface="Calibri" pitchFamily="34" charset="-120"/>
              </a:rPr>
              <a:t>Pakistani / Indian operators want a brand customers know. Brand awareness takes time to build outside KSA.</a:t>
            </a:r>
            <a:endParaRPr lang="en-US" sz="1100" dirty="0"/>
          </a:p>
        </p:txBody>
      </p:sp>
      <p:sp>
        <p:nvSpPr>
          <p:cNvPr id="16" name="Shape 14"/>
          <p:cNvSpPr/>
          <p:nvPr/>
        </p:nvSpPr>
        <p:spPr>
          <a:xfrm>
            <a:off x="457200" y="3520440"/>
            <a:ext cx="11247120" cy="822960"/>
          </a:xfrm>
          <a:prstGeom prst="rect">
            <a:avLst/>
          </a:prstGeom>
          <a:solidFill>
            <a:srgbClr val="FFFFFF"/>
          </a:solidFill>
          <a:ln/>
        </p:spPr>
      </p:sp>
      <p:sp>
        <p:nvSpPr>
          <p:cNvPr id="17" name="Shape 15"/>
          <p:cNvSpPr/>
          <p:nvPr/>
        </p:nvSpPr>
        <p:spPr>
          <a:xfrm>
            <a:off x="457200" y="3520440"/>
            <a:ext cx="457200" cy="822960"/>
          </a:xfrm>
          <a:prstGeom prst="rect">
            <a:avLst/>
          </a:prstGeom>
          <a:solidFill>
            <a:srgbClr val="2E7D32"/>
          </a:solidFill>
          <a:ln/>
        </p:spPr>
      </p:sp>
      <p:sp>
        <p:nvSpPr>
          <p:cNvPr id="18" name="Text 16"/>
          <p:cNvSpPr/>
          <p:nvPr/>
        </p:nvSpPr>
        <p:spPr>
          <a:xfrm>
            <a:off x="457200" y="3520440"/>
            <a:ext cx="457200" cy="822960"/>
          </a:xfrm>
          <a:prstGeom prst="rect">
            <a:avLst/>
          </a:prstGeom>
          <a:noFill/>
          <a:ln/>
        </p:spPr>
        <p:txBody>
          <a:bodyPr wrap="square" rtlCol="0" anchor="ctr"/>
          <a:lstStyle/>
          <a:p>
            <a:pPr marL="0" indent="0" algn="ctr">
              <a:buNone/>
            </a:pPr>
            <a:r>
              <a:rPr lang="en-US" sz="1800" b="1" dirty="0">
                <a:solidFill>
                  <a:srgbClr val="FFFFFF"/>
                </a:solidFill>
              </a:rPr>
              <a:t>✓</a:t>
            </a:r>
            <a:endParaRPr lang="en-US" sz="1800" dirty="0"/>
          </a:p>
        </p:txBody>
      </p:sp>
      <p:sp>
        <p:nvSpPr>
          <p:cNvPr id="19" name="Text 17"/>
          <p:cNvSpPr/>
          <p:nvPr/>
        </p:nvSpPr>
        <p:spPr>
          <a:xfrm>
            <a:off x="1097280" y="3611880"/>
            <a:ext cx="3657600" cy="365760"/>
          </a:xfrm>
          <a:prstGeom prst="rect">
            <a:avLst/>
          </a:prstGeom>
          <a:noFill/>
          <a:ln/>
        </p:spPr>
        <p:txBody>
          <a:bodyPr wrap="square" rtlCol="0" anchor="ctr"/>
          <a:lstStyle/>
          <a:p>
            <a:pPr marL="0" indent="0">
              <a:buNone/>
            </a:pPr>
            <a:r>
              <a:rPr lang="en-US" sz="1300" b="1" dirty="0">
                <a:solidFill>
                  <a:srgbClr val="990011"/>
                </a:solidFill>
                <a:latin typeface="Georgia" pitchFamily="34" charset="0"/>
                <a:ea typeface="Georgia" pitchFamily="34" charset="-122"/>
                <a:cs typeface="Georgia" pitchFamily="34" charset="-120"/>
              </a:rPr>
              <a:t>Franchisee selection discipline</a:t>
            </a:r>
            <a:endParaRPr lang="en-US" sz="1300" dirty="0"/>
          </a:p>
        </p:txBody>
      </p:sp>
      <p:sp>
        <p:nvSpPr>
          <p:cNvPr id="20" name="Text 18"/>
          <p:cNvSpPr/>
          <p:nvPr/>
        </p:nvSpPr>
        <p:spPr>
          <a:xfrm>
            <a:off x="1097280" y="3977640"/>
            <a:ext cx="3657600" cy="274320"/>
          </a:xfrm>
          <a:prstGeom prst="rect">
            <a:avLst/>
          </a:prstGeom>
          <a:noFill/>
          <a:ln/>
        </p:spPr>
        <p:txBody>
          <a:bodyPr wrap="square" rtlCol="0" anchor="ctr"/>
          <a:lstStyle/>
          <a:p>
            <a:pPr marL="0" indent="0">
              <a:buNone/>
            </a:pPr>
            <a:r>
              <a:rPr lang="en-US" sz="900" i="1" dirty="0">
                <a:solidFill>
                  <a:srgbClr val="6B6B6B"/>
                </a:solidFill>
                <a:latin typeface="Calibri" pitchFamily="34" charset="0"/>
                <a:ea typeface="Calibri" pitchFamily="34" charset="-122"/>
                <a:cs typeface="Calibri" pitchFamily="34" charset="-120"/>
              </a:rPr>
              <a:t>We control</a:t>
            </a:r>
            <a:endParaRPr lang="en-US" sz="900" dirty="0"/>
          </a:p>
        </p:txBody>
      </p:sp>
      <p:sp>
        <p:nvSpPr>
          <p:cNvPr id="21" name="Text 19"/>
          <p:cNvSpPr/>
          <p:nvPr/>
        </p:nvSpPr>
        <p:spPr>
          <a:xfrm>
            <a:off x="4937760" y="3520440"/>
            <a:ext cx="6675120" cy="822960"/>
          </a:xfrm>
          <a:prstGeom prst="rect">
            <a:avLst/>
          </a:prstGeom>
          <a:noFill/>
          <a:ln/>
        </p:spPr>
        <p:txBody>
          <a:bodyPr wrap="square" rtlCol="0" anchor="ctr"/>
          <a:lstStyle/>
          <a:p>
            <a:pPr marL="0" indent="0">
              <a:buNone/>
            </a:pPr>
            <a:r>
              <a:rPr lang="en-US" sz="1100" dirty="0">
                <a:solidFill>
                  <a:srgbClr val="1A1A1A"/>
                </a:solidFill>
                <a:latin typeface="Calibri" pitchFamily="34" charset="0"/>
                <a:ea typeface="Calibri" pitchFamily="34" charset="-122"/>
                <a:cs typeface="Calibri" pitchFamily="34" charset="-120"/>
              </a:rPr>
              <a:t>Saying no to wrong operators matters more than saying yes to right ones. One bad franchisee damages the network for years.</a:t>
            </a:r>
            <a:endParaRPr lang="en-US" sz="1100" dirty="0"/>
          </a:p>
        </p:txBody>
      </p:sp>
      <p:sp>
        <p:nvSpPr>
          <p:cNvPr id="22" name="Shape 20"/>
          <p:cNvSpPr/>
          <p:nvPr/>
        </p:nvSpPr>
        <p:spPr>
          <a:xfrm>
            <a:off x="457200" y="4434840"/>
            <a:ext cx="11247120" cy="822960"/>
          </a:xfrm>
          <a:prstGeom prst="rect">
            <a:avLst/>
          </a:prstGeom>
          <a:solidFill>
            <a:srgbClr val="FFFFFF"/>
          </a:solidFill>
          <a:ln/>
        </p:spPr>
      </p:sp>
      <p:sp>
        <p:nvSpPr>
          <p:cNvPr id="23" name="Shape 21"/>
          <p:cNvSpPr/>
          <p:nvPr/>
        </p:nvSpPr>
        <p:spPr>
          <a:xfrm>
            <a:off x="457200" y="4434840"/>
            <a:ext cx="457200" cy="822960"/>
          </a:xfrm>
          <a:prstGeom prst="rect">
            <a:avLst/>
          </a:prstGeom>
          <a:solidFill>
            <a:srgbClr val="6B6B6B"/>
          </a:solidFill>
          <a:ln/>
        </p:spPr>
      </p:sp>
      <p:sp>
        <p:nvSpPr>
          <p:cNvPr id="24" name="Text 22"/>
          <p:cNvSpPr/>
          <p:nvPr/>
        </p:nvSpPr>
        <p:spPr>
          <a:xfrm>
            <a:off x="457200" y="4434840"/>
            <a:ext cx="457200" cy="822960"/>
          </a:xfrm>
          <a:prstGeom prst="rect">
            <a:avLst/>
          </a:prstGeom>
          <a:noFill/>
          <a:ln/>
        </p:spPr>
        <p:txBody>
          <a:bodyPr wrap="square" rtlCol="0" anchor="ctr"/>
          <a:lstStyle/>
          <a:p>
            <a:pPr marL="0" indent="0" algn="ctr">
              <a:buNone/>
            </a:pPr>
            <a:r>
              <a:rPr lang="en-US" sz="1800" b="1" dirty="0">
                <a:solidFill>
                  <a:srgbClr val="FFFFFF"/>
                </a:solidFill>
              </a:rPr>
              <a:t>?</a:t>
            </a:r>
            <a:endParaRPr lang="en-US" sz="1800" dirty="0"/>
          </a:p>
        </p:txBody>
      </p:sp>
      <p:sp>
        <p:nvSpPr>
          <p:cNvPr id="25" name="Text 23"/>
          <p:cNvSpPr/>
          <p:nvPr/>
        </p:nvSpPr>
        <p:spPr>
          <a:xfrm>
            <a:off x="1097280" y="4526280"/>
            <a:ext cx="3657600" cy="365760"/>
          </a:xfrm>
          <a:prstGeom prst="rect">
            <a:avLst/>
          </a:prstGeom>
          <a:noFill/>
          <a:ln/>
        </p:spPr>
        <p:txBody>
          <a:bodyPr wrap="square" rtlCol="0" anchor="ctr"/>
          <a:lstStyle/>
          <a:p>
            <a:pPr marL="0" indent="0">
              <a:buNone/>
            </a:pPr>
            <a:r>
              <a:rPr lang="en-US" sz="1300" b="1" dirty="0">
                <a:solidFill>
                  <a:srgbClr val="990011"/>
                </a:solidFill>
                <a:latin typeface="Georgia" pitchFamily="34" charset="0"/>
                <a:ea typeface="Georgia" pitchFamily="34" charset="-122"/>
                <a:cs typeface="Georgia" pitchFamily="34" charset="-120"/>
              </a:rPr>
              <a:t>Trademark availability in target countries</a:t>
            </a:r>
            <a:endParaRPr lang="en-US" sz="1300" dirty="0"/>
          </a:p>
        </p:txBody>
      </p:sp>
      <p:sp>
        <p:nvSpPr>
          <p:cNvPr id="26" name="Text 24"/>
          <p:cNvSpPr/>
          <p:nvPr/>
        </p:nvSpPr>
        <p:spPr>
          <a:xfrm>
            <a:off x="1097280" y="4892040"/>
            <a:ext cx="3657600" cy="274320"/>
          </a:xfrm>
          <a:prstGeom prst="rect">
            <a:avLst/>
          </a:prstGeom>
          <a:noFill/>
          <a:ln/>
        </p:spPr>
        <p:txBody>
          <a:bodyPr wrap="square" rtlCol="0" anchor="ctr"/>
          <a:lstStyle/>
          <a:p>
            <a:pPr marL="0" indent="0">
              <a:buNone/>
            </a:pPr>
            <a:r>
              <a:rPr lang="en-US" sz="900" i="1" dirty="0">
                <a:solidFill>
                  <a:srgbClr val="6B6B6B"/>
                </a:solidFill>
                <a:latin typeface="Calibri" pitchFamily="34" charset="0"/>
                <a:ea typeface="Calibri" pitchFamily="34" charset="-122"/>
                <a:cs typeface="Calibri" pitchFamily="34" charset="-120"/>
              </a:rPr>
              <a:t>External</a:t>
            </a:r>
            <a:endParaRPr lang="en-US" sz="900" dirty="0"/>
          </a:p>
        </p:txBody>
      </p:sp>
      <p:sp>
        <p:nvSpPr>
          <p:cNvPr id="27" name="Text 25"/>
          <p:cNvSpPr/>
          <p:nvPr/>
        </p:nvSpPr>
        <p:spPr>
          <a:xfrm>
            <a:off x="4937760" y="4434840"/>
            <a:ext cx="6675120" cy="822960"/>
          </a:xfrm>
          <a:prstGeom prst="rect">
            <a:avLst/>
          </a:prstGeom>
          <a:noFill/>
          <a:ln/>
        </p:spPr>
        <p:txBody>
          <a:bodyPr wrap="square" rtlCol="0" anchor="ctr"/>
          <a:lstStyle/>
          <a:p>
            <a:pPr marL="0" indent="0">
              <a:buNone/>
            </a:pPr>
            <a:r>
              <a:rPr lang="en-US" sz="1100" dirty="0">
                <a:solidFill>
                  <a:srgbClr val="1A1A1A"/>
                </a:solidFill>
                <a:latin typeface="Calibri" pitchFamily="34" charset="0"/>
                <a:ea typeface="Calibri" pitchFamily="34" charset="-122"/>
                <a:cs typeface="Calibri" pitchFamily="34" charset="-120"/>
              </a:rPr>
              <a:t>If 'Red Chili' is registered by someone else in Pakistan, that market is lost or expensive. Filing now is critical.</a:t>
            </a:r>
            <a:endParaRPr lang="en-US" sz="1100" dirty="0"/>
          </a:p>
        </p:txBody>
      </p:sp>
      <p:sp>
        <p:nvSpPr>
          <p:cNvPr id="28" name="Shape 26"/>
          <p:cNvSpPr/>
          <p:nvPr/>
        </p:nvSpPr>
        <p:spPr>
          <a:xfrm>
            <a:off x="457200" y="5349240"/>
            <a:ext cx="11247120" cy="822960"/>
          </a:xfrm>
          <a:prstGeom prst="rect">
            <a:avLst/>
          </a:prstGeom>
          <a:solidFill>
            <a:srgbClr val="FFFFFF"/>
          </a:solidFill>
          <a:ln/>
        </p:spPr>
      </p:sp>
      <p:sp>
        <p:nvSpPr>
          <p:cNvPr id="29" name="Shape 27"/>
          <p:cNvSpPr/>
          <p:nvPr/>
        </p:nvSpPr>
        <p:spPr>
          <a:xfrm>
            <a:off x="457200" y="5349240"/>
            <a:ext cx="457200" cy="822960"/>
          </a:xfrm>
          <a:prstGeom prst="rect">
            <a:avLst/>
          </a:prstGeom>
          <a:solidFill>
            <a:srgbClr val="2E7D32"/>
          </a:solidFill>
          <a:ln/>
        </p:spPr>
      </p:sp>
      <p:sp>
        <p:nvSpPr>
          <p:cNvPr id="30" name="Text 28"/>
          <p:cNvSpPr/>
          <p:nvPr/>
        </p:nvSpPr>
        <p:spPr>
          <a:xfrm>
            <a:off x="457200" y="5349240"/>
            <a:ext cx="457200" cy="822960"/>
          </a:xfrm>
          <a:prstGeom prst="rect">
            <a:avLst/>
          </a:prstGeom>
          <a:noFill/>
          <a:ln/>
        </p:spPr>
        <p:txBody>
          <a:bodyPr wrap="square" rtlCol="0" anchor="ctr"/>
          <a:lstStyle/>
          <a:p>
            <a:pPr marL="0" indent="0" algn="ctr">
              <a:buNone/>
            </a:pPr>
            <a:r>
              <a:rPr lang="en-US" sz="1800" b="1" dirty="0">
                <a:solidFill>
                  <a:srgbClr val="FFFFFF"/>
                </a:solidFill>
              </a:rPr>
              <a:t>✓</a:t>
            </a:r>
            <a:endParaRPr lang="en-US" sz="1800" dirty="0"/>
          </a:p>
        </p:txBody>
      </p:sp>
      <p:sp>
        <p:nvSpPr>
          <p:cNvPr id="31" name="Text 29"/>
          <p:cNvSpPr/>
          <p:nvPr/>
        </p:nvSpPr>
        <p:spPr>
          <a:xfrm>
            <a:off x="1097280" y="5440680"/>
            <a:ext cx="3657600" cy="365760"/>
          </a:xfrm>
          <a:prstGeom prst="rect">
            <a:avLst/>
          </a:prstGeom>
          <a:noFill/>
          <a:ln/>
        </p:spPr>
        <p:txBody>
          <a:bodyPr wrap="square" rtlCol="0" anchor="ctr"/>
          <a:lstStyle/>
          <a:p>
            <a:pPr marL="0" indent="0">
              <a:buNone/>
            </a:pPr>
            <a:r>
              <a:rPr lang="en-US" sz="1300" b="1" dirty="0">
                <a:solidFill>
                  <a:srgbClr val="990011"/>
                </a:solidFill>
                <a:latin typeface="Georgia" pitchFamily="34" charset="0"/>
                <a:ea typeface="Georgia" pitchFamily="34" charset="-122"/>
                <a:cs typeface="Georgia" pitchFamily="34" charset="-120"/>
              </a:rPr>
              <a:t>Franchise development team quality</a:t>
            </a:r>
            <a:endParaRPr lang="en-US" sz="1300" dirty="0"/>
          </a:p>
        </p:txBody>
      </p:sp>
      <p:sp>
        <p:nvSpPr>
          <p:cNvPr id="32" name="Text 30"/>
          <p:cNvSpPr/>
          <p:nvPr/>
        </p:nvSpPr>
        <p:spPr>
          <a:xfrm>
            <a:off x="1097280" y="5806440"/>
            <a:ext cx="3657600" cy="274320"/>
          </a:xfrm>
          <a:prstGeom prst="rect">
            <a:avLst/>
          </a:prstGeom>
          <a:noFill/>
          <a:ln/>
        </p:spPr>
        <p:txBody>
          <a:bodyPr wrap="square" rtlCol="0" anchor="ctr"/>
          <a:lstStyle/>
          <a:p>
            <a:pPr marL="0" indent="0">
              <a:buNone/>
            </a:pPr>
            <a:r>
              <a:rPr lang="en-US" sz="900" i="1" dirty="0">
                <a:solidFill>
                  <a:srgbClr val="6B6B6B"/>
                </a:solidFill>
                <a:latin typeface="Calibri" pitchFamily="34" charset="0"/>
                <a:ea typeface="Calibri" pitchFamily="34" charset="-122"/>
                <a:cs typeface="Calibri" pitchFamily="34" charset="-120"/>
              </a:rPr>
              <a:t>We control</a:t>
            </a:r>
            <a:endParaRPr lang="en-US" sz="900" dirty="0"/>
          </a:p>
        </p:txBody>
      </p:sp>
      <p:sp>
        <p:nvSpPr>
          <p:cNvPr id="33" name="Text 31"/>
          <p:cNvSpPr/>
          <p:nvPr/>
        </p:nvSpPr>
        <p:spPr>
          <a:xfrm>
            <a:off x="4937760" y="5349240"/>
            <a:ext cx="6675120" cy="822960"/>
          </a:xfrm>
          <a:prstGeom prst="rect">
            <a:avLst/>
          </a:prstGeom>
          <a:noFill/>
          <a:ln/>
        </p:spPr>
        <p:txBody>
          <a:bodyPr wrap="square" rtlCol="0" anchor="ctr"/>
          <a:lstStyle/>
          <a:p>
            <a:pPr marL="0" indent="0">
              <a:buNone/>
            </a:pPr>
            <a:r>
              <a:rPr lang="en-US" sz="1100" dirty="0">
                <a:solidFill>
                  <a:srgbClr val="1A1A1A"/>
                </a:solidFill>
                <a:latin typeface="Calibri" pitchFamily="34" charset="0"/>
                <a:ea typeface="Calibri" pitchFamily="34" charset="-122"/>
                <a:cs typeface="Calibri" pitchFamily="34" charset="-120"/>
              </a:rPr>
              <a:t>FD selling is specialist work. Wrong hires = no pipeline. Right hires = 5+ deals/year per person.</a:t>
            </a:r>
            <a:endParaRPr lang="en-US" sz="1100" dirty="0"/>
          </a:p>
        </p:txBody>
      </p:sp>
      <p:sp>
        <p:nvSpPr>
          <p:cNvPr id="34" name="Text 32"/>
          <p:cNvSpPr/>
          <p:nvPr/>
        </p:nvSpPr>
        <p:spPr>
          <a:xfrm>
            <a:off x="11338560" y="6537960"/>
            <a:ext cx="731520" cy="228600"/>
          </a:xfrm>
          <a:prstGeom prst="rect">
            <a:avLst/>
          </a:prstGeom>
          <a:noFill/>
          <a:ln/>
        </p:spPr>
        <p:txBody>
          <a:bodyPr wrap="square" rtlCol="0" anchor="ctr"/>
          <a:lstStyle/>
          <a:p>
            <a:pPr marL="0" indent="0" algn="r">
              <a:buNone/>
            </a:pPr>
            <a:r>
              <a:rPr lang="en-US" sz="900" dirty="0">
                <a:solidFill>
                  <a:srgbClr val="6B6B6B"/>
                </a:solidFill>
                <a:latin typeface="Calibri" pitchFamily="34" charset="0"/>
                <a:ea typeface="Calibri" pitchFamily="34" charset="-122"/>
                <a:cs typeface="Calibri" pitchFamily="34" charset="-120"/>
              </a:rPr>
              <a:t>8 / 15</a:t>
            </a:r>
            <a:endParaRPr lang="en-US" sz="900" dirty="0"/>
          </a:p>
        </p:txBody>
      </p:sp>
      <p:sp>
        <p:nvSpPr>
          <p:cNvPr id="35" name="Text 33"/>
          <p:cNvSpPr/>
          <p:nvPr/>
        </p:nvSpPr>
        <p:spPr>
          <a:xfrm>
            <a:off x="457200" y="6537960"/>
            <a:ext cx="10058400" cy="228600"/>
          </a:xfrm>
          <a:prstGeom prst="rect">
            <a:avLst/>
          </a:prstGeom>
          <a:noFill/>
          <a:ln/>
        </p:spPr>
        <p:txBody>
          <a:bodyPr wrap="square" rtlCol="0" anchor="ctr"/>
          <a:lstStyle/>
          <a:p>
            <a:pPr marL="0" indent="0">
              <a:buNone/>
            </a:pPr>
            <a:r>
              <a:rPr lang="en-US" sz="800" dirty="0">
                <a:solidFill>
                  <a:srgbClr val="6B6B6B"/>
                </a:solidFill>
                <a:latin typeface="Calibri" pitchFamily="34" charset="0"/>
                <a:ea typeface="Calibri" pitchFamily="34" charset="-122"/>
                <a:cs typeface="Calibri" pitchFamily="34" charset="-120"/>
              </a:rPr>
              <a:t>Initiative · Detail · CONFIDENTIAL</a:t>
            </a:r>
            <a:endParaRPr lang="en-US" sz="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365760"/>
            <a:ext cx="11247120" cy="640080"/>
          </a:xfrm>
          <a:prstGeom prst="rect">
            <a:avLst/>
          </a:prstGeom>
          <a:noFill/>
          <a:ln/>
        </p:spPr>
        <p:txBody>
          <a:bodyPr wrap="square" rtlCol="0" anchor="ctr"/>
          <a:lstStyle/>
          <a:p>
            <a:pPr marL="0" indent="0">
              <a:buNone/>
            </a:pPr>
            <a:r>
              <a:rPr lang="en-US" sz="3200" b="1" dirty="0">
                <a:solidFill>
                  <a:srgbClr val="990011"/>
                </a:solidFill>
                <a:latin typeface="Georgia" pitchFamily="34" charset="0"/>
                <a:ea typeface="Georgia" pitchFamily="34" charset="-122"/>
                <a:cs typeface="Georgia" pitchFamily="34" charset="-120"/>
              </a:rPr>
              <a:t>Bare-Minimum Scenario</a:t>
            </a:r>
            <a:endParaRPr lang="en-US" sz="3200" dirty="0"/>
          </a:p>
        </p:txBody>
      </p:sp>
      <p:sp>
        <p:nvSpPr>
          <p:cNvPr id="3" name="Text 1"/>
          <p:cNvSpPr/>
          <p:nvPr/>
        </p:nvSpPr>
        <p:spPr>
          <a:xfrm>
            <a:off x="457200" y="960120"/>
            <a:ext cx="11247120" cy="365760"/>
          </a:xfrm>
          <a:prstGeom prst="rect">
            <a:avLst/>
          </a:prstGeom>
          <a:noFill/>
          <a:ln/>
        </p:spPr>
        <p:txBody>
          <a:bodyPr wrap="square" rtlCol="0" anchor="ctr"/>
          <a:lstStyle/>
          <a:p>
            <a:pPr marL="0" indent="0">
              <a:buNone/>
            </a:pPr>
            <a:r>
              <a:rPr lang="en-US" sz="1400" i="1" dirty="0">
                <a:solidFill>
                  <a:srgbClr val="6B6B6B"/>
                </a:solidFill>
                <a:latin typeface="Calibri" pitchFamily="34" charset="0"/>
                <a:ea typeface="Calibri" pitchFamily="34" charset="-122"/>
                <a:cs typeface="Calibri" pitchFamily="34" charset="-120"/>
              </a:rPr>
              <a:t>Even at the floor, this still works — or doesn't. Here's the answer.</a:t>
            </a:r>
            <a:endParaRPr lang="en-US" sz="1400" dirty="0"/>
          </a:p>
        </p:txBody>
      </p:sp>
      <p:sp>
        <p:nvSpPr>
          <p:cNvPr id="4" name="Shape 2"/>
          <p:cNvSpPr/>
          <p:nvPr/>
        </p:nvSpPr>
        <p:spPr>
          <a:xfrm>
            <a:off x="457200" y="1691640"/>
            <a:ext cx="11247120" cy="914400"/>
          </a:xfrm>
          <a:prstGeom prst="rect">
            <a:avLst/>
          </a:prstGeom>
          <a:solidFill>
            <a:srgbClr val="1A1A1A"/>
          </a:solidFill>
          <a:ln/>
        </p:spPr>
      </p:sp>
      <p:sp>
        <p:nvSpPr>
          <p:cNvPr id="5" name="Text 3"/>
          <p:cNvSpPr/>
          <p:nvPr/>
        </p:nvSpPr>
        <p:spPr>
          <a:xfrm>
            <a:off x="640080" y="1783080"/>
            <a:ext cx="10881360" cy="274320"/>
          </a:xfrm>
          <a:prstGeom prst="rect">
            <a:avLst/>
          </a:prstGeom>
          <a:noFill/>
          <a:ln/>
        </p:spPr>
        <p:txBody>
          <a:bodyPr wrap="square" rtlCol="0" anchor="ctr"/>
          <a:lstStyle/>
          <a:p>
            <a:pPr marL="0" indent="0">
              <a:buNone/>
            </a:pPr>
            <a:r>
              <a:rPr lang="en-US" sz="1100" b="1" kern="0" spc="300" dirty="0">
                <a:solidFill>
                  <a:srgbClr val="C9A961"/>
                </a:solidFill>
                <a:latin typeface="Calibri" pitchFamily="34" charset="0"/>
                <a:ea typeface="Calibri" pitchFamily="34" charset="-122"/>
                <a:cs typeface="Calibri" pitchFamily="34" charset="-120"/>
              </a:rPr>
              <a:t>THE FLOOR — minimum we expect to deliver:</a:t>
            </a:r>
            <a:endParaRPr lang="en-US" sz="1100" dirty="0"/>
          </a:p>
        </p:txBody>
      </p:sp>
      <p:sp>
        <p:nvSpPr>
          <p:cNvPr id="6" name="Text 4"/>
          <p:cNvSpPr/>
          <p:nvPr/>
        </p:nvSpPr>
        <p:spPr>
          <a:xfrm>
            <a:off x="640080" y="2057400"/>
            <a:ext cx="10881360" cy="548640"/>
          </a:xfrm>
          <a:prstGeom prst="rect">
            <a:avLst/>
          </a:prstGeom>
          <a:noFill/>
          <a:ln/>
        </p:spPr>
        <p:txBody>
          <a:bodyPr wrap="square" rtlCol="0" anchor="ctr"/>
          <a:lstStyle/>
          <a:p>
            <a:pPr marL="0" indent="0">
              <a:buNone/>
            </a:pPr>
            <a:r>
              <a:rPr lang="en-US" sz="1800" i="1" dirty="0">
                <a:solidFill>
                  <a:srgbClr val="FFFFFF"/>
                </a:solidFill>
                <a:latin typeface="Georgia" pitchFamily="34" charset="0"/>
                <a:ea typeface="Georgia" pitchFamily="34" charset="-122"/>
                <a:cs typeface="Georgia" pitchFamily="34" charset="-120"/>
              </a:rPr>
              <a:t>Even at 1/3 the unit count by Year 5, franchise contributes more than Loyalty.</a:t>
            </a:r>
            <a:endParaRPr lang="en-US" sz="1800" dirty="0"/>
          </a:p>
        </p:txBody>
      </p:sp>
      <p:sp>
        <p:nvSpPr>
          <p:cNvPr id="7" name="Shape 5"/>
          <p:cNvSpPr/>
          <p:nvPr/>
        </p:nvSpPr>
        <p:spPr>
          <a:xfrm>
            <a:off x="457200" y="2880360"/>
            <a:ext cx="11247120" cy="457200"/>
          </a:xfrm>
          <a:prstGeom prst="rect">
            <a:avLst/>
          </a:prstGeom>
          <a:solidFill>
            <a:srgbClr val="FCF6F5"/>
          </a:solidFill>
          <a:ln/>
        </p:spPr>
      </p:sp>
      <p:sp>
        <p:nvSpPr>
          <p:cNvPr id="8" name="Text 6"/>
          <p:cNvSpPr/>
          <p:nvPr/>
        </p:nvSpPr>
        <p:spPr>
          <a:xfrm>
            <a:off x="640080" y="2880360"/>
            <a:ext cx="10881360" cy="457200"/>
          </a:xfrm>
          <a:prstGeom prst="rect">
            <a:avLst/>
          </a:prstGeom>
          <a:noFill/>
          <a:ln/>
        </p:spPr>
        <p:txBody>
          <a:bodyPr wrap="square" rtlCol="0" anchor="ctr"/>
          <a:lstStyle/>
          <a:p>
            <a:pPr marL="0" indent="0">
              <a:buNone/>
            </a:pPr>
            <a:r>
              <a:rPr lang="en-US" sz="1200" dirty="0">
                <a:solidFill>
                  <a:srgbClr val="1A1A1A"/>
                </a:solidFill>
                <a:latin typeface="Calibri" pitchFamily="34" charset="0"/>
                <a:ea typeface="Calibri" pitchFamily="34" charset="-122"/>
                <a:cs typeface="Calibri" pitchFamily="34" charset="-120"/>
              </a:rPr>
              <a:t>•  Floor: 10 units by Year 5 (vs 28 target)</a:t>
            </a:r>
            <a:endParaRPr lang="en-US" sz="1200" dirty="0"/>
          </a:p>
        </p:txBody>
      </p:sp>
      <p:sp>
        <p:nvSpPr>
          <p:cNvPr id="9" name="Shape 7"/>
          <p:cNvSpPr/>
          <p:nvPr/>
        </p:nvSpPr>
        <p:spPr>
          <a:xfrm>
            <a:off x="457200" y="3429000"/>
            <a:ext cx="11247120" cy="457200"/>
          </a:xfrm>
          <a:prstGeom prst="rect">
            <a:avLst/>
          </a:prstGeom>
          <a:solidFill>
            <a:srgbClr val="FCF6F5"/>
          </a:solidFill>
          <a:ln/>
        </p:spPr>
      </p:sp>
      <p:sp>
        <p:nvSpPr>
          <p:cNvPr id="10" name="Text 8"/>
          <p:cNvSpPr/>
          <p:nvPr/>
        </p:nvSpPr>
        <p:spPr>
          <a:xfrm>
            <a:off x="640080" y="3429000"/>
            <a:ext cx="10881360" cy="457200"/>
          </a:xfrm>
          <a:prstGeom prst="rect">
            <a:avLst/>
          </a:prstGeom>
          <a:noFill/>
          <a:ln/>
        </p:spPr>
        <p:txBody>
          <a:bodyPr wrap="square" rtlCol="0" anchor="ctr"/>
          <a:lstStyle/>
          <a:p>
            <a:pPr marL="0" indent="0">
              <a:buNone/>
            </a:pPr>
            <a:r>
              <a:rPr lang="en-US" sz="1200" dirty="0">
                <a:solidFill>
                  <a:srgbClr val="1A1A1A"/>
                </a:solidFill>
                <a:latin typeface="Calibri" pitchFamily="34" charset="0"/>
                <a:ea typeface="Calibri" pitchFamily="34" charset="-122"/>
                <a:cs typeface="Calibri" pitchFamily="34" charset="-120"/>
              </a:rPr>
              <a:t>•  Mix: 1 Family + 4 Express + 3 Snack + 2 Tea Stall</a:t>
            </a:r>
            <a:endParaRPr lang="en-US" sz="1200" dirty="0"/>
          </a:p>
        </p:txBody>
      </p:sp>
      <p:sp>
        <p:nvSpPr>
          <p:cNvPr id="11" name="Shape 9"/>
          <p:cNvSpPr/>
          <p:nvPr/>
        </p:nvSpPr>
        <p:spPr>
          <a:xfrm>
            <a:off x="457200" y="3977640"/>
            <a:ext cx="11247120" cy="457200"/>
          </a:xfrm>
          <a:prstGeom prst="rect">
            <a:avLst/>
          </a:prstGeom>
          <a:solidFill>
            <a:srgbClr val="FCF6F5"/>
          </a:solidFill>
          <a:ln/>
        </p:spPr>
      </p:sp>
      <p:sp>
        <p:nvSpPr>
          <p:cNvPr id="12" name="Text 10"/>
          <p:cNvSpPr/>
          <p:nvPr/>
        </p:nvSpPr>
        <p:spPr>
          <a:xfrm>
            <a:off x="640080" y="3977640"/>
            <a:ext cx="10881360" cy="457200"/>
          </a:xfrm>
          <a:prstGeom prst="rect">
            <a:avLst/>
          </a:prstGeom>
          <a:noFill/>
          <a:ln/>
        </p:spPr>
        <p:txBody>
          <a:bodyPr wrap="square" rtlCol="0" anchor="ctr"/>
          <a:lstStyle/>
          <a:p>
            <a:pPr marL="0" indent="0">
              <a:buNone/>
            </a:pPr>
            <a:r>
              <a:rPr lang="en-US" sz="1200" dirty="0">
                <a:solidFill>
                  <a:srgbClr val="1A1A1A"/>
                </a:solidFill>
                <a:latin typeface="Calibri" pitchFamily="34" charset="0"/>
                <a:ea typeface="Calibri" pitchFamily="34" charset="-122"/>
                <a:cs typeface="Calibri" pitchFamily="34" charset="-120"/>
              </a:rPr>
              <a:t>•  Year 5 royalty: ~SAR 1.4M annual</a:t>
            </a:r>
            <a:endParaRPr lang="en-US" sz="1200" dirty="0"/>
          </a:p>
        </p:txBody>
      </p:sp>
      <p:sp>
        <p:nvSpPr>
          <p:cNvPr id="13" name="Shape 11"/>
          <p:cNvSpPr/>
          <p:nvPr/>
        </p:nvSpPr>
        <p:spPr>
          <a:xfrm>
            <a:off x="457200" y="4526280"/>
            <a:ext cx="11247120" cy="457200"/>
          </a:xfrm>
          <a:prstGeom prst="rect">
            <a:avLst/>
          </a:prstGeom>
          <a:solidFill>
            <a:srgbClr val="FCF6F5"/>
          </a:solidFill>
          <a:ln/>
        </p:spPr>
      </p:sp>
      <p:sp>
        <p:nvSpPr>
          <p:cNvPr id="14" name="Text 12"/>
          <p:cNvSpPr/>
          <p:nvPr/>
        </p:nvSpPr>
        <p:spPr>
          <a:xfrm>
            <a:off x="640080" y="4526280"/>
            <a:ext cx="10881360" cy="457200"/>
          </a:xfrm>
          <a:prstGeom prst="rect">
            <a:avLst/>
          </a:prstGeom>
          <a:noFill/>
          <a:ln/>
        </p:spPr>
        <p:txBody>
          <a:bodyPr wrap="square" rtlCol="0" anchor="ctr"/>
          <a:lstStyle/>
          <a:p>
            <a:pPr marL="0" indent="0">
              <a:buNone/>
            </a:pPr>
            <a:r>
              <a:rPr lang="en-US" sz="1200" dirty="0">
                <a:solidFill>
                  <a:srgbClr val="1A1A1A"/>
                </a:solidFill>
                <a:latin typeface="Calibri" pitchFamily="34" charset="0"/>
                <a:ea typeface="Calibri" pitchFamily="34" charset="-122"/>
                <a:cs typeface="Calibri" pitchFamily="34" charset="-120"/>
              </a:rPr>
              <a:t>•  Plus initial fees collected over 5 years: SAR 1.8M cumulative</a:t>
            </a:r>
            <a:endParaRPr lang="en-US" sz="1200" dirty="0"/>
          </a:p>
        </p:txBody>
      </p:sp>
      <p:sp>
        <p:nvSpPr>
          <p:cNvPr id="15" name="Shape 13"/>
          <p:cNvSpPr/>
          <p:nvPr/>
        </p:nvSpPr>
        <p:spPr>
          <a:xfrm>
            <a:off x="457200" y="5074920"/>
            <a:ext cx="11247120" cy="457200"/>
          </a:xfrm>
          <a:prstGeom prst="rect">
            <a:avLst/>
          </a:prstGeom>
          <a:solidFill>
            <a:srgbClr val="FCF6F5"/>
          </a:solidFill>
          <a:ln/>
        </p:spPr>
      </p:sp>
      <p:sp>
        <p:nvSpPr>
          <p:cNvPr id="16" name="Text 14"/>
          <p:cNvSpPr/>
          <p:nvPr/>
        </p:nvSpPr>
        <p:spPr>
          <a:xfrm>
            <a:off x="640080" y="5074920"/>
            <a:ext cx="10881360" cy="457200"/>
          </a:xfrm>
          <a:prstGeom prst="rect">
            <a:avLst/>
          </a:prstGeom>
          <a:noFill/>
          <a:ln/>
        </p:spPr>
        <p:txBody>
          <a:bodyPr wrap="square" rtlCol="0" anchor="ctr"/>
          <a:lstStyle/>
          <a:p>
            <a:pPr marL="0" indent="0">
              <a:buNone/>
            </a:pPr>
            <a:r>
              <a:rPr lang="en-US" sz="1200" dirty="0">
                <a:solidFill>
                  <a:srgbClr val="1A1A1A"/>
                </a:solidFill>
                <a:latin typeface="Calibri" pitchFamily="34" charset="0"/>
                <a:ea typeface="Calibri" pitchFamily="34" charset="-122"/>
                <a:cs typeface="Calibri" pitchFamily="34" charset="-120"/>
              </a:rPr>
              <a:t>•  Net contribution Year 5: SAR 1.5-2M</a:t>
            </a:r>
            <a:endParaRPr lang="en-US" sz="1200" dirty="0"/>
          </a:p>
        </p:txBody>
      </p:sp>
      <p:sp>
        <p:nvSpPr>
          <p:cNvPr id="17" name="Shape 15"/>
          <p:cNvSpPr/>
          <p:nvPr/>
        </p:nvSpPr>
        <p:spPr>
          <a:xfrm>
            <a:off x="457200" y="5760720"/>
            <a:ext cx="11247120" cy="640080"/>
          </a:xfrm>
          <a:prstGeom prst="rect">
            <a:avLst/>
          </a:prstGeom>
          <a:solidFill>
            <a:srgbClr val="FFF8E1"/>
          </a:solidFill>
          <a:ln w="12700">
            <a:solidFill>
              <a:srgbClr val="F2C94C"/>
            </a:solidFill>
            <a:prstDash val="solid"/>
          </a:ln>
        </p:spPr>
      </p:sp>
      <p:sp>
        <p:nvSpPr>
          <p:cNvPr id="18" name="Text 16"/>
          <p:cNvSpPr/>
          <p:nvPr/>
        </p:nvSpPr>
        <p:spPr>
          <a:xfrm>
            <a:off x="594360" y="5760720"/>
            <a:ext cx="10972800" cy="640080"/>
          </a:xfrm>
          <a:prstGeom prst="rect">
            <a:avLst/>
          </a:prstGeom>
          <a:noFill/>
          <a:ln/>
        </p:spPr>
        <p:txBody>
          <a:bodyPr wrap="square" rtlCol="0" anchor="ctr"/>
          <a:lstStyle/>
          <a:p>
            <a:pPr marL="0" indent="0">
              <a:buNone/>
            </a:pPr>
            <a:r>
              <a:rPr lang="en-US" sz="1000" b="1" dirty="0">
                <a:solidFill>
                  <a:srgbClr val="8B6914"/>
                </a:solidFill>
                <a:latin typeface="Calibri" pitchFamily="34" charset="0"/>
                <a:ea typeface="Calibri" pitchFamily="34" charset="-122"/>
                <a:cs typeface="Calibri" pitchFamily="34" charset="-120"/>
              </a:rPr>
              <a:t>⚠ HONEST CAVEAT  </a:t>
            </a:r>
            <a:r>
              <a:rPr lang="en-US" sz="1000" dirty="0">
                <a:solidFill>
                  <a:srgbClr val="1A1A1A"/>
                </a:solidFill>
                <a:latin typeface="Calibri" pitchFamily="34" charset="0"/>
                <a:ea typeface="Calibri" pitchFamily="34" charset="-122"/>
                <a:cs typeface="Calibri" pitchFamily="34" charset="-120"/>
              </a:rPr>
              <a:t>Floor case still requires Saudi flagship to validate first AND trademark portfolio to be in place. Without those two, even floor case is at risk. Don't sign first international franchisee before both are achieved.</a:t>
            </a:r>
            <a:endParaRPr lang="en-US" sz="1000" dirty="0"/>
          </a:p>
        </p:txBody>
      </p:sp>
      <p:sp>
        <p:nvSpPr>
          <p:cNvPr id="19" name="Text 17"/>
          <p:cNvSpPr/>
          <p:nvPr/>
        </p:nvSpPr>
        <p:spPr>
          <a:xfrm>
            <a:off x="11338560" y="6537960"/>
            <a:ext cx="731520" cy="228600"/>
          </a:xfrm>
          <a:prstGeom prst="rect">
            <a:avLst/>
          </a:prstGeom>
          <a:noFill/>
          <a:ln/>
        </p:spPr>
        <p:txBody>
          <a:bodyPr wrap="square" rtlCol="0" anchor="ctr"/>
          <a:lstStyle/>
          <a:p>
            <a:pPr marL="0" indent="0" algn="r">
              <a:buNone/>
            </a:pPr>
            <a:r>
              <a:rPr lang="en-US" sz="900" dirty="0">
                <a:solidFill>
                  <a:srgbClr val="6B6B6B"/>
                </a:solidFill>
                <a:latin typeface="Calibri" pitchFamily="34" charset="0"/>
                <a:ea typeface="Calibri" pitchFamily="34" charset="-122"/>
                <a:cs typeface="Calibri" pitchFamily="34" charset="-120"/>
              </a:rPr>
              <a:t>9 / 15</a:t>
            </a:r>
            <a:endParaRPr lang="en-US" sz="900" dirty="0"/>
          </a:p>
        </p:txBody>
      </p:sp>
      <p:sp>
        <p:nvSpPr>
          <p:cNvPr id="20" name="Text 18"/>
          <p:cNvSpPr/>
          <p:nvPr/>
        </p:nvSpPr>
        <p:spPr>
          <a:xfrm>
            <a:off x="457200" y="6537960"/>
            <a:ext cx="10058400" cy="228600"/>
          </a:xfrm>
          <a:prstGeom prst="rect">
            <a:avLst/>
          </a:prstGeom>
          <a:noFill/>
          <a:ln/>
        </p:spPr>
        <p:txBody>
          <a:bodyPr wrap="square" rtlCol="0" anchor="ctr"/>
          <a:lstStyle/>
          <a:p>
            <a:pPr marL="0" indent="0">
              <a:buNone/>
            </a:pPr>
            <a:r>
              <a:rPr lang="en-US" sz="800" dirty="0">
                <a:solidFill>
                  <a:srgbClr val="6B6B6B"/>
                </a:solidFill>
                <a:latin typeface="Calibri" pitchFamily="34" charset="0"/>
                <a:ea typeface="Calibri" pitchFamily="34" charset="-122"/>
                <a:cs typeface="Calibri" pitchFamily="34" charset="-120"/>
              </a:rPr>
              <a:t>Initiative · Detail · CONFIDENTIAL</a:t>
            </a:r>
            <a:endParaRPr lang="en-US" sz="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CF6F5"/>
        </a:solidFill>
        <a:effectLst/>
      </p:bgPr>
    </p:bg>
    <p:spTree>
      <p:nvGrpSpPr>
        <p:cNvPr id="1" name=""/>
        <p:cNvGrpSpPr/>
        <p:nvPr/>
      </p:nvGrpSpPr>
      <p:grpSpPr>
        <a:xfrm>
          <a:off x="0" y="0"/>
          <a:ext cx="0" cy="0"/>
          <a:chOff x="0" y="0"/>
          <a:chExt cx="0" cy="0"/>
        </a:xfrm>
      </p:grpSpPr>
      <p:sp>
        <p:nvSpPr>
          <p:cNvPr id="2" name="Text 0"/>
          <p:cNvSpPr/>
          <p:nvPr/>
        </p:nvSpPr>
        <p:spPr>
          <a:xfrm>
            <a:off x="457200" y="365760"/>
            <a:ext cx="11247120" cy="640080"/>
          </a:xfrm>
          <a:prstGeom prst="rect">
            <a:avLst/>
          </a:prstGeom>
          <a:noFill/>
          <a:ln/>
        </p:spPr>
        <p:txBody>
          <a:bodyPr wrap="square" rtlCol="0" anchor="ctr"/>
          <a:lstStyle/>
          <a:p>
            <a:pPr marL="0" indent="0">
              <a:buNone/>
            </a:pPr>
            <a:r>
              <a:rPr lang="en-US" sz="3200" b="1" dirty="0">
                <a:solidFill>
                  <a:srgbClr val="990011"/>
                </a:solidFill>
                <a:latin typeface="Georgia" pitchFamily="34" charset="0"/>
                <a:ea typeface="Georgia" pitchFamily="34" charset="-122"/>
                <a:cs typeface="Georgia" pitchFamily="34" charset="-120"/>
              </a:rPr>
              <a:t>Key Assumptions</a:t>
            </a:r>
            <a:endParaRPr lang="en-US" sz="3200" dirty="0"/>
          </a:p>
        </p:txBody>
      </p:sp>
      <p:sp>
        <p:nvSpPr>
          <p:cNvPr id="3" name="Text 1"/>
          <p:cNvSpPr/>
          <p:nvPr/>
        </p:nvSpPr>
        <p:spPr>
          <a:xfrm>
            <a:off x="457200" y="960120"/>
            <a:ext cx="11247120" cy="365760"/>
          </a:xfrm>
          <a:prstGeom prst="rect">
            <a:avLst/>
          </a:prstGeom>
          <a:noFill/>
          <a:ln/>
        </p:spPr>
        <p:txBody>
          <a:bodyPr wrap="square" rtlCol="0" anchor="ctr"/>
          <a:lstStyle/>
          <a:p>
            <a:pPr marL="0" indent="0">
              <a:buNone/>
            </a:pPr>
            <a:r>
              <a:rPr lang="en-US" sz="1400" i="1" dirty="0">
                <a:solidFill>
                  <a:srgbClr val="6B6B6B"/>
                </a:solidFill>
                <a:latin typeface="Calibri" pitchFamily="34" charset="0"/>
                <a:ea typeface="Calibri" pitchFamily="34" charset="-122"/>
                <a:cs typeface="Calibri" pitchFamily="34" charset="-120"/>
              </a:rPr>
              <a:t>What has to be true for this initiative to deliver.</a:t>
            </a:r>
            <a:endParaRPr lang="en-US" sz="1400" dirty="0"/>
          </a:p>
        </p:txBody>
      </p:sp>
      <p:sp>
        <p:nvSpPr>
          <p:cNvPr id="4" name="Shape 2"/>
          <p:cNvSpPr/>
          <p:nvPr/>
        </p:nvSpPr>
        <p:spPr>
          <a:xfrm>
            <a:off x="457200" y="1691640"/>
            <a:ext cx="11247120" cy="685800"/>
          </a:xfrm>
          <a:prstGeom prst="rect">
            <a:avLst/>
          </a:prstGeom>
          <a:solidFill>
            <a:srgbClr val="FFFFFF"/>
          </a:solidFill>
          <a:ln/>
        </p:spPr>
      </p:sp>
      <p:sp>
        <p:nvSpPr>
          <p:cNvPr id="5" name="Shape 3"/>
          <p:cNvSpPr/>
          <p:nvPr/>
        </p:nvSpPr>
        <p:spPr>
          <a:xfrm>
            <a:off x="457200" y="1691640"/>
            <a:ext cx="1371600" cy="685800"/>
          </a:xfrm>
          <a:prstGeom prst="rect">
            <a:avLst/>
          </a:prstGeom>
          <a:solidFill>
            <a:srgbClr val="990011"/>
          </a:solidFill>
          <a:ln/>
        </p:spPr>
      </p:sp>
      <p:sp>
        <p:nvSpPr>
          <p:cNvPr id="6" name="Text 4"/>
          <p:cNvSpPr/>
          <p:nvPr/>
        </p:nvSpPr>
        <p:spPr>
          <a:xfrm>
            <a:off x="457200" y="1691640"/>
            <a:ext cx="1371600" cy="685800"/>
          </a:xfrm>
          <a:prstGeom prst="rect">
            <a:avLst/>
          </a:prstGeom>
          <a:noFill/>
          <a:ln/>
        </p:spPr>
        <p:txBody>
          <a:bodyPr wrap="square" rtlCol="0" anchor="ctr"/>
          <a:lstStyle/>
          <a:p>
            <a:pPr marL="0" indent="0" algn="ctr">
              <a:buNone/>
            </a:pPr>
            <a:r>
              <a:rPr lang="en-US" sz="900" b="1" kern="0" spc="200" dirty="0">
                <a:solidFill>
                  <a:srgbClr val="FFFFFF"/>
                </a:solidFill>
                <a:latin typeface="Calibri" pitchFamily="34" charset="0"/>
                <a:ea typeface="Calibri" pitchFamily="34" charset="-122"/>
                <a:cs typeface="Calibri" pitchFamily="34" charset="-120"/>
              </a:rPr>
              <a:t>HIGH RISK</a:t>
            </a:r>
            <a:endParaRPr lang="en-US" sz="900" dirty="0"/>
          </a:p>
        </p:txBody>
      </p:sp>
      <p:sp>
        <p:nvSpPr>
          <p:cNvPr id="7" name="Text 5"/>
          <p:cNvSpPr/>
          <p:nvPr/>
        </p:nvSpPr>
        <p:spPr>
          <a:xfrm>
            <a:off x="1554480" y="1737360"/>
            <a:ext cx="10058400" cy="365760"/>
          </a:xfrm>
          <a:prstGeom prst="rect">
            <a:avLst/>
          </a:prstGeom>
          <a:noFill/>
          <a:ln/>
        </p:spPr>
        <p:txBody>
          <a:bodyPr wrap="square" rtlCol="0" anchor="ctr"/>
          <a:lstStyle/>
          <a:p>
            <a:pPr marL="0" indent="0">
              <a:buNone/>
            </a:pPr>
            <a:r>
              <a:rPr lang="en-US" sz="1200" b="1" dirty="0">
                <a:solidFill>
                  <a:srgbClr val="1A1A1A"/>
                </a:solidFill>
                <a:latin typeface="Calibri" pitchFamily="34" charset="0"/>
                <a:ea typeface="Calibri" pitchFamily="34" charset="-122"/>
                <a:cs typeface="Calibri" pitchFamily="34" charset="-120"/>
              </a:rPr>
              <a:t>Saudi flagship achieves 6+ months profitable operation by Year 2</a:t>
            </a:r>
            <a:endParaRPr lang="en-US" sz="1200" dirty="0"/>
          </a:p>
        </p:txBody>
      </p:sp>
      <p:sp>
        <p:nvSpPr>
          <p:cNvPr id="8" name="Text 6"/>
          <p:cNvSpPr/>
          <p:nvPr/>
        </p:nvSpPr>
        <p:spPr>
          <a:xfrm>
            <a:off x="1554480" y="2103120"/>
            <a:ext cx="10058400" cy="274320"/>
          </a:xfrm>
          <a:prstGeom prst="rect">
            <a:avLst/>
          </a:prstGeom>
          <a:noFill/>
          <a:ln/>
        </p:spPr>
        <p:txBody>
          <a:bodyPr wrap="square" rtlCol="0" anchor="ctr"/>
          <a:lstStyle/>
          <a:p>
            <a:pPr marL="0" indent="0">
              <a:buNone/>
            </a:pPr>
            <a:r>
              <a:rPr lang="en-US" sz="900" i="1" dirty="0">
                <a:solidFill>
                  <a:srgbClr val="6B6B6B"/>
                </a:solidFill>
                <a:latin typeface="Calibri" pitchFamily="34" charset="0"/>
                <a:ea typeface="Calibri" pitchFamily="34" charset="-122"/>
                <a:cs typeface="Calibri" pitchFamily="34" charset="-120"/>
              </a:rPr>
              <a:t>Cannot franchise. Initiative deferred 12-24 months.</a:t>
            </a:r>
            <a:endParaRPr lang="en-US" sz="900" dirty="0"/>
          </a:p>
        </p:txBody>
      </p:sp>
      <p:sp>
        <p:nvSpPr>
          <p:cNvPr id="9" name="Shape 7"/>
          <p:cNvSpPr/>
          <p:nvPr/>
        </p:nvSpPr>
        <p:spPr>
          <a:xfrm>
            <a:off x="457200" y="2468880"/>
            <a:ext cx="11247120" cy="685800"/>
          </a:xfrm>
          <a:prstGeom prst="rect">
            <a:avLst/>
          </a:prstGeom>
          <a:solidFill>
            <a:srgbClr val="FFFFFF"/>
          </a:solidFill>
          <a:ln/>
        </p:spPr>
      </p:sp>
      <p:sp>
        <p:nvSpPr>
          <p:cNvPr id="10" name="Shape 8"/>
          <p:cNvSpPr/>
          <p:nvPr/>
        </p:nvSpPr>
        <p:spPr>
          <a:xfrm>
            <a:off x="457200" y="2468880"/>
            <a:ext cx="1371600" cy="685800"/>
          </a:xfrm>
          <a:prstGeom prst="rect">
            <a:avLst/>
          </a:prstGeom>
          <a:solidFill>
            <a:srgbClr val="990011"/>
          </a:solidFill>
          <a:ln/>
        </p:spPr>
      </p:sp>
      <p:sp>
        <p:nvSpPr>
          <p:cNvPr id="11" name="Text 9"/>
          <p:cNvSpPr/>
          <p:nvPr/>
        </p:nvSpPr>
        <p:spPr>
          <a:xfrm>
            <a:off x="457200" y="2468880"/>
            <a:ext cx="1371600" cy="685800"/>
          </a:xfrm>
          <a:prstGeom prst="rect">
            <a:avLst/>
          </a:prstGeom>
          <a:noFill/>
          <a:ln/>
        </p:spPr>
        <p:txBody>
          <a:bodyPr wrap="square" rtlCol="0" anchor="ctr"/>
          <a:lstStyle/>
          <a:p>
            <a:pPr marL="0" indent="0" algn="ctr">
              <a:buNone/>
            </a:pPr>
            <a:r>
              <a:rPr lang="en-US" sz="900" b="1" kern="0" spc="200" dirty="0">
                <a:solidFill>
                  <a:srgbClr val="FFFFFF"/>
                </a:solidFill>
                <a:latin typeface="Calibri" pitchFamily="34" charset="0"/>
                <a:ea typeface="Calibri" pitchFamily="34" charset="-122"/>
                <a:cs typeface="Calibri" pitchFamily="34" charset="-120"/>
              </a:rPr>
              <a:t>HIGH RISK</a:t>
            </a:r>
            <a:endParaRPr lang="en-US" sz="900" dirty="0"/>
          </a:p>
        </p:txBody>
      </p:sp>
      <p:sp>
        <p:nvSpPr>
          <p:cNvPr id="12" name="Text 10"/>
          <p:cNvSpPr/>
          <p:nvPr/>
        </p:nvSpPr>
        <p:spPr>
          <a:xfrm>
            <a:off x="1554480" y="2514600"/>
            <a:ext cx="10058400" cy="365760"/>
          </a:xfrm>
          <a:prstGeom prst="rect">
            <a:avLst/>
          </a:prstGeom>
          <a:noFill/>
          <a:ln/>
        </p:spPr>
        <p:txBody>
          <a:bodyPr wrap="square" rtlCol="0" anchor="ctr"/>
          <a:lstStyle/>
          <a:p>
            <a:pPr marL="0" indent="0">
              <a:buNone/>
            </a:pPr>
            <a:r>
              <a:rPr lang="en-US" sz="1200" b="1" dirty="0">
                <a:solidFill>
                  <a:srgbClr val="1A1A1A"/>
                </a:solidFill>
                <a:latin typeface="Calibri" pitchFamily="34" charset="0"/>
                <a:ea typeface="Calibri" pitchFamily="34" charset="-122"/>
                <a:cs typeface="Calibri" pitchFamily="34" charset="-120"/>
              </a:rPr>
              <a:t>Trademark filings complete in 8 priority countries within 12 months</a:t>
            </a:r>
            <a:endParaRPr lang="en-US" sz="1200" dirty="0"/>
          </a:p>
        </p:txBody>
      </p:sp>
      <p:sp>
        <p:nvSpPr>
          <p:cNvPr id="13" name="Text 11"/>
          <p:cNvSpPr/>
          <p:nvPr/>
        </p:nvSpPr>
        <p:spPr>
          <a:xfrm>
            <a:off x="1554480" y="2880360"/>
            <a:ext cx="10058400" cy="274320"/>
          </a:xfrm>
          <a:prstGeom prst="rect">
            <a:avLst/>
          </a:prstGeom>
          <a:noFill/>
          <a:ln/>
        </p:spPr>
        <p:txBody>
          <a:bodyPr wrap="square" rtlCol="0" anchor="ctr"/>
          <a:lstStyle/>
          <a:p>
            <a:pPr marL="0" indent="0">
              <a:buNone/>
            </a:pPr>
            <a:r>
              <a:rPr lang="en-US" sz="900" i="1" dirty="0">
                <a:solidFill>
                  <a:srgbClr val="6B6B6B"/>
                </a:solidFill>
                <a:latin typeface="Calibri" pitchFamily="34" charset="0"/>
                <a:ea typeface="Calibri" pitchFamily="34" charset="-122"/>
                <a:cs typeface="Calibri" pitchFamily="34" charset="-120"/>
              </a:rPr>
              <a:t>Cannot license in those markets without exposure to brand piracy.</a:t>
            </a:r>
            <a:endParaRPr lang="en-US" sz="900" dirty="0"/>
          </a:p>
        </p:txBody>
      </p:sp>
      <p:sp>
        <p:nvSpPr>
          <p:cNvPr id="14" name="Shape 12"/>
          <p:cNvSpPr/>
          <p:nvPr/>
        </p:nvSpPr>
        <p:spPr>
          <a:xfrm>
            <a:off x="457200" y="3246120"/>
            <a:ext cx="11247120" cy="685800"/>
          </a:xfrm>
          <a:prstGeom prst="rect">
            <a:avLst/>
          </a:prstGeom>
          <a:solidFill>
            <a:srgbClr val="FFFFFF"/>
          </a:solidFill>
          <a:ln/>
        </p:spPr>
      </p:sp>
      <p:sp>
        <p:nvSpPr>
          <p:cNvPr id="15" name="Shape 13"/>
          <p:cNvSpPr/>
          <p:nvPr/>
        </p:nvSpPr>
        <p:spPr>
          <a:xfrm>
            <a:off x="457200" y="3246120"/>
            <a:ext cx="1371600" cy="685800"/>
          </a:xfrm>
          <a:prstGeom prst="rect">
            <a:avLst/>
          </a:prstGeom>
          <a:solidFill>
            <a:srgbClr val="B86E00"/>
          </a:solidFill>
          <a:ln/>
        </p:spPr>
      </p:sp>
      <p:sp>
        <p:nvSpPr>
          <p:cNvPr id="16" name="Text 14"/>
          <p:cNvSpPr/>
          <p:nvPr/>
        </p:nvSpPr>
        <p:spPr>
          <a:xfrm>
            <a:off x="457200" y="3246120"/>
            <a:ext cx="1371600" cy="685800"/>
          </a:xfrm>
          <a:prstGeom prst="rect">
            <a:avLst/>
          </a:prstGeom>
          <a:noFill/>
          <a:ln/>
        </p:spPr>
        <p:txBody>
          <a:bodyPr wrap="square" rtlCol="0" anchor="ctr"/>
          <a:lstStyle/>
          <a:p>
            <a:pPr marL="0" indent="0" algn="ctr">
              <a:buNone/>
            </a:pPr>
            <a:r>
              <a:rPr lang="en-US" sz="900" b="1" kern="0" spc="200" dirty="0">
                <a:solidFill>
                  <a:srgbClr val="FFFFFF"/>
                </a:solidFill>
                <a:latin typeface="Calibri" pitchFamily="34" charset="0"/>
                <a:ea typeface="Calibri" pitchFamily="34" charset="-122"/>
                <a:cs typeface="Calibri" pitchFamily="34" charset="-120"/>
              </a:rPr>
              <a:t>MED RISK</a:t>
            </a:r>
            <a:endParaRPr lang="en-US" sz="900" dirty="0"/>
          </a:p>
        </p:txBody>
      </p:sp>
      <p:sp>
        <p:nvSpPr>
          <p:cNvPr id="17" name="Text 15"/>
          <p:cNvSpPr/>
          <p:nvPr/>
        </p:nvSpPr>
        <p:spPr>
          <a:xfrm>
            <a:off x="1554480" y="3291840"/>
            <a:ext cx="10058400" cy="365760"/>
          </a:xfrm>
          <a:prstGeom prst="rect">
            <a:avLst/>
          </a:prstGeom>
          <a:noFill/>
          <a:ln/>
        </p:spPr>
        <p:txBody>
          <a:bodyPr wrap="square" rtlCol="0" anchor="ctr"/>
          <a:lstStyle/>
          <a:p>
            <a:pPr marL="0" indent="0">
              <a:buNone/>
            </a:pPr>
            <a:r>
              <a:rPr lang="en-US" sz="1200" b="1" dirty="0">
                <a:solidFill>
                  <a:srgbClr val="1A1A1A"/>
                </a:solidFill>
                <a:latin typeface="Calibri" pitchFamily="34" charset="0"/>
                <a:ea typeface="Calibri" pitchFamily="34" charset="-122"/>
                <a:cs typeface="Calibri" pitchFamily="34" charset="-120"/>
              </a:rPr>
              <a:t>First 5 franchisees are quality operators (low breach risk)</a:t>
            </a:r>
            <a:endParaRPr lang="en-US" sz="1200" dirty="0"/>
          </a:p>
        </p:txBody>
      </p:sp>
      <p:sp>
        <p:nvSpPr>
          <p:cNvPr id="18" name="Text 16"/>
          <p:cNvSpPr/>
          <p:nvPr/>
        </p:nvSpPr>
        <p:spPr>
          <a:xfrm>
            <a:off x="1554480" y="3657600"/>
            <a:ext cx="10058400" cy="274320"/>
          </a:xfrm>
          <a:prstGeom prst="rect">
            <a:avLst/>
          </a:prstGeom>
          <a:noFill/>
          <a:ln/>
        </p:spPr>
        <p:txBody>
          <a:bodyPr wrap="square" rtlCol="0" anchor="ctr"/>
          <a:lstStyle/>
          <a:p>
            <a:pPr marL="0" indent="0">
              <a:buNone/>
            </a:pPr>
            <a:r>
              <a:rPr lang="en-US" sz="900" i="1" dirty="0">
                <a:solidFill>
                  <a:srgbClr val="6B6B6B"/>
                </a:solidFill>
                <a:latin typeface="Calibri" pitchFamily="34" charset="0"/>
                <a:ea typeface="Calibri" pitchFamily="34" charset="-122"/>
                <a:cs typeface="Calibri" pitchFamily="34" charset="-120"/>
              </a:rPr>
              <a:t>Wrong franchisees damage brand. Mitigated by hard qualification + slow saying yes.</a:t>
            </a:r>
            <a:endParaRPr lang="en-US" sz="900" dirty="0"/>
          </a:p>
        </p:txBody>
      </p:sp>
      <p:sp>
        <p:nvSpPr>
          <p:cNvPr id="19" name="Shape 17"/>
          <p:cNvSpPr/>
          <p:nvPr/>
        </p:nvSpPr>
        <p:spPr>
          <a:xfrm>
            <a:off x="457200" y="4023360"/>
            <a:ext cx="11247120" cy="685800"/>
          </a:xfrm>
          <a:prstGeom prst="rect">
            <a:avLst/>
          </a:prstGeom>
          <a:solidFill>
            <a:srgbClr val="FFFFFF"/>
          </a:solidFill>
          <a:ln/>
        </p:spPr>
      </p:sp>
      <p:sp>
        <p:nvSpPr>
          <p:cNvPr id="20" name="Shape 18"/>
          <p:cNvSpPr/>
          <p:nvPr/>
        </p:nvSpPr>
        <p:spPr>
          <a:xfrm>
            <a:off x="457200" y="4023360"/>
            <a:ext cx="1371600" cy="685800"/>
          </a:xfrm>
          <a:prstGeom prst="rect">
            <a:avLst/>
          </a:prstGeom>
          <a:solidFill>
            <a:srgbClr val="B86E00"/>
          </a:solidFill>
          <a:ln/>
        </p:spPr>
      </p:sp>
      <p:sp>
        <p:nvSpPr>
          <p:cNvPr id="21" name="Text 19"/>
          <p:cNvSpPr/>
          <p:nvPr/>
        </p:nvSpPr>
        <p:spPr>
          <a:xfrm>
            <a:off x="457200" y="4023360"/>
            <a:ext cx="1371600" cy="685800"/>
          </a:xfrm>
          <a:prstGeom prst="rect">
            <a:avLst/>
          </a:prstGeom>
          <a:noFill/>
          <a:ln/>
        </p:spPr>
        <p:txBody>
          <a:bodyPr wrap="square" rtlCol="0" anchor="ctr"/>
          <a:lstStyle/>
          <a:p>
            <a:pPr marL="0" indent="0" algn="ctr">
              <a:buNone/>
            </a:pPr>
            <a:r>
              <a:rPr lang="en-US" sz="900" b="1" kern="0" spc="200" dirty="0">
                <a:solidFill>
                  <a:srgbClr val="FFFFFF"/>
                </a:solidFill>
                <a:latin typeface="Calibri" pitchFamily="34" charset="0"/>
                <a:ea typeface="Calibri" pitchFamily="34" charset="-122"/>
                <a:cs typeface="Calibri" pitchFamily="34" charset="-120"/>
              </a:rPr>
              <a:t>MED RISK</a:t>
            </a:r>
            <a:endParaRPr lang="en-US" sz="900" dirty="0"/>
          </a:p>
        </p:txBody>
      </p:sp>
      <p:sp>
        <p:nvSpPr>
          <p:cNvPr id="22" name="Text 20"/>
          <p:cNvSpPr/>
          <p:nvPr/>
        </p:nvSpPr>
        <p:spPr>
          <a:xfrm>
            <a:off x="1554480" y="4069080"/>
            <a:ext cx="10058400" cy="365760"/>
          </a:xfrm>
          <a:prstGeom prst="rect">
            <a:avLst/>
          </a:prstGeom>
          <a:noFill/>
          <a:ln/>
        </p:spPr>
        <p:txBody>
          <a:bodyPr wrap="square" rtlCol="0" anchor="ctr"/>
          <a:lstStyle/>
          <a:p>
            <a:pPr marL="0" indent="0">
              <a:buNone/>
            </a:pPr>
            <a:r>
              <a:rPr lang="en-US" sz="1200" b="1" dirty="0">
                <a:solidFill>
                  <a:srgbClr val="1A1A1A"/>
                </a:solidFill>
                <a:latin typeface="Calibri" pitchFamily="34" charset="0"/>
                <a:ea typeface="Calibri" pitchFamily="34" charset="-122"/>
                <a:cs typeface="Calibri" pitchFamily="34" charset="-120"/>
              </a:rPr>
              <a:t>Franchise Development team can be hired with right experience</a:t>
            </a:r>
            <a:endParaRPr lang="en-US" sz="1200" dirty="0"/>
          </a:p>
        </p:txBody>
      </p:sp>
      <p:sp>
        <p:nvSpPr>
          <p:cNvPr id="23" name="Text 21"/>
          <p:cNvSpPr/>
          <p:nvPr/>
        </p:nvSpPr>
        <p:spPr>
          <a:xfrm>
            <a:off x="1554480" y="4434840"/>
            <a:ext cx="10058400" cy="274320"/>
          </a:xfrm>
          <a:prstGeom prst="rect">
            <a:avLst/>
          </a:prstGeom>
          <a:noFill/>
          <a:ln/>
        </p:spPr>
        <p:txBody>
          <a:bodyPr wrap="square" rtlCol="0" anchor="ctr"/>
          <a:lstStyle/>
          <a:p>
            <a:pPr marL="0" indent="0">
              <a:buNone/>
            </a:pPr>
            <a:r>
              <a:rPr lang="en-US" sz="900" i="1" dirty="0">
                <a:solidFill>
                  <a:srgbClr val="6B6B6B"/>
                </a:solidFill>
                <a:latin typeface="Calibri" pitchFamily="34" charset="0"/>
                <a:ea typeface="Calibri" pitchFamily="34" charset="-122"/>
                <a:cs typeface="Calibri" pitchFamily="34" charset="-120"/>
              </a:rPr>
              <a:t>Without FD team, no pipeline. Mitigated by fractional FD consultant for first 12 months.</a:t>
            </a:r>
            <a:endParaRPr lang="en-US" sz="900" dirty="0"/>
          </a:p>
        </p:txBody>
      </p:sp>
      <p:sp>
        <p:nvSpPr>
          <p:cNvPr id="24" name="Text 22"/>
          <p:cNvSpPr/>
          <p:nvPr/>
        </p:nvSpPr>
        <p:spPr>
          <a:xfrm>
            <a:off x="11338560" y="6537960"/>
            <a:ext cx="731520" cy="228600"/>
          </a:xfrm>
          <a:prstGeom prst="rect">
            <a:avLst/>
          </a:prstGeom>
          <a:noFill/>
          <a:ln/>
        </p:spPr>
        <p:txBody>
          <a:bodyPr wrap="square" rtlCol="0" anchor="ctr"/>
          <a:lstStyle/>
          <a:p>
            <a:pPr marL="0" indent="0" algn="r">
              <a:buNone/>
            </a:pPr>
            <a:r>
              <a:rPr lang="en-US" sz="900" dirty="0">
                <a:solidFill>
                  <a:srgbClr val="6B6B6B"/>
                </a:solidFill>
                <a:latin typeface="Calibri" pitchFamily="34" charset="0"/>
                <a:ea typeface="Calibri" pitchFamily="34" charset="-122"/>
                <a:cs typeface="Calibri" pitchFamily="34" charset="-120"/>
              </a:rPr>
              <a:t>10 / 15</a:t>
            </a:r>
            <a:endParaRPr lang="en-US" sz="900" dirty="0"/>
          </a:p>
        </p:txBody>
      </p:sp>
      <p:sp>
        <p:nvSpPr>
          <p:cNvPr id="25" name="Text 23"/>
          <p:cNvSpPr/>
          <p:nvPr/>
        </p:nvSpPr>
        <p:spPr>
          <a:xfrm>
            <a:off x="457200" y="6537960"/>
            <a:ext cx="10058400" cy="228600"/>
          </a:xfrm>
          <a:prstGeom prst="rect">
            <a:avLst/>
          </a:prstGeom>
          <a:noFill/>
          <a:ln/>
        </p:spPr>
        <p:txBody>
          <a:bodyPr wrap="square" rtlCol="0" anchor="ctr"/>
          <a:lstStyle/>
          <a:p>
            <a:pPr marL="0" indent="0">
              <a:buNone/>
            </a:pPr>
            <a:r>
              <a:rPr lang="en-US" sz="800" dirty="0">
                <a:solidFill>
                  <a:srgbClr val="6B6B6B"/>
                </a:solidFill>
                <a:latin typeface="Calibri" pitchFamily="34" charset="0"/>
                <a:ea typeface="Calibri" pitchFamily="34" charset="-122"/>
                <a:cs typeface="Calibri" pitchFamily="34" charset="-120"/>
              </a:rPr>
              <a:t>Initiative · Detail · CONFIDENTIAL</a:t>
            </a:r>
            <a:endParaRPr lang="en-US" sz="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365760"/>
            <a:ext cx="11247120" cy="640080"/>
          </a:xfrm>
          <a:prstGeom prst="rect">
            <a:avLst/>
          </a:prstGeom>
          <a:noFill/>
          <a:ln/>
        </p:spPr>
        <p:txBody>
          <a:bodyPr wrap="square" rtlCol="0" anchor="ctr"/>
          <a:lstStyle/>
          <a:p>
            <a:pPr marL="0" indent="0">
              <a:buNone/>
            </a:pPr>
            <a:r>
              <a:rPr lang="en-US" sz="3200" b="1" dirty="0">
                <a:solidFill>
                  <a:srgbClr val="990011"/>
                </a:solidFill>
                <a:latin typeface="Georgia" pitchFamily="34" charset="0"/>
                <a:ea typeface="Georgia" pitchFamily="34" charset="-122"/>
                <a:cs typeface="Georgia" pitchFamily="34" charset="-120"/>
              </a:rPr>
              <a:t>Timeline &amp; Milestones</a:t>
            </a:r>
            <a:endParaRPr lang="en-US" sz="3200" dirty="0"/>
          </a:p>
        </p:txBody>
      </p:sp>
      <p:sp>
        <p:nvSpPr>
          <p:cNvPr id="3" name="Text 1"/>
          <p:cNvSpPr/>
          <p:nvPr/>
        </p:nvSpPr>
        <p:spPr>
          <a:xfrm>
            <a:off x="457200" y="960120"/>
            <a:ext cx="11247120" cy="365760"/>
          </a:xfrm>
          <a:prstGeom prst="rect">
            <a:avLst/>
          </a:prstGeom>
          <a:noFill/>
          <a:ln/>
        </p:spPr>
        <p:txBody>
          <a:bodyPr wrap="square" rtlCol="0" anchor="ctr"/>
          <a:lstStyle/>
          <a:p>
            <a:pPr marL="0" indent="0">
              <a:buNone/>
            </a:pPr>
            <a:r>
              <a:rPr lang="en-US" sz="1400" i="1" dirty="0">
                <a:solidFill>
                  <a:srgbClr val="6B6B6B"/>
                </a:solidFill>
                <a:latin typeface="Calibri" pitchFamily="34" charset="0"/>
                <a:ea typeface="Calibri" pitchFamily="34" charset="-122"/>
                <a:cs typeface="Calibri" pitchFamily="34" charset="-120"/>
              </a:rPr>
              <a:t>Where we expect to be at each gate.</a:t>
            </a:r>
            <a:endParaRPr lang="en-US" sz="1400" dirty="0"/>
          </a:p>
        </p:txBody>
      </p:sp>
      <p:sp>
        <p:nvSpPr>
          <p:cNvPr id="4" name="Shape 2"/>
          <p:cNvSpPr/>
          <p:nvPr/>
        </p:nvSpPr>
        <p:spPr>
          <a:xfrm>
            <a:off x="548640" y="1691640"/>
            <a:ext cx="2628900" cy="548640"/>
          </a:xfrm>
          <a:prstGeom prst="rect">
            <a:avLst/>
          </a:prstGeom>
          <a:solidFill>
            <a:srgbClr val="990011"/>
          </a:solidFill>
          <a:ln/>
        </p:spPr>
      </p:sp>
      <p:sp>
        <p:nvSpPr>
          <p:cNvPr id="5" name="Text 3"/>
          <p:cNvSpPr/>
          <p:nvPr/>
        </p:nvSpPr>
        <p:spPr>
          <a:xfrm>
            <a:off x="640080" y="1691640"/>
            <a:ext cx="2446020" cy="548640"/>
          </a:xfrm>
          <a:prstGeom prst="rect">
            <a:avLst/>
          </a:prstGeom>
          <a:noFill/>
          <a:ln/>
        </p:spPr>
        <p:txBody>
          <a:bodyPr wrap="square" rtlCol="0" anchor="ctr"/>
          <a:lstStyle/>
          <a:p>
            <a:pPr marL="0" indent="0" algn="ctr">
              <a:buNone/>
            </a:pPr>
            <a:r>
              <a:rPr lang="en-US" sz="1100" b="1" kern="0" spc="300" dirty="0">
                <a:solidFill>
                  <a:srgbClr val="C9A961"/>
                </a:solidFill>
                <a:latin typeface="Calibri" pitchFamily="34" charset="0"/>
                <a:ea typeface="Calibri" pitchFamily="34" charset="-122"/>
                <a:cs typeface="Calibri" pitchFamily="34" charset="-120"/>
              </a:rPr>
              <a:t>YEAR 1-2</a:t>
            </a:r>
            <a:endParaRPr lang="en-US" sz="1100" dirty="0"/>
          </a:p>
        </p:txBody>
      </p:sp>
      <p:sp>
        <p:nvSpPr>
          <p:cNvPr id="6" name="Shape 4"/>
          <p:cNvSpPr/>
          <p:nvPr/>
        </p:nvSpPr>
        <p:spPr>
          <a:xfrm>
            <a:off x="548640" y="2240280"/>
            <a:ext cx="2628900" cy="4023360"/>
          </a:xfrm>
          <a:prstGeom prst="rect">
            <a:avLst/>
          </a:prstGeom>
          <a:solidFill>
            <a:srgbClr val="FCF6F5"/>
          </a:solidFill>
          <a:ln/>
        </p:spPr>
      </p:sp>
      <p:sp>
        <p:nvSpPr>
          <p:cNvPr id="7" name="Text 5"/>
          <p:cNvSpPr/>
          <p:nvPr/>
        </p:nvSpPr>
        <p:spPr>
          <a:xfrm>
            <a:off x="640080" y="2331720"/>
            <a:ext cx="2446020" cy="457200"/>
          </a:xfrm>
          <a:prstGeom prst="rect">
            <a:avLst/>
          </a:prstGeom>
          <a:noFill/>
          <a:ln/>
        </p:spPr>
        <p:txBody>
          <a:bodyPr wrap="square" rtlCol="0" anchor="ctr"/>
          <a:lstStyle/>
          <a:p>
            <a:pPr marL="0" indent="0">
              <a:buNone/>
            </a:pPr>
            <a:r>
              <a:rPr lang="en-US" sz="1400" b="1" dirty="0">
                <a:solidFill>
                  <a:srgbClr val="990011"/>
                </a:solidFill>
                <a:latin typeface="Georgia" pitchFamily="34" charset="0"/>
                <a:ea typeface="Georgia" pitchFamily="34" charset="-122"/>
                <a:cs typeface="Georgia" pitchFamily="34" charset="-120"/>
              </a:rPr>
              <a:t>Foundation Only</a:t>
            </a:r>
            <a:endParaRPr lang="en-US" sz="1400" dirty="0"/>
          </a:p>
        </p:txBody>
      </p:sp>
      <p:sp>
        <p:nvSpPr>
          <p:cNvPr id="8" name="Text 6"/>
          <p:cNvSpPr/>
          <p:nvPr/>
        </p:nvSpPr>
        <p:spPr>
          <a:xfrm>
            <a:off x="640080" y="2834640"/>
            <a:ext cx="2446020" cy="3291840"/>
          </a:xfrm>
          <a:prstGeom prst="rect">
            <a:avLst/>
          </a:prstGeom>
          <a:noFill/>
          <a:ln/>
        </p:spPr>
        <p:txBody>
          <a:bodyPr wrap="square" rtlCol="0" anchor="ctr"/>
          <a:lstStyle/>
          <a:p>
            <a:pPr marL="0" indent="0">
              <a:buNone/>
            </a:pPr>
            <a:r>
              <a:rPr lang="en-US" sz="1100" dirty="0">
                <a:solidFill>
                  <a:srgbClr val="1A1A1A"/>
                </a:solidFill>
                <a:latin typeface="Calibri" pitchFamily="34" charset="0"/>
                <a:ea typeface="Calibri" pitchFamily="34" charset="-122"/>
                <a:cs typeface="Calibri" pitchFamily="34" charset="-120"/>
              </a:rPr>
              <a:t>No franchise sales. Saudi flagship operates. Audit-grade financials begin. Trademark filings complete. Operations manual finalised. ERP master built.</a:t>
            </a:r>
            <a:endParaRPr lang="en-US" sz="1100" dirty="0"/>
          </a:p>
        </p:txBody>
      </p:sp>
      <p:sp>
        <p:nvSpPr>
          <p:cNvPr id="9" name="Shape 7"/>
          <p:cNvSpPr/>
          <p:nvPr/>
        </p:nvSpPr>
        <p:spPr>
          <a:xfrm>
            <a:off x="3360420" y="1691640"/>
            <a:ext cx="2628900" cy="548640"/>
          </a:xfrm>
          <a:prstGeom prst="rect">
            <a:avLst/>
          </a:prstGeom>
          <a:solidFill>
            <a:srgbClr val="990011"/>
          </a:solidFill>
          <a:ln/>
        </p:spPr>
      </p:sp>
      <p:sp>
        <p:nvSpPr>
          <p:cNvPr id="10" name="Text 8"/>
          <p:cNvSpPr/>
          <p:nvPr/>
        </p:nvSpPr>
        <p:spPr>
          <a:xfrm>
            <a:off x="3451860" y="1691640"/>
            <a:ext cx="2446020" cy="548640"/>
          </a:xfrm>
          <a:prstGeom prst="rect">
            <a:avLst/>
          </a:prstGeom>
          <a:noFill/>
          <a:ln/>
        </p:spPr>
        <p:txBody>
          <a:bodyPr wrap="square" rtlCol="0" anchor="ctr"/>
          <a:lstStyle/>
          <a:p>
            <a:pPr marL="0" indent="0" algn="ctr">
              <a:buNone/>
            </a:pPr>
            <a:r>
              <a:rPr lang="en-US" sz="1100" b="1" kern="0" spc="300" dirty="0">
                <a:solidFill>
                  <a:srgbClr val="C9A961"/>
                </a:solidFill>
                <a:latin typeface="Calibri" pitchFamily="34" charset="0"/>
                <a:ea typeface="Calibri" pitchFamily="34" charset="-122"/>
                <a:cs typeface="Calibri" pitchFamily="34" charset="-120"/>
              </a:rPr>
              <a:t>YEAR 2-3</a:t>
            </a:r>
            <a:endParaRPr lang="en-US" sz="1100" dirty="0"/>
          </a:p>
        </p:txBody>
      </p:sp>
      <p:sp>
        <p:nvSpPr>
          <p:cNvPr id="11" name="Shape 9"/>
          <p:cNvSpPr/>
          <p:nvPr/>
        </p:nvSpPr>
        <p:spPr>
          <a:xfrm>
            <a:off x="3360420" y="2240280"/>
            <a:ext cx="2628900" cy="4023360"/>
          </a:xfrm>
          <a:prstGeom prst="rect">
            <a:avLst/>
          </a:prstGeom>
          <a:solidFill>
            <a:srgbClr val="FCF6F5"/>
          </a:solidFill>
          <a:ln/>
        </p:spPr>
      </p:sp>
      <p:sp>
        <p:nvSpPr>
          <p:cNvPr id="12" name="Text 10"/>
          <p:cNvSpPr/>
          <p:nvPr/>
        </p:nvSpPr>
        <p:spPr>
          <a:xfrm>
            <a:off x="3451860" y="2331720"/>
            <a:ext cx="2446020" cy="457200"/>
          </a:xfrm>
          <a:prstGeom prst="rect">
            <a:avLst/>
          </a:prstGeom>
          <a:noFill/>
          <a:ln/>
        </p:spPr>
        <p:txBody>
          <a:bodyPr wrap="square" rtlCol="0" anchor="ctr"/>
          <a:lstStyle/>
          <a:p>
            <a:pPr marL="0" indent="0">
              <a:buNone/>
            </a:pPr>
            <a:r>
              <a:rPr lang="en-US" sz="1400" b="1" dirty="0">
                <a:solidFill>
                  <a:srgbClr val="990011"/>
                </a:solidFill>
                <a:latin typeface="Georgia" pitchFamily="34" charset="0"/>
                <a:ea typeface="Georgia" pitchFamily="34" charset="-122"/>
                <a:cs typeface="Georgia" pitchFamily="34" charset="-120"/>
              </a:rPr>
              <a:t>First Franchisees</a:t>
            </a:r>
            <a:endParaRPr lang="en-US" sz="1400" dirty="0"/>
          </a:p>
        </p:txBody>
      </p:sp>
      <p:sp>
        <p:nvSpPr>
          <p:cNvPr id="13" name="Text 11"/>
          <p:cNvSpPr/>
          <p:nvPr/>
        </p:nvSpPr>
        <p:spPr>
          <a:xfrm>
            <a:off x="3451860" y="2834640"/>
            <a:ext cx="2446020" cy="3291840"/>
          </a:xfrm>
          <a:prstGeom prst="rect">
            <a:avLst/>
          </a:prstGeom>
          <a:noFill/>
          <a:ln/>
        </p:spPr>
        <p:txBody>
          <a:bodyPr wrap="square" rtlCol="0" anchor="ctr"/>
          <a:lstStyle/>
          <a:p>
            <a:pPr marL="0" indent="0">
              <a:buNone/>
            </a:pPr>
            <a:r>
              <a:rPr lang="en-US" sz="1100" dirty="0">
                <a:solidFill>
                  <a:srgbClr val="1A1A1A"/>
                </a:solidFill>
                <a:latin typeface="Calibri" pitchFamily="34" charset="0"/>
                <a:ea typeface="Calibri" pitchFamily="34" charset="-122"/>
                <a:cs typeface="Calibri" pitchFamily="34" charset="-120"/>
              </a:rPr>
              <a:t>1-3 carefully-selected units. Likely UAE / Bahrain (existing trademark). High-touch onboarding. Lessons captured.</a:t>
            </a:r>
            <a:endParaRPr lang="en-US" sz="1100" dirty="0"/>
          </a:p>
        </p:txBody>
      </p:sp>
      <p:sp>
        <p:nvSpPr>
          <p:cNvPr id="14" name="Shape 12"/>
          <p:cNvSpPr/>
          <p:nvPr/>
        </p:nvSpPr>
        <p:spPr>
          <a:xfrm>
            <a:off x="6172200" y="1691640"/>
            <a:ext cx="2628900" cy="548640"/>
          </a:xfrm>
          <a:prstGeom prst="rect">
            <a:avLst/>
          </a:prstGeom>
          <a:solidFill>
            <a:srgbClr val="990011"/>
          </a:solidFill>
          <a:ln/>
        </p:spPr>
      </p:sp>
      <p:sp>
        <p:nvSpPr>
          <p:cNvPr id="15" name="Text 13"/>
          <p:cNvSpPr/>
          <p:nvPr/>
        </p:nvSpPr>
        <p:spPr>
          <a:xfrm>
            <a:off x="6263640" y="1691640"/>
            <a:ext cx="2446020" cy="548640"/>
          </a:xfrm>
          <a:prstGeom prst="rect">
            <a:avLst/>
          </a:prstGeom>
          <a:noFill/>
          <a:ln/>
        </p:spPr>
        <p:txBody>
          <a:bodyPr wrap="square" rtlCol="0" anchor="ctr"/>
          <a:lstStyle/>
          <a:p>
            <a:pPr marL="0" indent="0" algn="ctr">
              <a:buNone/>
            </a:pPr>
            <a:r>
              <a:rPr lang="en-US" sz="1100" b="1" kern="0" spc="300" dirty="0">
                <a:solidFill>
                  <a:srgbClr val="C9A961"/>
                </a:solidFill>
                <a:latin typeface="Calibri" pitchFamily="34" charset="0"/>
                <a:ea typeface="Calibri" pitchFamily="34" charset="-122"/>
                <a:cs typeface="Calibri" pitchFamily="34" charset="-120"/>
              </a:rPr>
              <a:t>YEAR 3-5</a:t>
            </a:r>
            <a:endParaRPr lang="en-US" sz="1100" dirty="0"/>
          </a:p>
        </p:txBody>
      </p:sp>
      <p:sp>
        <p:nvSpPr>
          <p:cNvPr id="16" name="Shape 14"/>
          <p:cNvSpPr/>
          <p:nvPr/>
        </p:nvSpPr>
        <p:spPr>
          <a:xfrm>
            <a:off x="6172200" y="2240280"/>
            <a:ext cx="2628900" cy="4023360"/>
          </a:xfrm>
          <a:prstGeom prst="rect">
            <a:avLst/>
          </a:prstGeom>
          <a:solidFill>
            <a:srgbClr val="FCF6F5"/>
          </a:solidFill>
          <a:ln/>
        </p:spPr>
      </p:sp>
      <p:sp>
        <p:nvSpPr>
          <p:cNvPr id="17" name="Text 15"/>
          <p:cNvSpPr/>
          <p:nvPr/>
        </p:nvSpPr>
        <p:spPr>
          <a:xfrm>
            <a:off x="6263640" y="2331720"/>
            <a:ext cx="2446020" cy="457200"/>
          </a:xfrm>
          <a:prstGeom prst="rect">
            <a:avLst/>
          </a:prstGeom>
          <a:noFill/>
          <a:ln/>
        </p:spPr>
        <p:txBody>
          <a:bodyPr wrap="square" rtlCol="0" anchor="ctr"/>
          <a:lstStyle/>
          <a:p>
            <a:pPr marL="0" indent="0">
              <a:buNone/>
            </a:pPr>
            <a:r>
              <a:rPr lang="en-US" sz="1400" b="1" dirty="0">
                <a:solidFill>
                  <a:srgbClr val="990011"/>
                </a:solidFill>
                <a:latin typeface="Georgia" pitchFamily="34" charset="0"/>
                <a:ea typeface="Georgia" pitchFamily="34" charset="-122"/>
                <a:cs typeface="Georgia" pitchFamily="34" charset="-120"/>
              </a:rPr>
              <a:t>Scale</a:t>
            </a:r>
            <a:endParaRPr lang="en-US" sz="1400" dirty="0"/>
          </a:p>
        </p:txBody>
      </p:sp>
      <p:sp>
        <p:nvSpPr>
          <p:cNvPr id="18" name="Text 16"/>
          <p:cNvSpPr/>
          <p:nvPr/>
        </p:nvSpPr>
        <p:spPr>
          <a:xfrm>
            <a:off x="6263640" y="2834640"/>
            <a:ext cx="2446020" cy="3291840"/>
          </a:xfrm>
          <a:prstGeom prst="rect">
            <a:avLst/>
          </a:prstGeom>
          <a:noFill/>
          <a:ln/>
        </p:spPr>
        <p:txBody>
          <a:bodyPr wrap="square" rtlCol="0" anchor="ctr"/>
          <a:lstStyle/>
          <a:p>
            <a:pPr marL="0" indent="0">
              <a:buNone/>
            </a:pPr>
            <a:r>
              <a:rPr lang="en-US" sz="1100" dirty="0">
                <a:solidFill>
                  <a:srgbClr val="1A1A1A"/>
                </a:solidFill>
                <a:latin typeface="Calibri" pitchFamily="34" charset="0"/>
                <a:ea typeface="Calibri" pitchFamily="34" charset="-122"/>
                <a:cs typeface="Calibri" pitchFamily="34" charset="-120"/>
              </a:rPr>
              <a:t>FD team built. Pipeline develops in 4-6 countries. 10-15 units operational. Royalty stream becomes meaningful.</a:t>
            </a:r>
            <a:endParaRPr lang="en-US" sz="1100" dirty="0"/>
          </a:p>
        </p:txBody>
      </p:sp>
      <p:sp>
        <p:nvSpPr>
          <p:cNvPr id="19" name="Shape 17"/>
          <p:cNvSpPr/>
          <p:nvPr/>
        </p:nvSpPr>
        <p:spPr>
          <a:xfrm>
            <a:off x="8983980" y="1691640"/>
            <a:ext cx="2628900" cy="548640"/>
          </a:xfrm>
          <a:prstGeom prst="rect">
            <a:avLst/>
          </a:prstGeom>
          <a:solidFill>
            <a:srgbClr val="990011"/>
          </a:solidFill>
          <a:ln/>
        </p:spPr>
      </p:sp>
      <p:sp>
        <p:nvSpPr>
          <p:cNvPr id="20" name="Text 18"/>
          <p:cNvSpPr/>
          <p:nvPr/>
        </p:nvSpPr>
        <p:spPr>
          <a:xfrm>
            <a:off x="9075420" y="1691640"/>
            <a:ext cx="2446020" cy="548640"/>
          </a:xfrm>
          <a:prstGeom prst="rect">
            <a:avLst/>
          </a:prstGeom>
          <a:noFill/>
          <a:ln/>
        </p:spPr>
        <p:txBody>
          <a:bodyPr wrap="square" rtlCol="0" anchor="ctr"/>
          <a:lstStyle/>
          <a:p>
            <a:pPr marL="0" indent="0" algn="ctr">
              <a:buNone/>
            </a:pPr>
            <a:r>
              <a:rPr lang="en-US" sz="1100" b="1" kern="0" spc="300" dirty="0">
                <a:solidFill>
                  <a:srgbClr val="C9A961"/>
                </a:solidFill>
                <a:latin typeface="Calibri" pitchFamily="34" charset="0"/>
                <a:ea typeface="Calibri" pitchFamily="34" charset="-122"/>
                <a:cs typeface="Calibri" pitchFamily="34" charset="-120"/>
              </a:rPr>
              <a:t>YEAR 5+</a:t>
            </a:r>
            <a:endParaRPr lang="en-US" sz="1100" dirty="0"/>
          </a:p>
        </p:txBody>
      </p:sp>
      <p:sp>
        <p:nvSpPr>
          <p:cNvPr id="21" name="Shape 19"/>
          <p:cNvSpPr/>
          <p:nvPr/>
        </p:nvSpPr>
        <p:spPr>
          <a:xfrm>
            <a:off x="8983980" y="2240280"/>
            <a:ext cx="2628900" cy="4023360"/>
          </a:xfrm>
          <a:prstGeom prst="rect">
            <a:avLst/>
          </a:prstGeom>
          <a:solidFill>
            <a:srgbClr val="FCF6F5"/>
          </a:solidFill>
          <a:ln/>
        </p:spPr>
      </p:sp>
      <p:sp>
        <p:nvSpPr>
          <p:cNvPr id="22" name="Text 20"/>
          <p:cNvSpPr/>
          <p:nvPr/>
        </p:nvSpPr>
        <p:spPr>
          <a:xfrm>
            <a:off x="9075420" y="2331720"/>
            <a:ext cx="2446020" cy="457200"/>
          </a:xfrm>
          <a:prstGeom prst="rect">
            <a:avLst/>
          </a:prstGeom>
          <a:noFill/>
          <a:ln/>
        </p:spPr>
        <p:txBody>
          <a:bodyPr wrap="square" rtlCol="0" anchor="ctr"/>
          <a:lstStyle/>
          <a:p>
            <a:pPr marL="0" indent="0">
              <a:buNone/>
            </a:pPr>
            <a:r>
              <a:rPr lang="en-US" sz="1400" b="1" dirty="0">
                <a:solidFill>
                  <a:srgbClr val="990011"/>
                </a:solidFill>
                <a:latin typeface="Georgia" pitchFamily="34" charset="0"/>
                <a:ea typeface="Georgia" pitchFamily="34" charset="-122"/>
                <a:cs typeface="Georgia" pitchFamily="34" charset="-120"/>
              </a:rPr>
              <a:t>Mature Network</a:t>
            </a:r>
            <a:endParaRPr lang="en-US" sz="1400" dirty="0"/>
          </a:p>
        </p:txBody>
      </p:sp>
      <p:sp>
        <p:nvSpPr>
          <p:cNvPr id="23" name="Text 21"/>
          <p:cNvSpPr/>
          <p:nvPr/>
        </p:nvSpPr>
        <p:spPr>
          <a:xfrm>
            <a:off x="9075420" y="2834640"/>
            <a:ext cx="2446020" cy="3291840"/>
          </a:xfrm>
          <a:prstGeom prst="rect">
            <a:avLst/>
          </a:prstGeom>
          <a:noFill/>
          <a:ln/>
        </p:spPr>
        <p:txBody>
          <a:bodyPr wrap="square" rtlCol="0" anchor="ctr"/>
          <a:lstStyle/>
          <a:p>
            <a:pPr marL="0" indent="0">
              <a:buNone/>
            </a:pPr>
            <a:r>
              <a:rPr lang="en-US" sz="1100" dirty="0">
                <a:solidFill>
                  <a:srgbClr val="1A1A1A"/>
                </a:solidFill>
                <a:latin typeface="Calibri" pitchFamily="34" charset="0"/>
                <a:ea typeface="Calibri" pitchFamily="34" charset="-122"/>
                <a:cs typeface="Calibri" pitchFamily="34" charset="-120"/>
              </a:rPr>
              <a:t>20-30 units. International recognition. Master ERP scaled. Royalty + initial fees become majority of SPV revenue.</a:t>
            </a:r>
            <a:endParaRPr lang="en-US" sz="1100" dirty="0"/>
          </a:p>
        </p:txBody>
      </p:sp>
      <p:sp>
        <p:nvSpPr>
          <p:cNvPr id="24" name="Text 22"/>
          <p:cNvSpPr/>
          <p:nvPr/>
        </p:nvSpPr>
        <p:spPr>
          <a:xfrm>
            <a:off x="11338560" y="6537960"/>
            <a:ext cx="731520" cy="228600"/>
          </a:xfrm>
          <a:prstGeom prst="rect">
            <a:avLst/>
          </a:prstGeom>
          <a:noFill/>
          <a:ln/>
        </p:spPr>
        <p:txBody>
          <a:bodyPr wrap="square" rtlCol="0" anchor="ctr"/>
          <a:lstStyle/>
          <a:p>
            <a:pPr marL="0" indent="0" algn="r">
              <a:buNone/>
            </a:pPr>
            <a:r>
              <a:rPr lang="en-US" sz="900" dirty="0">
                <a:solidFill>
                  <a:srgbClr val="6B6B6B"/>
                </a:solidFill>
                <a:latin typeface="Calibri" pitchFamily="34" charset="0"/>
                <a:ea typeface="Calibri" pitchFamily="34" charset="-122"/>
                <a:cs typeface="Calibri" pitchFamily="34" charset="-120"/>
              </a:rPr>
              <a:t>11 / 15</a:t>
            </a:r>
            <a:endParaRPr lang="en-US" sz="900" dirty="0"/>
          </a:p>
        </p:txBody>
      </p:sp>
      <p:sp>
        <p:nvSpPr>
          <p:cNvPr id="25" name="Text 23"/>
          <p:cNvSpPr/>
          <p:nvPr/>
        </p:nvSpPr>
        <p:spPr>
          <a:xfrm>
            <a:off x="457200" y="6537960"/>
            <a:ext cx="10058400" cy="228600"/>
          </a:xfrm>
          <a:prstGeom prst="rect">
            <a:avLst/>
          </a:prstGeom>
          <a:noFill/>
          <a:ln/>
        </p:spPr>
        <p:txBody>
          <a:bodyPr wrap="square" rtlCol="0" anchor="ctr"/>
          <a:lstStyle/>
          <a:p>
            <a:pPr marL="0" indent="0">
              <a:buNone/>
            </a:pPr>
            <a:r>
              <a:rPr lang="en-US" sz="800" dirty="0">
                <a:solidFill>
                  <a:srgbClr val="6B6B6B"/>
                </a:solidFill>
                <a:latin typeface="Calibri" pitchFamily="34" charset="0"/>
                <a:ea typeface="Calibri" pitchFamily="34" charset="-122"/>
                <a:cs typeface="Calibri" pitchFamily="34" charset="-120"/>
              </a:rPr>
              <a:t>Initiative · Detail · CONFIDENTIAL</a:t>
            </a:r>
            <a:endParaRPr lang="en-US" sz="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CF6F5"/>
        </a:solidFill>
        <a:effectLst/>
      </p:bgPr>
    </p:bg>
    <p:spTree>
      <p:nvGrpSpPr>
        <p:cNvPr id="1" name=""/>
        <p:cNvGrpSpPr/>
        <p:nvPr/>
      </p:nvGrpSpPr>
      <p:grpSpPr>
        <a:xfrm>
          <a:off x="0" y="0"/>
          <a:ext cx="0" cy="0"/>
          <a:chOff x="0" y="0"/>
          <a:chExt cx="0" cy="0"/>
        </a:xfrm>
      </p:grpSpPr>
      <p:sp>
        <p:nvSpPr>
          <p:cNvPr id="2" name="Text 0"/>
          <p:cNvSpPr/>
          <p:nvPr/>
        </p:nvSpPr>
        <p:spPr>
          <a:xfrm>
            <a:off x="457200" y="365760"/>
            <a:ext cx="11247120" cy="640080"/>
          </a:xfrm>
          <a:prstGeom prst="rect">
            <a:avLst/>
          </a:prstGeom>
          <a:noFill/>
          <a:ln/>
        </p:spPr>
        <p:txBody>
          <a:bodyPr wrap="square" rtlCol="0" anchor="ctr"/>
          <a:lstStyle/>
          <a:p>
            <a:pPr marL="0" indent="0">
              <a:buNone/>
            </a:pPr>
            <a:r>
              <a:rPr lang="en-US" sz="3200" b="1" dirty="0">
                <a:solidFill>
                  <a:srgbClr val="990011"/>
                </a:solidFill>
                <a:latin typeface="Georgia" pitchFamily="34" charset="0"/>
                <a:ea typeface="Georgia" pitchFamily="34" charset="-122"/>
                <a:cs typeface="Georgia" pitchFamily="34" charset="-120"/>
              </a:rPr>
              <a:t>What Could Go Wrong</a:t>
            </a:r>
            <a:endParaRPr lang="en-US" sz="3200" dirty="0"/>
          </a:p>
        </p:txBody>
      </p:sp>
      <p:sp>
        <p:nvSpPr>
          <p:cNvPr id="3" name="Text 1"/>
          <p:cNvSpPr/>
          <p:nvPr/>
        </p:nvSpPr>
        <p:spPr>
          <a:xfrm>
            <a:off x="457200" y="960120"/>
            <a:ext cx="11247120" cy="365760"/>
          </a:xfrm>
          <a:prstGeom prst="rect">
            <a:avLst/>
          </a:prstGeom>
          <a:noFill/>
          <a:ln/>
        </p:spPr>
        <p:txBody>
          <a:bodyPr wrap="square" rtlCol="0" anchor="ctr"/>
          <a:lstStyle/>
          <a:p>
            <a:pPr marL="0" indent="0">
              <a:buNone/>
            </a:pPr>
            <a:r>
              <a:rPr lang="en-US" sz="1400" i="1" dirty="0">
                <a:solidFill>
                  <a:srgbClr val="6B6B6B"/>
                </a:solidFill>
                <a:latin typeface="Calibri" pitchFamily="34" charset="0"/>
                <a:ea typeface="Calibri" pitchFamily="34" charset="-122"/>
                <a:cs typeface="Calibri" pitchFamily="34" charset="-120"/>
              </a:rPr>
              <a:t>Honest risk register. Not optimised for selling.</a:t>
            </a:r>
            <a:endParaRPr lang="en-US" sz="1400" dirty="0"/>
          </a:p>
        </p:txBody>
      </p:sp>
      <p:sp>
        <p:nvSpPr>
          <p:cNvPr id="4" name="Shape 2"/>
          <p:cNvSpPr/>
          <p:nvPr/>
        </p:nvSpPr>
        <p:spPr>
          <a:xfrm>
            <a:off x="457200" y="1691640"/>
            <a:ext cx="11247120" cy="868680"/>
          </a:xfrm>
          <a:prstGeom prst="rect">
            <a:avLst/>
          </a:prstGeom>
          <a:solidFill>
            <a:srgbClr val="FFFFFF"/>
          </a:solidFill>
          <a:ln/>
        </p:spPr>
      </p:sp>
      <p:sp>
        <p:nvSpPr>
          <p:cNvPr id="5" name="Shape 3"/>
          <p:cNvSpPr/>
          <p:nvPr/>
        </p:nvSpPr>
        <p:spPr>
          <a:xfrm>
            <a:off x="457200" y="1691640"/>
            <a:ext cx="3657600" cy="868680"/>
          </a:xfrm>
          <a:prstGeom prst="rect">
            <a:avLst/>
          </a:prstGeom>
          <a:solidFill>
            <a:srgbClr val="990011"/>
          </a:solidFill>
          <a:ln/>
        </p:spPr>
      </p:sp>
      <p:sp>
        <p:nvSpPr>
          <p:cNvPr id="6" name="Text 4"/>
          <p:cNvSpPr/>
          <p:nvPr/>
        </p:nvSpPr>
        <p:spPr>
          <a:xfrm>
            <a:off x="640080" y="1783080"/>
            <a:ext cx="3291840" cy="365760"/>
          </a:xfrm>
          <a:prstGeom prst="rect">
            <a:avLst/>
          </a:prstGeom>
          <a:noFill/>
          <a:ln/>
        </p:spPr>
        <p:txBody>
          <a:bodyPr wrap="square" rtlCol="0" anchor="ctr"/>
          <a:lstStyle/>
          <a:p>
            <a:pPr marL="0" indent="0">
              <a:buNone/>
            </a:pPr>
            <a:r>
              <a:rPr lang="en-US" sz="1200" b="1" dirty="0">
                <a:solidFill>
                  <a:srgbClr val="FFFFFF"/>
                </a:solidFill>
                <a:latin typeface="Georgia" pitchFamily="34" charset="0"/>
                <a:ea typeface="Georgia" pitchFamily="34" charset="-122"/>
                <a:cs typeface="Georgia" pitchFamily="34" charset="-120"/>
              </a:rPr>
              <a:t>Franchise too early — flagship not proven</a:t>
            </a:r>
            <a:endParaRPr lang="en-US" sz="1200" dirty="0"/>
          </a:p>
        </p:txBody>
      </p:sp>
      <p:sp>
        <p:nvSpPr>
          <p:cNvPr id="7" name="Text 5"/>
          <p:cNvSpPr/>
          <p:nvPr/>
        </p:nvSpPr>
        <p:spPr>
          <a:xfrm>
            <a:off x="640080" y="2148840"/>
            <a:ext cx="3291840" cy="365760"/>
          </a:xfrm>
          <a:prstGeom prst="rect">
            <a:avLst/>
          </a:prstGeom>
          <a:noFill/>
          <a:ln/>
        </p:spPr>
        <p:txBody>
          <a:bodyPr wrap="square" rtlCol="0" anchor="ctr"/>
          <a:lstStyle/>
          <a:p>
            <a:pPr marL="0" indent="0">
              <a:buNone/>
            </a:pPr>
            <a:r>
              <a:rPr lang="en-US" sz="900" i="1" dirty="0">
                <a:solidFill>
                  <a:srgbClr val="C9A961"/>
                </a:solidFill>
                <a:latin typeface="Calibri" pitchFamily="34" charset="0"/>
                <a:ea typeface="Calibri" pitchFamily="34" charset="-122"/>
                <a:cs typeface="Calibri" pitchFamily="34" charset="-120"/>
              </a:rPr>
              <a:t>If this happens:</a:t>
            </a:r>
            <a:endParaRPr lang="en-US" sz="900" dirty="0"/>
          </a:p>
        </p:txBody>
      </p:sp>
      <p:sp>
        <p:nvSpPr>
          <p:cNvPr id="8" name="Text 6"/>
          <p:cNvSpPr/>
          <p:nvPr/>
        </p:nvSpPr>
        <p:spPr>
          <a:xfrm>
            <a:off x="4297680" y="1783080"/>
            <a:ext cx="7223760" cy="274320"/>
          </a:xfrm>
          <a:prstGeom prst="rect">
            <a:avLst/>
          </a:prstGeom>
          <a:noFill/>
          <a:ln/>
        </p:spPr>
        <p:txBody>
          <a:bodyPr wrap="square" rtlCol="0" anchor="ctr"/>
          <a:lstStyle/>
          <a:p>
            <a:pPr marL="0" indent="0">
              <a:buNone/>
            </a:pPr>
            <a:r>
              <a:rPr lang="en-US" sz="900" b="1" kern="0" spc="300" dirty="0">
                <a:solidFill>
                  <a:srgbClr val="990011"/>
                </a:solidFill>
                <a:latin typeface="Calibri" pitchFamily="34" charset="0"/>
                <a:ea typeface="Calibri" pitchFamily="34" charset="-122"/>
                <a:cs typeface="Calibri" pitchFamily="34" charset="-120"/>
              </a:rPr>
              <a:t>MITIGATION</a:t>
            </a:r>
            <a:endParaRPr lang="en-US" sz="900" dirty="0"/>
          </a:p>
        </p:txBody>
      </p:sp>
      <p:sp>
        <p:nvSpPr>
          <p:cNvPr id="9" name="Text 7"/>
          <p:cNvSpPr/>
          <p:nvPr/>
        </p:nvSpPr>
        <p:spPr>
          <a:xfrm>
            <a:off x="4297680" y="2057400"/>
            <a:ext cx="7223760" cy="502920"/>
          </a:xfrm>
          <a:prstGeom prst="rect">
            <a:avLst/>
          </a:prstGeom>
          <a:noFill/>
          <a:ln/>
        </p:spPr>
        <p:txBody>
          <a:bodyPr wrap="square" rtlCol="0" anchor="ctr"/>
          <a:lstStyle/>
          <a:p>
            <a:pPr marL="0" indent="0">
              <a:buNone/>
            </a:pPr>
            <a:r>
              <a:rPr lang="en-US" sz="1100" dirty="0">
                <a:solidFill>
                  <a:srgbClr val="1A1A1A"/>
                </a:solidFill>
                <a:latin typeface="Calibri" pitchFamily="34" charset="0"/>
                <a:ea typeface="Calibri" pitchFamily="34" charset="-122"/>
                <a:cs typeface="Calibri" pitchFamily="34" charset="-120"/>
              </a:rPr>
              <a:t>Hard gate: 6 months positive EBITDA + audit-clean financials BEFORE first sale. No exceptions.</a:t>
            </a:r>
            <a:endParaRPr lang="en-US" sz="1100" dirty="0"/>
          </a:p>
        </p:txBody>
      </p:sp>
      <p:sp>
        <p:nvSpPr>
          <p:cNvPr id="10" name="Shape 8"/>
          <p:cNvSpPr/>
          <p:nvPr/>
        </p:nvSpPr>
        <p:spPr>
          <a:xfrm>
            <a:off x="457200" y="2651760"/>
            <a:ext cx="11247120" cy="868680"/>
          </a:xfrm>
          <a:prstGeom prst="rect">
            <a:avLst/>
          </a:prstGeom>
          <a:solidFill>
            <a:srgbClr val="FFFFFF"/>
          </a:solidFill>
          <a:ln/>
        </p:spPr>
      </p:sp>
      <p:sp>
        <p:nvSpPr>
          <p:cNvPr id="11" name="Shape 9"/>
          <p:cNvSpPr/>
          <p:nvPr/>
        </p:nvSpPr>
        <p:spPr>
          <a:xfrm>
            <a:off x="457200" y="2651760"/>
            <a:ext cx="3657600" cy="868680"/>
          </a:xfrm>
          <a:prstGeom prst="rect">
            <a:avLst/>
          </a:prstGeom>
          <a:solidFill>
            <a:srgbClr val="990011"/>
          </a:solidFill>
          <a:ln/>
        </p:spPr>
      </p:sp>
      <p:sp>
        <p:nvSpPr>
          <p:cNvPr id="12" name="Text 10"/>
          <p:cNvSpPr/>
          <p:nvPr/>
        </p:nvSpPr>
        <p:spPr>
          <a:xfrm>
            <a:off x="640080" y="2743200"/>
            <a:ext cx="3291840" cy="365760"/>
          </a:xfrm>
          <a:prstGeom prst="rect">
            <a:avLst/>
          </a:prstGeom>
          <a:noFill/>
          <a:ln/>
        </p:spPr>
        <p:txBody>
          <a:bodyPr wrap="square" rtlCol="0" anchor="ctr"/>
          <a:lstStyle/>
          <a:p>
            <a:pPr marL="0" indent="0">
              <a:buNone/>
            </a:pPr>
            <a:r>
              <a:rPr lang="en-US" sz="1200" b="1" dirty="0">
                <a:solidFill>
                  <a:srgbClr val="FFFFFF"/>
                </a:solidFill>
                <a:latin typeface="Georgia" pitchFamily="34" charset="0"/>
                <a:ea typeface="Georgia" pitchFamily="34" charset="-122"/>
                <a:cs typeface="Georgia" pitchFamily="34" charset="-120"/>
              </a:rPr>
              <a:t>Trademark squatting / brand piracy</a:t>
            </a:r>
            <a:endParaRPr lang="en-US" sz="1200" dirty="0"/>
          </a:p>
        </p:txBody>
      </p:sp>
      <p:sp>
        <p:nvSpPr>
          <p:cNvPr id="13" name="Text 11"/>
          <p:cNvSpPr/>
          <p:nvPr/>
        </p:nvSpPr>
        <p:spPr>
          <a:xfrm>
            <a:off x="640080" y="3108960"/>
            <a:ext cx="3291840" cy="365760"/>
          </a:xfrm>
          <a:prstGeom prst="rect">
            <a:avLst/>
          </a:prstGeom>
          <a:noFill/>
          <a:ln/>
        </p:spPr>
        <p:txBody>
          <a:bodyPr wrap="square" rtlCol="0" anchor="ctr"/>
          <a:lstStyle/>
          <a:p>
            <a:pPr marL="0" indent="0">
              <a:buNone/>
            </a:pPr>
            <a:r>
              <a:rPr lang="en-US" sz="900" i="1" dirty="0">
                <a:solidFill>
                  <a:srgbClr val="C9A961"/>
                </a:solidFill>
                <a:latin typeface="Calibri" pitchFamily="34" charset="0"/>
                <a:ea typeface="Calibri" pitchFamily="34" charset="-122"/>
                <a:cs typeface="Calibri" pitchFamily="34" charset="-120"/>
              </a:rPr>
              <a:t>If this happens:</a:t>
            </a:r>
            <a:endParaRPr lang="en-US" sz="900" dirty="0"/>
          </a:p>
        </p:txBody>
      </p:sp>
      <p:sp>
        <p:nvSpPr>
          <p:cNvPr id="14" name="Text 12"/>
          <p:cNvSpPr/>
          <p:nvPr/>
        </p:nvSpPr>
        <p:spPr>
          <a:xfrm>
            <a:off x="4297680" y="2743200"/>
            <a:ext cx="7223760" cy="274320"/>
          </a:xfrm>
          <a:prstGeom prst="rect">
            <a:avLst/>
          </a:prstGeom>
          <a:noFill/>
          <a:ln/>
        </p:spPr>
        <p:txBody>
          <a:bodyPr wrap="square" rtlCol="0" anchor="ctr"/>
          <a:lstStyle/>
          <a:p>
            <a:pPr marL="0" indent="0">
              <a:buNone/>
            </a:pPr>
            <a:r>
              <a:rPr lang="en-US" sz="900" b="1" kern="0" spc="300" dirty="0">
                <a:solidFill>
                  <a:srgbClr val="990011"/>
                </a:solidFill>
                <a:latin typeface="Calibri" pitchFamily="34" charset="0"/>
                <a:ea typeface="Calibri" pitchFamily="34" charset="-122"/>
                <a:cs typeface="Calibri" pitchFamily="34" charset="-120"/>
              </a:rPr>
              <a:t>MITIGATION</a:t>
            </a:r>
            <a:endParaRPr lang="en-US" sz="900" dirty="0"/>
          </a:p>
        </p:txBody>
      </p:sp>
      <p:sp>
        <p:nvSpPr>
          <p:cNvPr id="15" name="Text 13"/>
          <p:cNvSpPr/>
          <p:nvPr/>
        </p:nvSpPr>
        <p:spPr>
          <a:xfrm>
            <a:off x="4297680" y="3017520"/>
            <a:ext cx="7223760" cy="502920"/>
          </a:xfrm>
          <a:prstGeom prst="rect">
            <a:avLst/>
          </a:prstGeom>
          <a:noFill/>
          <a:ln/>
        </p:spPr>
        <p:txBody>
          <a:bodyPr wrap="square" rtlCol="0" anchor="ctr"/>
          <a:lstStyle/>
          <a:p>
            <a:pPr marL="0" indent="0">
              <a:buNone/>
            </a:pPr>
            <a:r>
              <a:rPr lang="en-US" sz="1100" dirty="0">
                <a:solidFill>
                  <a:srgbClr val="1A1A1A"/>
                </a:solidFill>
                <a:latin typeface="Calibri" pitchFamily="34" charset="0"/>
                <a:ea typeface="Calibri" pitchFamily="34" charset="-122"/>
                <a:cs typeface="Calibri" pitchFamily="34" charset="-120"/>
              </a:rPr>
              <a:t>File trademarks in 8 priority countries within 12 months. Active monitoring service. Legal response budget.</a:t>
            </a:r>
            <a:endParaRPr lang="en-US" sz="1100" dirty="0"/>
          </a:p>
        </p:txBody>
      </p:sp>
      <p:sp>
        <p:nvSpPr>
          <p:cNvPr id="16" name="Shape 14"/>
          <p:cNvSpPr/>
          <p:nvPr/>
        </p:nvSpPr>
        <p:spPr>
          <a:xfrm>
            <a:off x="457200" y="3611880"/>
            <a:ext cx="11247120" cy="868680"/>
          </a:xfrm>
          <a:prstGeom prst="rect">
            <a:avLst/>
          </a:prstGeom>
          <a:solidFill>
            <a:srgbClr val="FFFFFF"/>
          </a:solidFill>
          <a:ln/>
        </p:spPr>
      </p:sp>
      <p:sp>
        <p:nvSpPr>
          <p:cNvPr id="17" name="Shape 15"/>
          <p:cNvSpPr/>
          <p:nvPr/>
        </p:nvSpPr>
        <p:spPr>
          <a:xfrm>
            <a:off x="457200" y="3611880"/>
            <a:ext cx="3657600" cy="868680"/>
          </a:xfrm>
          <a:prstGeom prst="rect">
            <a:avLst/>
          </a:prstGeom>
          <a:solidFill>
            <a:srgbClr val="990011"/>
          </a:solidFill>
          <a:ln/>
        </p:spPr>
      </p:sp>
      <p:sp>
        <p:nvSpPr>
          <p:cNvPr id="18" name="Text 16"/>
          <p:cNvSpPr/>
          <p:nvPr/>
        </p:nvSpPr>
        <p:spPr>
          <a:xfrm>
            <a:off x="640080" y="3703320"/>
            <a:ext cx="3291840" cy="365760"/>
          </a:xfrm>
          <a:prstGeom prst="rect">
            <a:avLst/>
          </a:prstGeom>
          <a:noFill/>
          <a:ln/>
        </p:spPr>
        <p:txBody>
          <a:bodyPr wrap="square" rtlCol="0" anchor="ctr"/>
          <a:lstStyle/>
          <a:p>
            <a:pPr marL="0" indent="0">
              <a:buNone/>
            </a:pPr>
            <a:r>
              <a:rPr lang="en-US" sz="1200" b="1" dirty="0">
                <a:solidFill>
                  <a:srgbClr val="FFFFFF"/>
                </a:solidFill>
                <a:latin typeface="Georgia" pitchFamily="34" charset="0"/>
                <a:ea typeface="Georgia" pitchFamily="34" charset="-122"/>
                <a:cs typeface="Georgia" pitchFamily="34" charset="-120"/>
              </a:rPr>
              <a:t>Bad franchisee damages brand</a:t>
            </a:r>
            <a:endParaRPr lang="en-US" sz="1200" dirty="0"/>
          </a:p>
        </p:txBody>
      </p:sp>
      <p:sp>
        <p:nvSpPr>
          <p:cNvPr id="19" name="Text 17"/>
          <p:cNvSpPr/>
          <p:nvPr/>
        </p:nvSpPr>
        <p:spPr>
          <a:xfrm>
            <a:off x="640080" y="4069080"/>
            <a:ext cx="3291840" cy="365760"/>
          </a:xfrm>
          <a:prstGeom prst="rect">
            <a:avLst/>
          </a:prstGeom>
          <a:noFill/>
          <a:ln/>
        </p:spPr>
        <p:txBody>
          <a:bodyPr wrap="square" rtlCol="0" anchor="ctr"/>
          <a:lstStyle/>
          <a:p>
            <a:pPr marL="0" indent="0">
              <a:buNone/>
            </a:pPr>
            <a:r>
              <a:rPr lang="en-US" sz="900" i="1" dirty="0">
                <a:solidFill>
                  <a:srgbClr val="C9A961"/>
                </a:solidFill>
                <a:latin typeface="Calibri" pitchFamily="34" charset="0"/>
                <a:ea typeface="Calibri" pitchFamily="34" charset="-122"/>
                <a:cs typeface="Calibri" pitchFamily="34" charset="-120"/>
              </a:rPr>
              <a:t>If this happens:</a:t>
            </a:r>
            <a:endParaRPr lang="en-US" sz="900" dirty="0"/>
          </a:p>
        </p:txBody>
      </p:sp>
      <p:sp>
        <p:nvSpPr>
          <p:cNvPr id="20" name="Text 18"/>
          <p:cNvSpPr/>
          <p:nvPr/>
        </p:nvSpPr>
        <p:spPr>
          <a:xfrm>
            <a:off x="4297680" y="3703320"/>
            <a:ext cx="7223760" cy="274320"/>
          </a:xfrm>
          <a:prstGeom prst="rect">
            <a:avLst/>
          </a:prstGeom>
          <a:noFill/>
          <a:ln/>
        </p:spPr>
        <p:txBody>
          <a:bodyPr wrap="square" rtlCol="0" anchor="ctr"/>
          <a:lstStyle/>
          <a:p>
            <a:pPr marL="0" indent="0">
              <a:buNone/>
            </a:pPr>
            <a:r>
              <a:rPr lang="en-US" sz="900" b="1" kern="0" spc="300" dirty="0">
                <a:solidFill>
                  <a:srgbClr val="990011"/>
                </a:solidFill>
                <a:latin typeface="Calibri" pitchFamily="34" charset="0"/>
                <a:ea typeface="Calibri" pitchFamily="34" charset="-122"/>
                <a:cs typeface="Calibri" pitchFamily="34" charset="-120"/>
              </a:rPr>
              <a:t>MITIGATION</a:t>
            </a:r>
            <a:endParaRPr lang="en-US" sz="900" dirty="0"/>
          </a:p>
        </p:txBody>
      </p:sp>
      <p:sp>
        <p:nvSpPr>
          <p:cNvPr id="21" name="Text 19"/>
          <p:cNvSpPr/>
          <p:nvPr/>
        </p:nvSpPr>
        <p:spPr>
          <a:xfrm>
            <a:off x="4297680" y="3977640"/>
            <a:ext cx="7223760" cy="502920"/>
          </a:xfrm>
          <a:prstGeom prst="rect">
            <a:avLst/>
          </a:prstGeom>
          <a:noFill/>
          <a:ln/>
        </p:spPr>
        <p:txBody>
          <a:bodyPr wrap="square" rtlCol="0" anchor="ctr"/>
          <a:lstStyle/>
          <a:p>
            <a:pPr marL="0" indent="0">
              <a:buNone/>
            </a:pPr>
            <a:r>
              <a:rPr lang="en-US" sz="1100" dirty="0">
                <a:solidFill>
                  <a:srgbClr val="1A1A1A"/>
                </a:solidFill>
                <a:latin typeface="Calibri" pitchFamily="34" charset="0"/>
                <a:ea typeface="Calibri" pitchFamily="34" charset="-122"/>
                <a:cs typeface="Calibri" pitchFamily="34" charset="-120"/>
              </a:rPr>
              <a:t>Slow qualification process. References. Background check. Cultural fit interview. Walk away from wrong fits.</a:t>
            </a:r>
            <a:endParaRPr lang="en-US" sz="1100" dirty="0"/>
          </a:p>
        </p:txBody>
      </p:sp>
      <p:sp>
        <p:nvSpPr>
          <p:cNvPr id="22" name="Shape 20"/>
          <p:cNvSpPr/>
          <p:nvPr/>
        </p:nvSpPr>
        <p:spPr>
          <a:xfrm>
            <a:off x="457200" y="4572000"/>
            <a:ext cx="11247120" cy="868680"/>
          </a:xfrm>
          <a:prstGeom prst="rect">
            <a:avLst/>
          </a:prstGeom>
          <a:solidFill>
            <a:srgbClr val="FFFFFF"/>
          </a:solidFill>
          <a:ln/>
        </p:spPr>
      </p:sp>
      <p:sp>
        <p:nvSpPr>
          <p:cNvPr id="23" name="Shape 21"/>
          <p:cNvSpPr/>
          <p:nvPr/>
        </p:nvSpPr>
        <p:spPr>
          <a:xfrm>
            <a:off x="457200" y="4572000"/>
            <a:ext cx="3657600" cy="868680"/>
          </a:xfrm>
          <a:prstGeom prst="rect">
            <a:avLst/>
          </a:prstGeom>
          <a:solidFill>
            <a:srgbClr val="990011"/>
          </a:solidFill>
          <a:ln/>
        </p:spPr>
      </p:sp>
      <p:sp>
        <p:nvSpPr>
          <p:cNvPr id="24" name="Text 22"/>
          <p:cNvSpPr/>
          <p:nvPr/>
        </p:nvSpPr>
        <p:spPr>
          <a:xfrm>
            <a:off x="640080" y="4663440"/>
            <a:ext cx="3291840" cy="365760"/>
          </a:xfrm>
          <a:prstGeom prst="rect">
            <a:avLst/>
          </a:prstGeom>
          <a:noFill/>
          <a:ln/>
        </p:spPr>
        <p:txBody>
          <a:bodyPr wrap="square" rtlCol="0" anchor="ctr"/>
          <a:lstStyle/>
          <a:p>
            <a:pPr marL="0" indent="0">
              <a:buNone/>
            </a:pPr>
            <a:r>
              <a:rPr lang="en-US" sz="1200" b="1" dirty="0">
                <a:solidFill>
                  <a:srgbClr val="FFFFFF"/>
                </a:solidFill>
                <a:latin typeface="Georgia" pitchFamily="34" charset="0"/>
                <a:ea typeface="Georgia" pitchFamily="34" charset="-122"/>
                <a:cs typeface="Georgia" pitchFamily="34" charset="-120"/>
              </a:rPr>
              <a:t>Master ERP breaks down at scale</a:t>
            </a:r>
            <a:endParaRPr lang="en-US" sz="1200" dirty="0"/>
          </a:p>
        </p:txBody>
      </p:sp>
      <p:sp>
        <p:nvSpPr>
          <p:cNvPr id="25" name="Text 23"/>
          <p:cNvSpPr/>
          <p:nvPr/>
        </p:nvSpPr>
        <p:spPr>
          <a:xfrm>
            <a:off x="640080" y="5029200"/>
            <a:ext cx="3291840" cy="365760"/>
          </a:xfrm>
          <a:prstGeom prst="rect">
            <a:avLst/>
          </a:prstGeom>
          <a:noFill/>
          <a:ln/>
        </p:spPr>
        <p:txBody>
          <a:bodyPr wrap="square" rtlCol="0" anchor="ctr"/>
          <a:lstStyle/>
          <a:p>
            <a:pPr marL="0" indent="0">
              <a:buNone/>
            </a:pPr>
            <a:r>
              <a:rPr lang="en-US" sz="900" i="1" dirty="0">
                <a:solidFill>
                  <a:srgbClr val="C9A961"/>
                </a:solidFill>
                <a:latin typeface="Calibri" pitchFamily="34" charset="0"/>
                <a:ea typeface="Calibri" pitchFamily="34" charset="-122"/>
                <a:cs typeface="Calibri" pitchFamily="34" charset="-120"/>
              </a:rPr>
              <a:t>If this happens:</a:t>
            </a:r>
            <a:endParaRPr lang="en-US" sz="900" dirty="0"/>
          </a:p>
        </p:txBody>
      </p:sp>
      <p:sp>
        <p:nvSpPr>
          <p:cNvPr id="26" name="Text 24"/>
          <p:cNvSpPr/>
          <p:nvPr/>
        </p:nvSpPr>
        <p:spPr>
          <a:xfrm>
            <a:off x="4297680" y="4663440"/>
            <a:ext cx="7223760" cy="274320"/>
          </a:xfrm>
          <a:prstGeom prst="rect">
            <a:avLst/>
          </a:prstGeom>
          <a:noFill/>
          <a:ln/>
        </p:spPr>
        <p:txBody>
          <a:bodyPr wrap="square" rtlCol="0" anchor="ctr"/>
          <a:lstStyle/>
          <a:p>
            <a:pPr marL="0" indent="0">
              <a:buNone/>
            </a:pPr>
            <a:r>
              <a:rPr lang="en-US" sz="900" b="1" kern="0" spc="300" dirty="0">
                <a:solidFill>
                  <a:srgbClr val="990011"/>
                </a:solidFill>
                <a:latin typeface="Calibri" pitchFamily="34" charset="0"/>
                <a:ea typeface="Calibri" pitchFamily="34" charset="-122"/>
                <a:cs typeface="Calibri" pitchFamily="34" charset="-120"/>
              </a:rPr>
              <a:t>MITIGATION</a:t>
            </a:r>
            <a:endParaRPr lang="en-US" sz="900" dirty="0"/>
          </a:p>
        </p:txBody>
      </p:sp>
      <p:sp>
        <p:nvSpPr>
          <p:cNvPr id="27" name="Text 25"/>
          <p:cNvSpPr/>
          <p:nvPr/>
        </p:nvSpPr>
        <p:spPr>
          <a:xfrm>
            <a:off x="4297680" y="4937760"/>
            <a:ext cx="7223760" cy="502920"/>
          </a:xfrm>
          <a:prstGeom prst="rect">
            <a:avLst/>
          </a:prstGeom>
          <a:noFill/>
          <a:ln/>
        </p:spPr>
        <p:txBody>
          <a:bodyPr wrap="square" rtlCol="0" anchor="ctr"/>
          <a:lstStyle/>
          <a:p>
            <a:pPr marL="0" indent="0">
              <a:buNone/>
            </a:pPr>
            <a:r>
              <a:rPr lang="en-US" sz="1100" dirty="0">
                <a:solidFill>
                  <a:srgbClr val="1A1A1A"/>
                </a:solidFill>
                <a:latin typeface="Calibri" pitchFamily="34" charset="0"/>
                <a:ea typeface="Calibri" pitchFamily="34" charset="-122"/>
                <a:cs typeface="Calibri" pitchFamily="34" charset="-120"/>
              </a:rPr>
              <a:t>VVG built for multi-tenant from Day 1. Stress tested. SLA includes scale guarantees.</a:t>
            </a:r>
            <a:endParaRPr lang="en-US" sz="1100" dirty="0"/>
          </a:p>
        </p:txBody>
      </p:sp>
      <p:sp>
        <p:nvSpPr>
          <p:cNvPr id="28" name="Shape 26"/>
          <p:cNvSpPr/>
          <p:nvPr/>
        </p:nvSpPr>
        <p:spPr>
          <a:xfrm>
            <a:off x="457200" y="5532120"/>
            <a:ext cx="11247120" cy="868680"/>
          </a:xfrm>
          <a:prstGeom prst="rect">
            <a:avLst/>
          </a:prstGeom>
          <a:solidFill>
            <a:srgbClr val="FFFFFF"/>
          </a:solidFill>
          <a:ln/>
        </p:spPr>
      </p:sp>
      <p:sp>
        <p:nvSpPr>
          <p:cNvPr id="29" name="Shape 27"/>
          <p:cNvSpPr/>
          <p:nvPr/>
        </p:nvSpPr>
        <p:spPr>
          <a:xfrm>
            <a:off x="457200" y="5532120"/>
            <a:ext cx="3657600" cy="868680"/>
          </a:xfrm>
          <a:prstGeom prst="rect">
            <a:avLst/>
          </a:prstGeom>
          <a:solidFill>
            <a:srgbClr val="990011"/>
          </a:solidFill>
          <a:ln/>
        </p:spPr>
      </p:sp>
      <p:sp>
        <p:nvSpPr>
          <p:cNvPr id="30" name="Text 28"/>
          <p:cNvSpPr/>
          <p:nvPr/>
        </p:nvSpPr>
        <p:spPr>
          <a:xfrm>
            <a:off x="640080" y="5623560"/>
            <a:ext cx="3291840" cy="365760"/>
          </a:xfrm>
          <a:prstGeom prst="rect">
            <a:avLst/>
          </a:prstGeom>
          <a:noFill/>
          <a:ln/>
        </p:spPr>
        <p:txBody>
          <a:bodyPr wrap="square" rtlCol="0" anchor="ctr"/>
          <a:lstStyle/>
          <a:p>
            <a:pPr marL="0" indent="0">
              <a:buNone/>
            </a:pPr>
            <a:r>
              <a:rPr lang="en-US" sz="1200" b="1" dirty="0">
                <a:solidFill>
                  <a:srgbClr val="FFFFFF"/>
                </a:solidFill>
                <a:latin typeface="Georgia" pitchFamily="34" charset="0"/>
                <a:ea typeface="Georgia" pitchFamily="34" charset="-122"/>
                <a:cs typeface="Georgia" pitchFamily="34" charset="-120"/>
              </a:rPr>
              <a:t>Country expansion regulation issues</a:t>
            </a:r>
            <a:endParaRPr lang="en-US" sz="1200" dirty="0"/>
          </a:p>
        </p:txBody>
      </p:sp>
      <p:sp>
        <p:nvSpPr>
          <p:cNvPr id="31" name="Text 29"/>
          <p:cNvSpPr/>
          <p:nvPr/>
        </p:nvSpPr>
        <p:spPr>
          <a:xfrm>
            <a:off x="640080" y="5989320"/>
            <a:ext cx="3291840" cy="365760"/>
          </a:xfrm>
          <a:prstGeom prst="rect">
            <a:avLst/>
          </a:prstGeom>
          <a:noFill/>
          <a:ln/>
        </p:spPr>
        <p:txBody>
          <a:bodyPr wrap="square" rtlCol="0" anchor="ctr"/>
          <a:lstStyle/>
          <a:p>
            <a:pPr marL="0" indent="0">
              <a:buNone/>
            </a:pPr>
            <a:r>
              <a:rPr lang="en-US" sz="900" i="1" dirty="0">
                <a:solidFill>
                  <a:srgbClr val="C9A961"/>
                </a:solidFill>
                <a:latin typeface="Calibri" pitchFamily="34" charset="0"/>
                <a:ea typeface="Calibri" pitchFamily="34" charset="-122"/>
                <a:cs typeface="Calibri" pitchFamily="34" charset="-120"/>
              </a:rPr>
              <a:t>If this happens:</a:t>
            </a:r>
            <a:endParaRPr lang="en-US" sz="900" dirty="0"/>
          </a:p>
        </p:txBody>
      </p:sp>
      <p:sp>
        <p:nvSpPr>
          <p:cNvPr id="32" name="Text 30"/>
          <p:cNvSpPr/>
          <p:nvPr/>
        </p:nvSpPr>
        <p:spPr>
          <a:xfrm>
            <a:off x="4297680" y="5623560"/>
            <a:ext cx="7223760" cy="274320"/>
          </a:xfrm>
          <a:prstGeom prst="rect">
            <a:avLst/>
          </a:prstGeom>
          <a:noFill/>
          <a:ln/>
        </p:spPr>
        <p:txBody>
          <a:bodyPr wrap="square" rtlCol="0" anchor="ctr"/>
          <a:lstStyle/>
          <a:p>
            <a:pPr marL="0" indent="0">
              <a:buNone/>
            </a:pPr>
            <a:r>
              <a:rPr lang="en-US" sz="900" b="1" kern="0" spc="300" dirty="0">
                <a:solidFill>
                  <a:srgbClr val="990011"/>
                </a:solidFill>
                <a:latin typeface="Calibri" pitchFamily="34" charset="0"/>
                <a:ea typeface="Calibri" pitchFamily="34" charset="-122"/>
                <a:cs typeface="Calibri" pitchFamily="34" charset="-120"/>
              </a:rPr>
              <a:t>MITIGATION</a:t>
            </a:r>
            <a:endParaRPr lang="en-US" sz="900" dirty="0"/>
          </a:p>
        </p:txBody>
      </p:sp>
      <p:sp>
        <p:nvSpPr>
          <p:cNvPr id="33" name="Text 31"/>
          <p:cNvSpPr/>
          <p:nvPr/>
        </p:nvSpPr>
        <p:spPr>
          <a:xfrm>
            <a:off x="4297680" y="5897880"/>
            <a:ext cx="7223760" cy="502920"/>
          </a:xfrm>
          <a:prstGeom prst="rect">
            <a:avLst/>
          </a:prstGeom>
          <a:noFill/>
          <a:ln/>
        </p:spPr>
        <p:txBody>
          <a:bodyPr wrap="square" rtlCol="0" anchor="ctr"/>
          <a:lstStyle/>
          <a:p>
            <a:pPr marL="0" indent="0">
              <a:buNone/>
            </a:pPr>
            <a:r>
              <a:rPr lang="en-US" sz="1100" dirty="0">
                <a:solidFill>
                  <a:srgbClr val="1A1A1A"/>
                </a:solidFill>
                <a:latin typeface="Calibri" pitchFamily="34" charset="0"/>
                <a:ea typeface="Calibri" pitchFamily="34" charset="-122"/>
                <a:cs typeface="Calibri" pitchFamily="34" charset="-120"/>
              </a:rPr>
              <a:t>Local legal counsel in each priority country. F&amp;B-specific regulations identified pre-entry.</a:t>
            </a:r>
            <a:endParaRPr lang="en-US" sz="1100" dirty="0"/>
          </a:p>
        </p:txBody>
      </p:sp>
      <p:sp>
        <p:nvSpPr>
          <p:cNvPr id="34" name="Text 32"/>
          <p:cNvSpPr/>
          <p:nvPr/>
        </p:nvSpPr>
        <p:spPr>
          <a:xfrm>
            <a:off x="11338560" y="6537960"/>
            <a:ext cx="731520" cy="228600"/>
          </a:xfrm>
          <a:prstGeom prst="rect">
            <a:avLst/>
          </a:prstGeom>
          <a:noFill/>
          <a:ln/>
        </p:spPr>
        <p:txBody>
          <a:bodyPr wrap="square" rtlCol="0" anchor="ctr"/>
          <a:lstStyle/>
          <a:p>
            <a:pPr marL="0" indent="0" algn="r">
              <a:buNone/>
            </a:pPr>
            <a:r>
              <a:rPr lang="en-US" sz="900" dirty="0">
                <a:solidFill>
                  <a:srgbClr val="6B6B6B"/>
                </a:solidFill>
                <a:latin typeface="Calibri" pitchFamily="34" charset="0"/>
                <a:ea typeface="Calibri" pitchFamily="34" charset="-122"/>
                <a:cs typeface="Calibri" pitchFamily="34" charset="-120"/>
              </a:rPr>
              <a:t>12 / 15</a:t>
            </a:r>
            <a:endParaRPr lang="en-US" sz="900" dirty="0"/>
          </a:p>
        </p:txBody>
      </p:sp>
      <p:sp>
        <p:nvSpPr>
          <p:cNvPr id="35" name="Text 33"/>
          <p:cNvSpPr/>
          <p:nvPr/>
        </p:nvSpPr>
        <p:spPr>
          <a:xfrm>
            <a:off x="457200" y="6537960"/>
            <a:ext cx="10058400" cy="228600"/>
          </a:xfrm>
          <a:prstGeom prst="rect">
            <a:avLst/>
          </a:prstGeom>
          <a:noFill/>
          <a:ln/>
        </p:spPr>
        <p:txBody>
          <a:bodyPr wrap="square" rtlCol="0" anchor="ctr"/>
          <a:lstStyle/>
          <a:p>
            <a:pPr marL="0" indent="0">
              <a:buNone/>
            </a:pPr>
            <a:r>
              <a:rPr lang="en-US" sz="800" dirty="0">
                <a:solidFill>
                  <a:srgbClr val="6B6B6B"/>
                </a:solidFill>
                <a:latin typeface="Calibri" pitchFamily="34" charset="0"/>
                <a:ea typeface="Calibri" pitchFamily="34" charset="-122"/>
                <a:cs typeface="Calibri" pitchFamily="34" charset="-120"/>
              </a:rPr>
              <a:t>Initiative · Detail · CONFIDENTIAL</a:t>
            </a:r>
            <a:endParaRPr lang="en-US" sz="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365760"/>
            <a:ext cx="11247120" cy="640080"/>
          </a:xfrm>
          <a:prstGeom prst="rect">
            <a:avLst/>
          </a:prstGeom>
          <a:noFill/>
          <a:ln/>
        </p:spPr>
        <p:txBody>
          <a:bodyPr wrap="square" rtlCol="0" anchor="ctr"/>
          <a:lstStyle/>
          <a:p>
            <a:pPr marL="0" indent="0">
              <a:buNone/>
            </a:pPr>
            <a:r>
              <a:rPr lang="en-US" sz="3200" b="1" dirty="0">
                <a:solidFill>
                  <a:srgbClr val="990011"/>
                </a:solidFill>
                <a:latin typeface="Georgia" pitchFamily="34" charset="0"/>
                <a:ea typeface="Georgia" pitchFamily="34" charset="-122"/>
                <a:cs typeface="Georgia" pitchFamily="34" charset="-120"/>
              </a:rPr>
              <a:t>KPIs — How We Measure Success</a:t>
            </a:r>
            <a:endParaRPr lang="en-US" sz="3200" dirty="0"/>
          </a:p>
        </p:txBody>
      </p:sp>
      <p:sp>
        <p:nvSpPr>
          <p:cNvPr id="3" name="Text 1"/>
          <p:cNvSpPr/>
          <p:nvPr/>
        </p:nvSpPr>
        <p:spPr>
          <a:xfrm>
            <a:off x="457200" y="960120"/>
            <a:ext cx="11247120" cy="365760"/>
          </a:xfrm>
          <a:prstGeom prst="rect">
            <a:avLst/>
          </a:prstGeom>
          <a:noFill/>
          <a:ln/>
        </p:spPr>
        <p:txBody>
          <a:bodyPr wrap="square" rtlCol="0" anchor="ctr"/>
          <a:lstStyle/>
          <a:p>
            <a:pPr marL="0" indent="0">
              <a:buNone/>
            </a:pPr>
            <a:r>
              <a:rPr lang="en-US" sz="1400" i="1" dirty="0">
                <a:solidFill>
                  <a:srgbClr val="6B6B6B"/>
                </a:solidFill>
                <a:latin typeface="Calibri" pitchFamily="34" charset="0"/>
                <a:ea typeface="Calibri" pitchFamily="34" charset="-122"/>
                <a:cs typeface="Calibri" pitchFamily="34" charset="-120"/>
              </a:rPr>
              <a:t>Specific. Measurable. Time-bound.</a:t>
            </a:r>
            <a:endParaRPr lang="en-US" sz="1400" dirty="0"/>
          </a:p>
        </p:txBody>
      </p:sp>
      <p:sp>
        <p:nvSpPr>
          <p:cNvPr id="4" name="Shape 2"/>
          <p:cNvSpPr/>
          <p:nvPr/>
        </p:nvSpPr>
        <p:spPr>
          <a:xfrm>
            <a:off x="457200" y="1691640"/>
            <a:ext cx="11247120" cy="457200"/>
          </a:xfrm>
          <a:prstGeom prst="rect">
            <a:avLst/>
          </a:prstGeom>
          <a:solidFill>
            <a:srgbClr val="990011"/>
          </a:solidFill>
          <a:ln/>
        </p:spPr>
      </p:sp>
      <p:sp>
        <p:nvSpPr>
          <p:cNvPr id="5" name="Text 3"/>
          <p:cNvSpPr/>
          <p:nvPr/>
        </p:nvSpPr>
        <p:spPr>
          <a:xfrm>
            <a:off x="594360" y="1691640"/>
            <a:ext cx="3383280" cy="457200"/>
          </a:xfrm>
          <a:prstGeom prst="rect">
            <a:avLst/>
          </a:prstGeom>
          <a:noFill/>
          <a:ln/>
        </p:spPr>
        <p:txBody>
          <a:bodyPr wrap="square" rtlCol="0" anchor="ctr"/>
          <a:lstStyle/>
          <a:p>
            <a:pPr marL="0" indent="0" algn="l">
              <a:buNone/>
            </a:pPr>
            <a:r>
              <a:rPr lang="en-US" sz="1100" b="1" dirty="0">
                <a:solidFill>
                  <a:srgbClr val="FFFFFF"/>
                </a:solidFill>
                <a:latin typeface="Calibri" pitchFamily="34" charset="0"/>
                <a:ea typeface="Calibri" pitchFamily="34" charset="-122"/>
                <a:cs typeface="Calibri" pitchFamily="34" charset="-120"/>
              </a:rPr>
              <a:t>KPI</a:t>
            </a:r>
            <a:endParaRPr lang="en-US" sz="1100" dirty="0"/>
          </a:p>
        </p:txBody>
      </p:sp>
      <p:sp>
        <p:nvSpPr>
          <p:cNvPr id="6" name="Text 4"/>
          <p:cNvSpPr/>
          <p:nvPr/>
        </p:nvSpPr>
        <p:spPr>
          <a:xfrm>
            <a:off x="4251960" y="1691640"/>
            <a:ext cx="1280160" cy="457200"/>
          </a:xfrm>
          <a:prstGeom prst="rect">
            <a:avLst/>
          </a:prstGeom>
          <a:noFill/>
          <a:ln/>
        </p:spPr>
        <p:txBody>
          <a:bodyPr wrap="square"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Year 1</a:t>
            </a:r>
            <a:endParaRPr lang="en-US" sz="1100" dirty="0"/>
          </a:p>
        </p:txBody>
      </p:sp>
      <p:sp>
        <p:nvSpPr>
          <p:cNvPr id="7" name="Text 5"/>
          <p:cNvSpPr/>
          <p:nvPr/>
        </p:nvSpPr>
        <p:spPr>
          <a:xfrm>
            <a:off x="5806440" y="1691640"/>
            <a:ext cx="1280160" cy="457200"/>
          </a:xfrm>
          <a:prstGeom prst="rect">
            <a:avLst/>
          </a:prstGeom>
          <a:noFill/>
          <a:ln/>
        </p:spPr>
        <p:txBody>
          <a:bodyPr wrap="square"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Year 3</a:t>
            </a:r>
            <a:endParaRPr lang="en-US" sz="1100" dirty="0"/>
          </a:p>
        </p:txBody>
      </p:sp>
      <p:sp>
        <p:nvSpPr>
          <p:cNvPr id="8" name="Text 6"/>
          <p:cNvSpPr/>
          <p:nvPr/>
        </p:nvSpPr>
        <p:spPr>
          <a:xfrm>
            <a:off x="7360920" y="1691640"/>
            <a:ext cx="1280160" cy="457200"/>
          </a:xfrm>
          <a:prstGeom prst="rect">
            <a:avLst/>
          </a:prstGeom>
          <a:noFill/>
          <a:ln/>
        </p:spPr>
        <p:txBody>
          <a:bodyPr wrap="square"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Year 5</a:t>
            </a:r>
            <a:endParaRPr lang="en-US" sz="1100" dirty="0"/>
          </a:p>
        </p:txBody>
      </p:sp>
      <p:sp>
        <p:nvSpPr>
          <p:cNvPr id="9" name="Text 7"/>
          <p:cNvSpPr/>
          <p:nvPr/>
        </p:nvSpPr>
        <p:spPr>
          <a:xfrm>
            <a:off x="8915400" y="1691640"/>
            <a:ext cx="2651760" cy="457200"/>
          </a:xfrm>
          <a:prstGeom prst="rect">
            <a:avLst/>
          </a:prstGeom>
          <a:noFill/>
          <a:ln/>
        </p:spPr>
        <p:txBody>
          <a:bodyPr wrap="square"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Source</a:t>
            </a:r>
            <a:endParaRPr lang="en-US" sz="1100" dirty="0"/>
          </a:p>
        </p:txBody>
      </p:sp>
      <p:sp>
        <p:nvSpPr>
          <p:cNvPr id="10" name="Shape 8"/>
          <p:cNvSpPr/>
          <p:nvPr/>
        </p:nvSpPr>
        <p:spPr>
          <a:xfrm>
            <a:off x="457200" y="2148840"/>
            <a:ext cx="11247120" cy="502920"/>
          </a:xfrm>
          <a:prstGeom prst="rect">
            <a:avLst/>
          </a:prstGeom>
          <a:solidFill>
            <a:srgbClr val="FCF6F5"/>
          </a:solidFill>
          <a:ln w="3810">
            <a:solidFill>
              <a:srgbClr val="E5E5E5"/>
            </a:solidFill>
            <a:prstDash val="solid"/>
          </a:ln>
        </p:spPr>
      </p:sp>
      <p:sp>
        <p:nvSpPr>
          <p:cNvPr id="11" name="Text 9"/>
          <p:cNvSpPr/>
          <p:nvPr/>
        </p:nvSpPr>
        <p:spPr>
          <a:xfrm>
            <a:off x="594360" y="2148840"/>
            <a:ext cx="3383280" cy="502920"/>
          </a:xfrm>
          <a:prstGeom prst="rect">
            <a:avLst/>
          </a:prstGeom>
          <a:noFill/>
          <a:ln/>
        </p:spPr>
        <p:txBody>
          <a:bodyPr wrap="square" rtlCol="0" anchor="ctr"/>
          <a:lstStyle/>
          <a:p>
            <a:pPr marL="0" indent="0" algn="l">
              <a:buNone/>
            </a:pPr>
            <a:r>
              <a:rPr lang="en-US" sz="1100" b="1" dirty="0">
                <a:solidFill>
                  <a:srgbClr val="1A1A1A"/>
                </a:solidFill>
                <a:latin typeface="Calibri" pitchFamily="34" charset="0"/>
                <a:ea typeface="Calibri" pitchFamily="34" charset="-122"/>
                <a:cs typeface="Calibri" pitchFamily="34" charset="-120"/>
              </a:rPr>
              <a:t>Total franchise units</a:t>
            </a:r>
            <a:endParaRPr lang="en-US" sz="1100" dirty="0"/>
          </a:p>
        </p:txBody>
      </p:sp>
      <p:sp>
        <p:nvSpPr>
          <p:cNvPr id="12" name="Text 10"/>
          <p:cNvSpPr/>
          <p:nvPr/>
        </p:nvSpPr>
        <p:spPr>
          <a:xfrm>
            <a:off x="4251960" y="2148840"/>
            <a:ext cx="1280160" cy="502920"/>
          </a:xfrm>
          <a:prstGeom prst="rect">
            <a:avLst/>
          </a:prstGeom>
          <a:noFill/>
          <a:ln/>
        </p:spPr>
        <p:txBody>
          <a:bodyPr wrap="square" rtlCol="0" anchor="ctr"/>
          <a:lstStyle/>
          <a:p>
            <a:pPr marL="0" indent="0" algn="ctr">
              <a:buNone/>
            </a:pPr>
            <a:r>
              <a:rPr lang="en-US" sz="1100" dirty="0">
                <a:solidFill>
                  <a:srgbClr val="1A1A1A"/>
                </a:solidFill>
                <a:latin typeface="Calibri" pitchFamily="34" charset="0"/>
                <a:ea typeface="Calibri" pitchFamily="34" charset="-122"/>
                <a:cs typeface="Calibri" pitchFamily="34" charset="-120"/>
              </a:rPr>
              <a:t>0</a:t>
            </a:r>
            <a:endParaRPr lang="en-US" sz="1100" dirty="0"/>
          </a:p>
        </p:txBody>
      </p:sp>
      <p:sp>
        <p:nvSpPr>
          <p:cNvPr id="13" name="Text 11"/>
          <p:cNvSpPr/>
          <p:nvPr/>
        </p:nvSpPr>
        <p:spPr>
          <a:xfrm>
            <a:off x="5806440" y="2148840"/>
            <a:ext cx="1280160" cy="502920"/>
          </a:xfrm>
          <a:prstGeom prst="rect">
            <a:avLst/>
          </a:prstGeom>
          <a:noFill/>
          <a:ln/>
        </p:spPr>
        <p:txBody>
          <a:bodyPr wrap="square" rtlCol="0" anchor="ctr"/>
          <a:lstStyle/>
          <a:p>
            <a:pPr marL="0" indent="0" algn="ctr">
              <a:buNone/>
            </a:pPr>
            <a:r>
              <a:rPr lang="en-US" sz="1100" dirty="0">
                <a:solidFill>
                  <a:srgbClr val="1A1A1A"/>
                </a:solidFill>
                <a:latin typeface="Calibri" pitchFamily="34" charset="0"/>
                <a:ea typeface="Calibri" pitchFamily="34" charset="-122"/>
                <a:cs typeface="Calibri" pitchFamily="34" charset="-120"/>
              </a:rPr>
              <a:t>10-15</a:t>
            </a:r>
            <a:endParaRPr lang="en-US" sz="1100" dirty="0"/>
          </a:p>
        </p:txBody>
      </p:sp>
      <p:sp>
        <p:nvSpPr>
          <p:cNvPr id="14" name="Text 12"/>
          <p:cNvSpPr/>
          <p:nvPr/>
        </p:nvSpPr>
        <p:spPr>
          <a:xfrm>
            <a:off x="7360920" y="2148840"/>
            <a:ext cx="1280160" cy="502920"/>
          </a:xfrm>
          <a:prstGeom prst="rect">
            <a:avLst/>
          </a:prstGeom>
          <a:noFill/>
          <a:ln/>
        </p:spPr>
        <p:txBody>
          <a:bodyPr wrap="square" rtlCol="0" anchor="ctr"/>
          <a:lstStyle/>
          <a:p>
            <a:pPr marL="0" indent="0" algn="ctr">
              <a:buNone/>
            </a:pPr>
            <a:r>
              <a:rPr lang="en-US" sz="1100" dirty="0">
                <a:solidFill>
                  <a:srgbClr val="1A1A1A"/>
                </a:solidFill>
                <a:latin typeface="Calibri" pitchFamily="34" charset="0"/>
                <a:ea typeface="Calibri" pitchFamily="34" charset="-122"/>
                <a:cs typeface="Calibri" pitchFamily="34" charset="-120"/>
              </a:rPr>
              <a:t>25-30</a:t>
            </a:r>
            <a:endParaRPr lang="en-US" sz="1100" dirty="0"/>
          </a:p>
        </p:txBody>
      </p:sp>
      <p:sp>
        <p:nvSpPr>
          <p:cNvPr id="15" name="Text 13"/>
          <p:cNvSpPr/>
          <p:nvPr/>
        </p:nvSpPr>
        <p:spPr>
          <a:xfrm>
            <a:off x="8915400" y="2148840"/>
            <a:ext cx="2651760" cy="502920"/>
          </a:xfrm>
          <a:prstGeom prst="rect">
            <a:avLst/>
          </a:prstGeom>
          <a:noFill/>
          <a:ln/>
        </p:spPr>
        <p:txBody>
          <a:bodyPr wrap="square" rtlCol="0" anchor="ctr"/>
          <a:lstStyle/>
          <a:p>
            <a:pPr marL="0" indent="0" algn="ctr">
              <a:buNone/>
            </a:pPr>
            <a:r>
              <a:rPr lang="en-US" sz="1100" dirty="0">
                <a:solidFill>
                  <a:srgbClr val="1A1A1A"/>
                </a:solidFill>
                <a:latin typeface="Calibri" pitchFamily="34" charset="0"/>
                <a:ea typeface="Calibri" pitchFamily="34" charset="-122"/>
                <a:cs typeface="Calibri" pitchFamily="34" charset="-120"/>
              </a:rPr>
              <a:t>Master ERP</a:t>
            </a:r>
            <a:endParaRPr lang="en-US" sz="1100" dirty="0"/>
          </a:p>
        </p:txBody>
      </p:sp>
      <p:sp>
        <p:nvSpPr>
          <p:cNvPr id="16" name="Shape 14"/>
          <p:cNvSpPr/>
          <p:nvPr/>
        </p:nvSpPr>
        <p:spPr>
          <a:xfrm>
            <a:off x="457200" y="2651760"/>
            <a:ext cx="11247120" cy="502920"/>
          </a:xfrm>
          <a:prstGeom prst="rect">
            <a:avLst/>
          </a:prstGeom>
          <a:solidFill>
            <a:srgbClr val="FFFFFF"/>
          </a:solidFill>
          <a:ln w="3810">
            <a:solidFill>
              <a:srgbClr val="E5E5E5"/>
            </a:solidFill>
            <a:prstDash val="solid"/>
          </a:ln>
        </p:spPr>
      </p:sp>
      <p:sp>
        <p:nvSpPr>
          <p:cNvPr id="17" name="Text 15"/>
          <p:cNvSpPr/>
          <p:nvPr/>
        </p:nvSpPr>
        <p:spPr>
          <a:xfrm>
            <a:off x="594360" y="2651760"/>
            <a:ext cx="3383280" cy="502920"/>
          </a:xfrm>
          <a:prstGeom prst="rect">
            <a:avLst/>
          </a:prstGeom>
          <a:noFill/>
          <a:ln/>
        </p:spPr>
        <p:txBody>
          <a:bodyPr wrap="square" rtlCol="0" anchor="ctr"/>
          <a:lstStyle/>
          <a:p>
            <a:pPr marL="0" indent="0" algn="l">
              <a:buNone/>
            </a:pPr>
            <a:r>
              <a:rPr lang="en-US" sz="1100" b="1" dirty="0">
                <a:solidFill>
                  <a:srgbClr val="1A1A1A"/>
                </a:solidFill>
                <a:latin typeface="Calibri" pitchFamily="34" charset="0"/>
                <a:ea typeface="Calibri" pitchFamily="34" charset="-122"/>
                <a:cs typeface="Calibri" pitchFamily="34" charset="-120"/>
              </a:rPr>
              <a:t>Countries operating</a:t>
            </a:r>
            <a:endParaRPr lang="en-US" sz="1100" dirty="0"/>
          </a:p>
        </p:txBody>
      </p:sp>
      <p:sp>
        <p:nvSpPr>
          <p:cNvPr id="18" name="Text 16"/>
          <p:cNvSpPr/>
          <p:nvPr/>
        </p:nvSpPr>
        <p:spPr>
          <a:xfrm>
            <a:off x="4251960" y="2651760"/>
            <a:ext cx="1280160" cy="502920"/>
          </a:xfrm>
          <a:prstGeom prst="rect">
            <a:avLst/>
          </a:prstGeom>
          <a:noFill/>
          <a:ln/>
        </p:spPr>
        <p:txBody>
          <a:bodyPr wrap="square" rtlCol="0" anchor="ctr"/>
          <a:lstStyle/>
          <a:p>
            <a:pPr marL="0" indent="0" algn="ctr">
              <a:buNone/>
            </a:pPr>
            <a:r>
              <a:rPr lang="en-US" sz="1100" dirty="0">
                <a:solidFill>
                  <a:srgbClr val="1A1A1A"/>
                </a:solidFill>
                <a:latin typeface="Calibri" pitchFamily="34" charset="0"/>
                <a:ea typeface="Calibri" pitchFamily="34" charset="-122"/>
                <a:cs typeface="Calibri" pitchFamily="34" charset="-120"/>
              </a:rPr>
              <a:t>1 (KSA only)</a:t>
            </a:r>
            <a:endParaRPr lang="en-US" sz="1100" dirty="0"/>
          </a:p>
        </p:txBody>
      </p:sp>
      <p:sp>
        <p:nvSpPr>
          <p:cNvPr id="19" name="Text 17"/>
          <p:cNvSpPr/>
          <p:nvPr/>
        </p:nvSpPr>
        <p:spPr>
          <a:xfrm>
            <a:off x="5806440" y="2651760"/>
            <a:ext cx="1280160" cy="502920"/>
          </a:xfrm>
          <a:prstGeom prst="rect">
            <a:avLst/>
          </a:prstGeom>
          <a:noFill/>
          <a:ln/>
        </p:spPr>
        <p:txBody>
          <a:bodyPr wrap="square" rtlCol="0" anchor="ctr"/>
          <a:lstStyle/>
          <a:p>
            <a:pPr marL="0" indent="0" algn="ctr">
              <a:buNone/>
            </a:pPr>
            <a:r>
              <a:rPr lang="en-US" sz="1100" dirty="0">
                <a:solidFill>
                  <a:srgbClr val="1A1A1A"/>
                </a:solidFill>
                <a:latin typeface="Calibri" pitchFamily="34" charset="0"/>
                <a:ea typeface="Calibri" pitchFamily="34" charset="-122"/>
                <a:cs typeface="Calibri" pitchFamily="34" charset="-120"/>
              </a:rPr>
              <a:t>3-4</a:t>
            </a:r>
            <a:endParaRPr lang="en-US" sz="1100" dirty="0"/>
          </a:p>
        </p:txBody>
      </p:sp>
      <p:sp>
        <p:nvSpPr>
          <p:cNvPr id="20" name="Text 18"/>
          <p:cNvSpPr/>
          <p:nvPr/>
        </p:nvSpPr>
        <p:spPr>
          <a:xfrm>
            <a:off x="7360920" y="2651760"/>
            <a:ext cx="1280160" cy="502920"/>
          </a:xfrm>
          <a:prstGeom prst="rect">
            <a:avLst/>
          </a:prstGeom>
          <a:noFill/>
          <a:ln/>
        </p:spPr>
        <p:txBody>
          <a:bodyPr wrap="square" rtlCol="0" anchor="ctr"/>
          <a:lstStyle/>
          <a:p>
            <a:pPr marL="0" indent="0" algn="ctr">
              <a:buNone/>
            </a:pPr>
            <a:r>
              <a:rPr lang="en-US" sz="1100" dirty="0">
                <a:solidFill>
                  <a:srgbClr val="1A1A1A"/>
                </a:solidFill>
                <a:latin typeface="Calibri" pitchFamily="34" charset="0"/>
                <a:ea typeface="Calibri" pitchFamily="34" charset="-122"/>
                <a:cs typeface="Calibri" pitchFamily="34" charset="-120"/>
              </a:rPr>
              <a:t>5-7</a:t>
            </a:r>
            <a:endParaRPr lang="en-US" sz="1100" dirty="0"/>
          </a:p>
        </p:txBody>
      </p:sp>
      <p:sp>
        <p:nvSpPr>
          <p:cNvPr id="21" name="Text 19"/>
          <p:cNvSpPr/>
          <p:nvPr/>
        </p:nvSpPr>
        <p:spPr>
          <a:xfrm>
            <a:off x="8915400" y="2651760"/>
            <a:ext cx="2651760" cy="502920"/>
          </a:xfrm>
          <a:prstGeom prst="rect">
            <a:avLst/>
          </a:prstGeom>
          <a:noFill/>
          <a:ln/>
        </p:spPr>
        <p:txBody>
          <a:bodyPr wrap="square" rtlCol="0" anchor="ctr"/>
          <a:lstStyle/>
          <a:p>
            <a:pPr marL="0" indent="0" algn="ctr">
              <a:buNone/>
            </a:pPr>
            <a:r>
              <a:rPr lang="en-US" sz="1100" dirty="0">
                <a:solidFill>
                  <a:srgbClr val="1A1A1A"/>
                </a:solidFill>
                <a:latin typeface="Calibri" pitchFamily="34" charset="0"/>
                <a:ea typeface="Calibri" pitchFamily="34" charset="-122"/>
                <a:cs typeface="Calibri" pitchFamily="34" charset="-120"/>
              </a:rPr>
              <a:t>Master ERP</a:t>
            </a:r>
            <a:endParaRPr lang="en-US" sz="1100" dirty="0"/>
          </a:p>
        </p:txBody>
      </p:sp>
      <p:sp>
        <p:nvSpPr>
          <p:cNvPr id="22" name="Shape 20"/>
          <p:cNvSpPr/>
          <p:nvPr/>
        </p:nvSpPr>
        <p:spPr>
          <a:xfrm>
            <a:off x="457200" y="3154680"/>
            <a:ext cx="11247120" cy="502920"/>
          </a:xfrm>
          <a:prstGeom prst="rect">
            <a:avLst/>
          </a:prstGeom>
          <a:solidFill>
            <a:srgbClr val="FCF6F5"/>
          </a:solidFill>
          <a:ln w="3810">
            <a:solidFill>
              <a:srgbClr val="E5E5E5"/>
            </a:solidFill>
            <a:prstDash val="solid"/>
          </a:ln>
        </p:spPr>
      </p:sp>
      <p:sp>
        <p:nvSpPr>
          <p:cNvPr id="23" name="Text 21"/>
          <p:cNvSpPr/>
          <p:nvPr/>
        </p:nvSpPr>
        <p:spPr>
          <a:xfrm>
            <a:off x="594360" y="3154680"/>
            <a:ext cx="3383280" cy="502920"/>
          </a:xfrm>
          <a:prstGeom prst="rect">
            <a:avLst/>
          </a:prstGeom>
          <a:noFill/>
          <a:ln/>
        </p:spPr>
        <p:txBody>
          <a:bodyPr wrap="square" rtlCol="0" anchor="ctr"/>
          <a:lstStyle/>
          <a:p>
            <a:pPr marL="0" indent="0" algn="l">
              <a:buNone/>
            </a:pPr>
            <a:r>
              <a:rPr lang="en-US" sz="1100" b="1" dirty="0">
                <a:solidFill>
                  <a:srgbClr val="1A1A1A"/>
                </a:solidFill>
                <a:latin typeface="Calibri" pitchFamily="34" charset="0"/>
                <a:ea typeface="Calibri" pitchFamily="34" charset="-122"/>
                <a:cs typeface="Calibri" pitchFamily="34" charset="-120"/>
              </a:rPr>
              <a:t>Annual royalty (SAR)</a:t>
            </a:r>
            <a:endParaRPr lang="en-US" sz="1100" dirty="0"/>
          </a:p>
        </p:txBody>
      </p:sp>
      <p:sp>
        <p:nvSpPr>
          <p:cNvPr id="24" name="Text 22"/>
          <p:cNvSpPr/>
          <p:nvPr/>
        </p:nvSpPr>
        <p:spPr>
          <a:xfrm>
            <a:off x="4251960" y="3154680"/>
            <a:ext cx="1280160" cy="502920"/>
          </a:xfrm>
          <a:prstGeom prst="rect">
            <a:avLst/>
          </a:prstGeom>
          <a:noFill/>
          <a:ln/>
        </p:spPr>
        <p:txBody>
          <a:bodyPr wrap="square" rtlCol="0" anchor="ctr"/>
          <a:lstStyle/>
          <a:p>
            <a:pPr marL="0" indent="0" algn="ctr">
              <a:buNone/>
            </a:pPr>
            <a:r>
              <a:rPr lang="en-US" sz="1100" dirty="0">
                <a:solidFill>
                  <a:srgbClr val="1A1A1A"/>
                </a:solidFill>
                <a:latin typeface="Calibri" pitchFamily="34" charset="0"/>
                <a:ea typeface="Calibri" pitchFamily="34" charset="-122"/>
                <a:cs typeface="Calibri" pitchFamily="34" charset="-120"/>
              </a:rPr>
              <a:t>0</a:t>
            </a:r>
            <a:endParaRPr lang="en-US" sz="1100" dirty="0"/>
          </a:p>
        </p:txBody>
      </p:sp>
      <p:sp>
        <p:nvSpPr>
          <p:cNvPr id="25" name="Text 23"/>
          <p:cNvSpPr/>
          <p:nvPr/>
        </p:nvSpPr>
        <p:spPr>
          <a:xfrm>
            <a:off x="5806440" y="3154680"/>
            <a:ext cx="1280160" cy="502920"/>
          </a:xfrm>
          <a:prstGeom prst="rect">
            <a:avLst/>
          </a:prstGeom>
          <a:noFill/>
          <a:ln/>
        </p:spPr>
        <p:txBody>
          <a:bodyPr wrap="square" rtlCol="0" anchor="ctr"/>
          <a:lstStyle/>
          <a:p>
            <a:pPr marL="0" indent="0" algn="ctr">
              <a:buNone/>
            </a:pPr>
            <a:r>
              <a:rPr lang="en-US" sz="1100" dirty="0">
                <a:solidFill>
                  <a:srgbClr val="1A1A1A"/>
                </a:solidFill>
                <a:latin typeface="Calibri" pitchFamily="34" charset="0"/>
                <a:ea typeface="Calibri" pitchFamily="34" charset="-122"/>
                <a:cs typeface="Calibri" pitchFamily="34" charset="-120"/>
              </a:rPr>
              <a:t>300K</a:t>
            </a:r>
            <a:endParaRPr lang="en-US" sz="1100" dirty="0"/>
          </a:p>
        </p:txBody>
      </p:sp>
      <p:sp>
        <p:nvSpPr>
          <p:cNvPr id="26" name="Text 24"/>
          <p:cNvSpPr/>
          <p:nvPr/>
        </p:nvSpPr>
        <p:spPr>
          <a:xfrm>
            <a:off x="7360920" y="3154680"/>
            <a:ext cx="1280160" cy="502920"/>
          </a:xfrm>
          <a:prstGeom prst="rect">
            <a:avLst/>
          </a:prstGeom>
          <a:noFill/>
          <a:ln/>
        </p:spPr>
        <p:txBody>
          <a:bodyPr wrap="square" rtlCol="0" anchor="ctr"/>
          <a:lstStyle/>
          <a:p>
            <a:pPr marL="0" indent="0" algn="ctr">
              <a:buNone/>
            </a:pPr>
            <a:r>
              <a:rPr lang="en-US" sz="1100" dirty="0">
                <a:solidFill>
                  <a:srgbClr val="1A1A1A"/>
                </a:solidFill>
                <a:latin typeface="Calibri" pitchFamily="34" charset="0"/>
                <a:ea typeface="Calibri" pitchFamily="34" charset="-122"/>
                <a:cs typeface="Calibri" pitchFamily="34" charset="-120"/>
              </a:rPr>
              <a:t>1.4M</a:t>
            </a:r>
            <a:endParaRPr lang="en-US" sz="1100" dirty="0"/>
          </a:p>
        </p:txBody>
      </p:sp>
      <p:sp>
        <p:nvSpPr>
          <p:cNvPr id="27" name="Text 25"/>
          <p:cNvSpPr/>
          <p:nvPr/>
        </p:nvSpPr>
        <p:spPr>
          <a:xfrm>
            <a:off x="8915400" y="3154680"/>
            <a:ext cx="2651760" cy="502920"/>
          </a:xfrm>
          <a:prstGeom prst="rect">
            <a:avLst/>
          </a:prstGeom>
          <a:noFill/>
          <a:ln/>
        </p:spPr>
        <p:txBody>
          <a:bodyPr wrap="square" rtlCol="0" anchor="ctr"/>
          <a:lstStyle/>
          <a:p>
            <a:pPr marL="0" indent="0" algn="ctr">
              <a:buNone/>
            </a:pPr>
            <a:r>
              <a:rPr lang="en-US" sz="1100" dirty="0">
                <a:solidFill>
                  <a:srgbClr val="1A1A1A"/>
                </a:solidFill>
                <a:latin typeface="Calibri" pitchFamily="34" charset="0"/>
                <a:ea typeface="Calibri" pitchFamily="34" charset="-122"/>
                <a:cs typeface="Calibri" pitchFamily="34" charset="-120"/>
              </a:rPr>
              <a:t>Finance</a:t>
            </a:r>
            <a:endParaRPr lang="en-US" sz="1100" dirty="0"/>
          </a:p>
        </p:txBody>
      </p:sp>
      <p:sp>
        <p:nvSpPr>
          <p:cNvPr id="28" name="Shape 26"/>
          <p:cNvSpPr/>
          <p:nvPr/>
        </p:nvSpPr>
        <p:spPr>
          <a:xfrm>
            <a:off x="457200" y="3657600"/>
            <a:ext cx="11247120" cy="502920"/>
          </a:xfrm>
          <a:prstGeom prst="rect">
            <a:avLst/>
          </a:prstGeom>
          <a:solidFill>
            <a:srgbClr val="FFFFFF"/>
          </a:solidFill>
          <a:ln w="3810">
            <a:solidFill>
              <a:srgbClr val="E5E5E5"/>
            </a:solidFill>
            <a:prstDash val="solid"/>
          </a:ln>
        </p:spPr>
      </p:sp>
      <p:sp>
        <p:nvSpPr>
          <p:cNvPr id="29" name="Text 27"/>
          <p:cNvSpPr/>
          <p:nvPr/>
        </p:nvSpPr>
        <p:spPr>
          <a:xfrm>
            <a:off x="594360" y="3657600"/>
            <a:ext cx="3383280" cy="502920"/>
          </a:xfrm>
          <a:prstGeom prst="rect">
            <a:avLst/>
          </a:prstGeom>
          <a:noFill/>
          <a:ln/>
        </p:spPr>
        <p:txBody>
          <a:bodyPr wrap="square" rtlCol="0" anchor="ctr"/>
          <a:lstStyle/>
          <a:p>
            <a:pPr marL="0" indent="0" algn="l">
              <a:buNone/>
            </a:pPr>
            <a:r>
              <a:rPr lang="en-US" sz="1100" b="1" dirty="0">
                <a:solidFill>
                  <a:srgbClr val="1A1A1A"/>
                </a:solidFill>
                <a:latin typeface="Calibri" pitchFamily="34" charset="0"/>
                <a:ea typeface="Calibri" pitchFamily="34" charset="-122"/>
                <a:cs typeface="Calibri" pitchFamily="34" charset="-120"/>
              </a:rPr>
              <a:t>Cumulative initial fees collected</a:t>
            </a:r>
            <a:endParaRPr lang="en-US" sz="1100" dirty="0"/>
          </a:p>
        </p:txBody>
      </p:sp>
      <p:sp>
        <p:nvSpPr>
          <p:cNvPr id="30" name="Text 28"/>
          <p:cNvSpPr/>
          <p:nvPr/>
        </p:nvSpPr>
        <p:spPr>
          <a:xfrm>
            <a:off x="4251960" y="3657600"/>
            <a:ext cx="1280160" cy="502920"/>
          </a:xfrm>
          <a:prstGeom prst="rect">
            <a:avLst/>
          </a:prstGeom>
          <a:noFill/>
          <a:ln/>
        </p:spPr>
        <p:txBody>
          <a:bodyPr wrap="square" rtlCol="0" anchor="ctr"/>
          <a:lstStyle/>
          <a:p>
            <a:pPr marL="0" indent="0" algn="ctr">
              <a:buNone/>
            </a:pPr>
            <a:r>
              <a:rPr lang="en-US" sz="1100" dirty="0">
                <a:solidFill>
                  <a:srgbClr val="1A1A1A"/>
                </a:solidFill>
                <a:latin typeface="Calibri" pitchFamily="34" charset="0"/>
                <a:ea typeface="Calibri" pitchFamily="34" charset="-122"/>
                <a:cs typeface="Calibri" pitchFamily="34" charset="-120"/>
              </a:rPr>
              <a:t>0</a:t>
            </a:r>
            <a:endParaRPr lang="en-US" sz="1100" dirty="0"/>
          </a:p>
        </p:txBody>
      </p:sp>
      <p:sp>
        <p:nvSpPr>
          <p:cNvPr id="31" name="Text 29"/>
          <p:cNvSpPr/>
          <p:nvPr/>
        </p:nvSpPr>
        <p:spPr>
          <a:xfrm>
            <a:off x="5806440" y="3657600"/>
            <a:ext cx="1280160" cy="502920"/>
          </a:xfrm>
          <a:prstGeom prst="rect">
            <a:avLst/>
          </a:prstGeom>
          <a:noFill/>
          <a:ln/>
        </p:spPr>
        <p:txBody>
          <a:bodyPr wrap="square" rtlCol="0" anchor="ctr"/>
          <a:lstStyle/>
          <a:p>
            <a:pPr marL="0" indent="0" algn="ctr">
              <a:buNone/>
            </a:pPr>
            <a:r>
              <a:rPr lang="en-US" sz="1100" dirty="0">
                <a:solidFill>
                  <a:srgbClr val="1A1A1A"/>
                </a:solidFill>
                <a:latin typeface="Calibri" pitchFamily="34" charset="0"/>
                <a:ea typeface="Calibri" pitchFamily="34" charset="-122"/>
                <a:cs typeface="Calibri" pitchFamily="34" charset="-120"/>
              </a:rPr>
              <a:t>SAR 1.5M</a:t>
            </a:r>
            <a:endParaRPr lang="en-US" sz="1100" dirty="0"/>
          </a:p>
        </p:txBody>
      </p:sp>
      <p:sp>
        <p:nvSpPr>
          <p:cNvPr id="32" name="Text 30"/>
          <p:cNvSpPr/>
          <p:nvPr/>
        </p:nvSpPr>
        <p:spPr>
          <a:xfrm>
            <a:off x="7360920" y="3657600"/>
            <a:ext cx="1280160" cy="502920"/>
          </a:xfrm>
          <a:prstGeom prst="rect">
            <a:avLst/>
          </a:prstGeom>
          <a:noFill/>
          <a:ln/>
        </p:spPr>
        <p:txBody>
          <a:bodyPr wrap="square" rtlCol="0" anchor="ctr"/>
          <a:lstStyle/>
          <a:p>
            <a:pPr marL="0" indent="0" algn="ctr">
              <a:buNone/>
            </a:pPr>
            <a:r>
              <a:rPr lang="en-US" sz="1100" dirty="0">
                <a:solidFill>
                  <a:srgbClr val="1A1A1A"/>
                </a:solidFill>
                <a:latin typeface="Calibri" pitchFamily="34" charset="0"/>
                <a:ea typeface="Calibri" pitchFamily="34" charset="-122"/>
                <a:cs typeface="Calibri" pitchFamily="34" charset="-120"/>
              </a:rPr>
              <a:t>SAR 4.8M</a:t>
            </a:r>
            <a:endParaRPr lang="en-US" sz="1100" dirty="0"/>
          </a:p>
        </p:txBody>
      </p:sp>
      <p:sp>
        <p:nvSpPr>
          <p:cNvPr id="33" name="Text 31"/>
          <p:cNvSpPr/>
          <p:nvPr/>
        </p:nvSpPr>
        <p:spPr>
          <a:xfrm>
            <a:off x="8915400" y="3657600"/>
            <a:ext cx="2651760" cy="502920"/>
          </a:xfrm>
          <a:prstGeom prst="rect">
            <a:avLst/>
          </a:prstGeom>
          <a:noFill/>
          <a:ln/>
        </p:spPr>
        <p:txBody>
          <a:bodyPr wrap="square" rtlCol="0" anchor="ctr"/>
          <a:lstStyle/>
          <a:p>
            <a:pPr marL="0" indent="0" algn="ctr">
              <a:buNone/>
            </a:pPr>
            <a:r>
              <a:rPr lang="en-US" sz="1100" dirty="0">
                <a:solidFill>
                  <a:srgbClr val="1A1A1A"/>
                </a:solidFill>
                <a:latin typeface="Calibri" pitchFamily="34" charset="0"/>
                <a:ea typeface="Calibri" pitchFamily="34" charset="-122"/>
                <a:cs typeface="Calibri" pitchFamily="34" charset="-120"/>
              </a:rPr>
              <a:t>Finance</a:t>
            </a:r>
            <a:endParaRPr lang="en-US" sz="1100" dirty="0"/>
          </a:p>
        </p:txBody>
      </p:sp>
      <p:sp>
        <p:nvSpPr>
          <p:cNvPr id="34" name="Shape 32"/>
          <p:cNvSpPr/>
          <p:nvPr/>
        </p:nvSpPr>
        <p:spPr>
          <a:xfrm>
            <a:off x="457200" y="4160520"/>
            <a:ext cx="11247120" cy="502920"/>
          </a:xfrm>
          <a:prstGeom prst="rect">
            <a:avLst/>
          </a:prstGeom>
          <a:solidFill>
            <a:srgbClr val="FCF6F5"/>
          </a:solidFill>
          <a:ln w="3810">
            <a:solidFill>
              <a:srgbClr val="E5E5E5"/>
            </a:solidFill>
            <a:prstDash val="solid"/>
          </a:ln>
        </p:spPr>
      </p:sp>
      <p:sp>
        <p:nvSpPr>
          <p:cNvPr id="35" name="Text 33"/>
          <p:cNvSpPr/>
          <p:nvPr/>
        </p:nvSpPr>
        <p:spPr>
          <a:xfrm>
            <a:off x="594360" y="4160520"/>
            <a:ext cx="3383280" cy="502920"/>
          </a:xfrm>
          <a:prstGeom prst="rect">
            <a:avLst/>
          </a:prstGeom>
          <a:noFill/>
          <a:ln/>
        </p:spPr>
        <p:txBody>
          <a:bodyPr wrap="square" rtlCol="0" anchor="ctr"/>
          <a:lstStyle/>
          <a:p>
            <a:pPr marL="0" indent="0" algn="l">
              <a:buNone/>
            </a:pPr>
            <a:r>
              <a:rPr lang="en-US" sz="1100" b="1" dirty="0">
                <a:solidFill>
                  <a:srgbClr val="1A1A1A"/>
                </a:solidFill>
                <a:latin typeface="Calibri" pitchFamily="34" charset="0"/>
                <a:ea typeface="Calibri" pitchFamily="34" charset="-122"/>
                <a:cs typeface="Calibri" pitchFamily="34" charset="-120"/>
              </a:rPr>
              <a:t>Audit avg score (network)</a:t>
            </a:r>
            <a:endParaRPr lang="en-US" sz="1100" dirty="0"/>
          </a:p>
        </p:txBody>
      </p:sp>
      <p:sp>
        <p:nvSpPr>
          <p:cNvPr id="36" name="Text 34"/>
          <p:cNvSpPr/>
          <p:nvPr/>
        </p:nvSpPr>
        <p:spPr>
          <a:xfrm>
            <a:off x="4251960" y="4160520"/>
            <a:ext cx="1280160" cy="502920"/>
          </a:xfrm>
          <a:prstGeom prst="rect">
            <a:avLst/>
          </a:prstGeom>
          <a:noFill/>
          <a:ln/>
        </p:spPr>
        <p:txBody>
          <a:bodyPr wrap="square" rtlCol="0" anchor="ctr"/>
          <a:lstStyle/>
          <a:p>
            <a:pPr marL="0" indent="0" algn="ctr">
              <a:buNone/>
            </a:pPr>
            <a:r>
              <a:rPr lang="en-US" sz="1100" dirty="0">
                <a:solidFill>
                  <a:srgbClr val="1A1A1A"/>
                </a:solidFill>
                <a:latin typeface="Calibri" pitchFamily="34" charset="0"/>
                <a:ea typeface="Calibri" pitchFamily="34" charset="-122"/>
                <a:cs typeface="Calibri" pitchFamily="34" charset="-120"/>
              </a:rPr>
              <a:t>n/a</a:t>
            </a:r>
            <a:endParaRPr lang="en-US" sz="1100" dirty="0"/>
          </a:p>
        </p:txBody>
      </p:sp>
      <p:sp>
        <p:nvSpPr>
          <p:cNvPr id="37" name="Text 35"/>
          <p:cNvSpPr/>
          <p:nvPr/>
        </p:nvSpPr>
        <p:spPr>
          <a:xfrm>
            <a:off x="5806440" y="4160520"/>
            <a:ext cx="1280160" cy="502920"/>
          </a:xfrm>
          <a:prstGeom prst="rect">
            <a:avLst/>
          </a:prstGeom>
          <a:noFill/>
          <a:ln/>
        </p:spPr>
        <p:txBody>
          <a:bodyPr wrap="square" rtlCol="0" anchor="ctr"/>
          <a:lstStyle/>
          <a:p>
            <a:pPr marL="0" indent="0" algn="ctr">
              <a:buNone/>
            </a:pPr>
            <a:r>
              <a:rPr lang="en-US" sz="1100" dirty="0">
                <a:solidFill>
                  <a:srgbClr val="1A1A1A"/>
                </a:solidFill>
                <a:latin typeface="Calibri" pitchFamily="34" charset="0"/>
                <a:ea typeface="Calibri" pitchFamily="34" charset="-122"/>
                <a:cs typeface="Calibri" pitchFamily="34" charset="-120"/>
              </a:rPr>
              <a:t>≥4.4</a:t>
            </a:r>
            <a:endParaRPr lang="en-US" sz="1100" dirty="0"/>
          </a:p>
        </p:txBody>
      </p:sp>
      <p:sp>
        <p:nvSpPr>
          <p:cNvPr id="38" name="Text 36"/>
          <p:cNvSpPr/>
          <p:nvPr/>
        </p:nvSpPr>
        <p:spPr>
          <a:xfrm>
            <a:off x="7360920" y="4160520"/>
            <a:ext cx="1280160" cy="502920"/>
          </a:xfrm>
          <a:prstGeom prst="rect">
            <a:avLst/>
          </a:prstGeom>
          <a:noFill/>
          <a:ln/>
        </p:spPr>
        <p:txBody>
          <a:bodyPr wrap="square" rtlCol="0" anchor="ctr"/>
          <a:lstStyle/>
          <a:p>
            <a:pPr marL="0" indent="0" algn="ctr">
              <a:buNone/>
            </a:pPr>
            <a:r>
              <a:rPr lang="en-US" sz="1100" dirty="0">
                <a:solidFill>
                  <a:srgbClr val="1A1A1A"/>
                </a:solidFill>
                <a:latin typeface="Calibri" pitchFamily="34" charset="0"/>
                <a:ea typeface="Calibri" pitchFamily="34" charset="-122"/>
                <a:cs typeface="Calibri" pitchFamily="34" charset="-120"/>
              </a:rPr>
              <a:t>≥4.5</a:t>
            </a:r>
            <a:endParaRPr lang="en-US" sz="1100" dirty="0"/>
          </a:p>
        </p:txBody>
      </p:sp>
      <p:sp>
        <p:nvSpPr>
          <p:cNvPr id="39" name="Text 37"/>
          <p:cNvSpPr/>
          <p:nvPr/>
        </p:nvSpPr>
        <p:spPr>
          <a:xfrm>
            <a:off x="8915400" y="4160520"/>
            <a:ext cx="2651760" cy="502920"/>
          </a:xfrm>
          <a:prstGeom prst="rect">
            <a:avLst/>
          </a:prstGeom>
          <a:noFill/>
          <a:ln/>
        </p:spPr>
        <p:txBody>
          <a:bodyPr wrap="square" rtlCol="0" anchor="ctr"/>
          <a:lstStyle/>
          <a:p>
            <a:pPr marL="0" indent="0" algn="ctr">
              <a:buNone/>
            </a:pPr>
            <a:r>
              <a:rPr lang="en-US" sz="1100" dirty="0">
                <a:solidFill>
                  <a:srgbClr val="1A1A1A"/>
                </a:solidFill>
                <a:latin typeface="Calibri" pitchFamily="34" charset="0"/>
                <a:ea typeface="Calibri" pitchFamily="34" charset="-122"/>
                <a:cs typeface="Calibri" pitchFamily="34" charset="-120"/>
              </a:rPr>
              <a:t>Audit module</a:t>
            </a:r>
            <a:endParaRPr lang="en-US" sz="1100" dirty="0"/>
          </a:p>
        </p:txBody>
      </p:sp>
      <p:sp>
        <p:nvSpPr>
          <p:cNvPr id="40" name="Text 38"/>
          <p:cNvSpPr/>
          <p:nvPr/>
        </p:nvSpPr>
        <p:spPr>
          <a:xfrm>
            <a:off x="11338560" y="6537960"/>
            <a:ext cx="731520" cy="228600"/>
          </a:xfrm>
          <a:prstGeom prst="rect">
            <a:avLst/>
          </a:prstGeom>
          <a:noFill/>
          <a:ln/>
        </p:spPr>
        <p:txBody>
          <a:bodyPr wrap="square" rtlCol="0" anchor="ctr"/>
          <a:lstStyle/>
          <a:p>
            <a:pPr marL="0" indent="0" algn="r">
              <a:buNone/>
            </a:pPr>
            <a:r>
              <a:rPr lang="en-US" sz="900" dirty="0">
                <a:solidFill>
                  <a:srgbClr val="6B6B6B"/>
                </a:solidFill>
                <a:latin typeface="Calibri" pitchFamily="34" charset="0"/>
                <a:ea typeface="Calibri" pitchFamily="34" charset="-122"/>
                <a:cs typeface="Calibri" pitchFamily="34" charset="-120"/>
              </a:rPr>
              <a:t>13 / 15</a:t>
            </a:r>
            <a:endParaRPr lang="en-US" sz="900" dirty="0"/>
          </a:p>
        </p:txBody>
      </p:sp>
      <p:sp>
        <p:nvSpPr>
          <p:cNvPr id="41" name="Text 39"/>
          <p:cNvSpPr/>
          <p:nvPr/>
        </p:nvSpPr>
        <p:spPr>
          <a:xfrm>
            <a:off x="457200" y="6537960"/>
            <a:ext cx="10058400" cy="228600"/>
          </a:xfrm>
          <a:prstGeom prst="rect">
            <a:avLst/>
          </a:prstGeom>
          <a:noFill/>
          <a:ln/>
        </p:spPr>
        <p:txBody>
          <a:bodyPr wrap="square" rtlCol="0" anchor="ctr"/>
          <a:lstStyle/>
          <a:p>
            <a:pPr marL="0" indent="0">
              <a:buNone/>
            </a:pPr>
            <a:r>
              <a:rPr lang="en-US" sz="800" dirty="0">
                <a:solidFill>
                  <a:srgbClr val="6B6B6B"/>
                </a:solidFill>
                <a:latin typeface="Calibri" pitchFamily="34" charset="0"/>
                <a:ea typeface="Calibri" pitchFamily="34" charset="-122"/>
                <a:cs typeface="Calibri" pitchFamily="34" charset="-120"/>
              </a:rPr>
              <a:t>Initiative · Detail · CONFIDENTIAL</a:t>
            </a:r>
            <a:endParaRPr lang="en-US" sz="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CF6F5"/>
        </a:solidFill>
        <a:effectLst/>
      </p:bgPr>
    </p:bg>
    <p:spTree>
      <p:nvGrpSpPr>
        <p:cNvPr id="1" name=""/>
        <p:cNvGrpSpPr/>
        <p:nvPr/>
      </p:nvGrpSpPr>
      <p:grpSpPr>
        <a:xfrm>
          <a:off x="0" y="0"/>
          <a:ext cx="0" cy="0"/>
          <a:chOff x="0" y="0"/>
          <a:chExt cx="0" cy="0"/>
        </a:xfrm>
      </p:grpSpPr>
      <p:sp>
        <p:nvSpPr>
          <p:cNvPr id="2" name="Text 0"/>
          <p:cNvSpPr/>
          <p:nvPr/>
        </p:nvSpPr>
        <p:spPr>
          <a:xfrm>
            <a:off x="457200" y="365760"/>
            <a:ext cx="11247120" cy="640080"/>
          </a:xfrm>
          <a:prstGeom prst="rect">
            <a:avLst/>
          </a:prstGeom>
          <a:noFill/>
          <a:ln/>
        </p:spPr>
        <p:txBody>
          <a:bodyPr wrap="square" rtlCol="0" anchor="ctr"/>
          <a:lstStyle/>
          <a:p>
            <a:pPr marL="0" indent="0">
              <a:buNone/>
            </a:pPr>
            <a:r>
              <a:rPr lang="en-US" sz="3200" b="1" dirty="0">
                <a:solidFill>
                  <a:srgbClr val="990011"/>
                </a:solidFill>
                <a:latin typeface="Georgia" pitchFamily="34" charset="0"/>
                <a:ea typeface="Georgia" pitchFamily="34" charset="-122"/>
                <a:cs typeface="Georgia" pitchFamily="34" charset="-120"/>
              </a:rPr>
              <a:t>What I Need From You</a:t>
            </a:r>
            <a:endParaRPr lang="en-US" sz="3200" dirty="0"/>
          </a:p>
        </p:txBody>
      </p:sp>
      <p:sp>
        <p:nvSpPr>
          <p:cNvPr id="3" name="Text 1"/>
          <p:cNvSpPr/>
          <p:nvPr/>
        </p:nvSpPr>
        <p:spPr>
          <a:xfrm>
            <a:off x="457200" y="960120"/>
            <a:ext cx="11247120" cy="365760"/>
          </a:xfrm>
          <a:prstGeom prst="rect">
            <a:avLst/>
          </a:prstGeom>
          <a:noFill/>
          <a:ln/>
        </p:spPr>
        <p:txBody>
          <a:bodyPr wrap="square" rtlCol="0" anchor="ctr"/>
          <a:lstStyle/>
          <a:p>
            <a:pPr marL="0" indent="0">
              <a:buNone/>
            </a:pPr>
            <a:r>
              <a:rPr lang="en-US" sz="1400" i="1" dirty="0">
                <a:solidFill>
                  <a:srgbClr val="6B6B6B"/>
                </a:solidFill>
                <a:latin typeface="Calibri" pitchFamily="34" charset="0"/>
                <a:ea typeface="Calibri" pitchFamily="34" charset="-122"/>
                <a:cs typeface="Calibri" pitchFamily="34" charset="-120"/>
              </a:rPr>
              <a:t>Concrete, dated, specific. No fluff.</a:t>
            </a:r>
            <a:endParaRPr lang="en-US" sz="1400" dirty="0"/>
          </a:p>
        </p:txBody>
      </p:sp>
      <p:sp>
        <p:nvSpPr>
          <p:cNvPr id="4" name="Shape 2"/>
          <p:cNvSpPr/>
          <p:nvPr/>
        </p:nvSpPr>
        <p:spPr>
          <a:xfrm>
            <a:off x="457200" y="1691640"/>
            <a:ext cx="11247120" cy="685800"/>
          </a:xfrm>
          <a:prstGeom prst="rect">
            <a:avLst/>
          </a:prstGeom>
          <a:solidFill>
            <a:srgbClr val="FFFFFF"/>
          </a:solidFill>
          <a:ln/>
        </p:spPr>
      </p:sp>
      <p:sp>
        <p:nvSpPr>
          <p:cNvPr id="5" name="Shape 3"/>
          <p:cNvSpPr/>
          <p:nvPr/>
        </p:nvSpPr>
        <p:spPr>
          <a:xfrm>
            <a:off x="457200" y="1691640"/>
            <a:ext cx="1828800" cy="685800"/>
          </a:xfrm>
          <a:prstGeom prst="rect">
            <a:avLst/>
          </a:prstGeom>
          <a:solidFill>
            <a:srgbClr val="990011"/>
          </a:solidFill>
          <a:ln/>
        </p:spPr>
      </p:sp>
      <p:sp>
        <p:nvSpPr>
          <p:cNvPr id="6" name="Text 4"/>
          <p:cNvSpPr/>
          <p:nvPr/>
        </p:nvSpPr>
        <p:spPr>
          <a:xfrm>
            <a:off x="457200" y="1691640"/>
            <a:ext cx="1828800" cy="685800"/>
          </a:xfrm>
          <a:prstGeom prst="rect">
            <a:avLst/>
          </a:prstGeom>
          <a:noFill/>
          <a:ln/>
        </p:spPr>
        <p:txBody>
          <a:bodyPr wrap="square" rtlCol="0" anchor="ctr"/>
          <a:lstStyle/>
          <a:p>
            <a:pPr marL="0" indent="0" algn="ctr">
              <a:buNone/>
            </a:pPr>
            <a:r>
              <a:rPr lang="en-US" sz="1100" b="1" kern="0" spc="200" dirty="0">
                <a:solidFill>
                  <a:srgbClr val="C9A961"/>
                </a:solidFill>
                <a:latin typeface="Calibri" pitchFamily="34" charset="0"/>
                <a:ea typeface="Calibri" pitchFamily="34" charset="-122"/>
                <a:cs typeface="Calibri" pitchFamily="34" charset="-120"/>
              </a:rPr>
              <a:t>DAYS 1-30</a:t>
            </a:r>
            <a:endParaRPr lang="en-US" sz="1100" dirty="0"/>
          </a:p>
        </p:txBody>
      </p:sp>
      <p:sp>
        <p:nvSpPr>
          <p:cNvPr id="7" name="Text 5"/>
          <p:cNvSpPr/>
          <p:nvPr/>
        </p:nvSpPr>
        <p:spPr>
          <a:xfrm>
            <a:off x="2468880" y="1691640"/>
            <a:ext cx="9144000" cy="685800"/>
          </a:xfrm>
          <a:prstGeom prst="rect">
            <a:avLst/>
          </a:prstGeom>
          <a:noFill/>
          <a:ln/>
        </p:spPr>
        <p:txBody>
          <a:bodyPr wrap="square" rtlCol="0" anchor="ctr"/>
          <a:lstStyle/>
          <a:p>
            <a:pPr marL="0" indent="0">
              <a:buNone/>
            </a:pPr>
            <a:r>
              <a:rPr lang="en-US" sz="1200" dirty="0">
                <a:solidFill>
                  <a:srgbClr val="1A1A1A"/>
                </a:solidFill>
                <a:latin typeface="Calibri" pitchFamily="34" charset="0"/>
                <a:ea typeface="Calibri" pitchFamily="34" charset="-122"/>
                <a:cs typeface="Calibri" pitchFamily="34" charset="-120"/>
              </a:rPr>
              <a:t>Trademark audit: KSA + 7 priority countries. Identify squatters, file gaps.</a:t>
            </a:r>
            <a:endParaRPr lang="en-US" sz="1200" dirty="0"/>
          </a:p>
        </p:txBody>
      </p:sp>
      <p:sp>
        <p:nvSpPr>
          <p:cNvPr id="8" name="Shape 6"/>
          <p:cNvSpPr/>
          <p:nvPr/>
        </p:nvSpPr>
        <p:spPr>
          <a:xfrm>
            <a:off x="457200" y="2468880"/>
            <a:ext cx="11247120" cy="685800"/>
          </a:xfrm>
          <a:prstGeom prst="rect">
            <a:avLst/>
          </a:prstGeom>
          <a:solidFill>
            <a:srgbClr val="FFFFFF"/>
          </a:solidFill>
          <a:ln/>
        </p:spPr>
      </p:sp>
      <p:sp>
        <p:nvSpPr>
          <p:cNvPr id="9" name="Shape 7"/>
          <p:cNvSpPr/>
          <p:nvPr/>
        </p:nvSpPr>
        <p:spPr>
          <a:xfrm>
            <a:off x="457200" y="2468880"/>
            <a:ext cx="1828800" cy="685800"/>
          </a:xfrm>
          <a:prstGeom prst="rect">
            <a:avLst/>
          </a:prstGeom>
          <a:solidFill>
            <a:srgbClr val="990011"/>
          </a:solidFill>
          <a:ln/>
        </p:spPr>
      </p:sp>
      <p:sp>
        <p:nvSpPr>
          <p:cNvPr id="10" name="Text 8"/>
          <p:cNvSpPr/>
          <p:nvPr/>
        </p:nvSpPr>
        <p:spPr>
          <a:xfrm>
            <a:off x="457200" y="2468880"/>
            <a:ext cx="1828800" cy="685800"/>
          </a:xfrm>
          <a:prstGeom prst="rect">
            <a:avLst/>
          </a:prstGeom>
          <a:noFill/>
          <a:ln/>
        </p:spPr>
        <p:txBody>
          <a:bodyPr wrap="square" rtlCol="0" anchor="ctr"/>
          <a:lstStyle/>
          <a:p>
            <a:pPr marL="0" indent="0" algn="ctr">
              <a:buNone/>
            </a:pPr>
            <a:r>
              <a:rPr lang="en-US" sz="1100" b="1" kern="0" spc="200" dirty="0">
                <a:solidFill>
                  <a:srgbClr val="C9A961"/>
                </a:solidFill>
                <a:latin typeface="Calibri" pitchFamily="34" charset="0"/>
                <a:ea typeface="Calibri" pitchFamily="34" charset="-122"/>
                <a:cs typeface="Calibri" pitchFamily="34" charset="-120"/>
              </a:rPr>
              <a:t>MONTH 1-3</a:t>
            </a:r>
            <a:endParaRPr lang="en-US" sz="1100" dirty="0"/>
          </a:p>
        </p:txBody>
      </p:sp>
      <p:sp>
        <p:nvSpPr>
          <p:cNvPr id="11" name="Text 9"/>
          <p:cNvSpPr/>
          <p:nvPr/>
        </p:nvSpPr>
        <p:spPr>
          <a:xfrm>
            <a:off x="2468880" y="2468880"/>
            <a:ext cx="9144000" cy="685800"/>
          </a:xfrm>
          <a:prstGeom prst="rect">
            <a:avLst/>
          </a:prstGeom>
          <a:noFill/>
          <a:ln/>
        </p:spPr>
        <p:txBody>
          <a:bodyPr wrap="square" rtlCol="0" anchor="ctr"/>
          <a:lstStyle/>
          <a:p>
            <a:pPr marL="0" indent="0">
              <a:buNone/>
            </a:pPr>
            <a:r>
              <a:rPr lang="en-US" sz="1200" dirty="0">
                <a:solidFill>
                  <a:srgbClr val="1A1A1A"/>
                </a:solidFill>
                <a:latin typeface="Calibri" pitchFamily="34" charset="0"/>
                <a:ea typeface="Calibri" pitchFamily="34" charset="-122"/>
                <a:cs typeface="Calibri" pitchFamily="34" charset="-120"/>
              </a:rPr>
              <a:t>Operations Manual finalised with Dr. Khan's input on brand standards</a:t>
            </a:r>
            <a:endParaRPr lang="en-US" sz="1200" dirty="0"/>
          </a:p>
        </p:txBody>
      </p:sp>
      <p:sp>
        <p:nvSpPr>
          <p:cNvPr id="12" name="Shape 10"/>
          <p:cNvSpPr/>
          <p:nvPr/>
        </p:nvSpPr>
        <p:spPr>
          <a:xfrm>
            <a:off x="457200" y="3246120"/>
            <a:ext cx="11247120" cy="685800"/>
          </a:xfrm>
          <a:prstGeom prst="rect">
            <a:avLst/>
          </a:prstGeom>
          <a:solidFill>
            <a:srgbClr val="FFFFFF"/>
          </a:solidFill>
          <a:ln/>
        </p:spPr>
      </p:sp>
      <p:sp>
        <p:nvSpPr>
          <p:cNvPr id="13" name="Shape 11"/>
          <p:cNvSpPr/>
          <p:nvPr/>
        </p:nvSpPr>
        <p:spPr>
          <a:xfrm>
            <a:off x="457200" y="3246120"/>
            <a:ext cx="1828800" cy="685800"/>
          </a:xfrm>
          <a:prstGeom prst="rect">
            <a:avLst/>
          </a:prstGeom>
          <a:solidFill>
            <a:srgbClr val="990011"/>
          </a:solidFill>
          <a:ln/>
        </p:spPr>
      </p:sp>
      <p:sp>
        <p:nvSpPr>
          <p:cNvPr id="14" name="Text 12"/>
          <p:cNvSpPr/>
          <p:nvPr/>
        </p:nvSpPr>
        <p:spPr>
          <a:xfrm>
            <a:off x="457200" y="3246120"/>
            <a:ext cx="1828800" cy="685800"/>
          </a:xfrm>
          <a:prstGeom prst="rect">
            <a:avLst/>
          </a:prstGeom>
          <a:noFill/>
          <a:ln/>
        </p:spPr>
        <p:txBody>
          <a:bodyPr wrap="square" rtlCol="0" anchor="ctr"/>
          <a:lstStyle/>
          <a:p>
            <a:pPr marL="0" indent="0" algn="ctr">
              <a:buNone/>
            </a:pPr>
            <a:r>
              <a:rPr lang="en-US" sz="1100" b="1" kern="0" spc="200" dirty="0">
                <a:solidFill>
                  <a:srgbClr val="C9A961"/>
                </a:solidFill>
                <a:latin typeface="Calibri" pitchFamily="34" charset="0"/>
                <a:ea typeface="Calibri" pitchFamily="34" charset="-122"/>
                <a:cs typeface="Calibri" pitchFamily="34" charset="-120"/>
              </a:rPr>
              <a:t>MONTH 6-12</a:t>
            </a:r>
            <a:endParaRPr lang="en-US" sz="1100" dirty="0"/>
          </a:p>
        </p:txBody>
      </p:sp>
      <p:sp>
        <p:nvSpPr>
          <p:cNvPr id="15" name="Text 13"/>
          <p:cNvSpPr/>
          <p:nvPr/>
        </p:nvSpPr>
        <p:spPr>
          <a:xfrm>
            <a:off x="2468880" y="3246120"/>
            <a:ext cx="9144000" cy="685800"/>
          </a:xfrm>
          <a:prstGeom prst="rect">
            <a:avLst/>
          </a:prstGeom>
          <a:noFill/>
          <a:ln/>
        </p:spPr>
        <p:txBody>
          <a:bodyPr wrap="square" rtlCol="0" anchor="ctr"/>
          <a:lstStyle/>
          <a:p>
            <a:pPr marL="0" indent="0">
              <a:buNone/>
            </a:pPr>
            <a:r>
              <a:rPr lang="en-US" sz="1200" dirty="0">
                <a:solidFill>
                  <a:srgbClr val="1A1A1A"/>
                </a:solidFill>
                <a:latin typeface="Calibri" pitchFamily="34" charset="0"/>
                <a:ea typeface="Calibri" pitchFamily="34" charset="-122"/>
                <a:cs typeface="Calibri" pitchFamily="34" charset="-120"/>
              </a:rPr>
              <a:t>Decision: which markets to enter first (likely UAE + Bahrain)</a:t>
            </a:r>
            <a:endParaRPr lang="en-US" sz="1200" dirty="0"/>
          </a:p>
        </p:txBody>
      </p:sp>
      <p:sp>
        <p:nvSpPr>
          <p:cNvPr id="16" name="Shape 14"/>
          <p:cNvSpPr/>
          <p:nvPr/>
        </p:nvSpPr>
        <p:spPr>
          <a:xfrm>
            <a:off x="457200" y="4023360"/>
            <a:ext cx="11247120" cy="685800"/>
          </a:xfrm>
          <a:prstGeom prst="rect">
            <a:avLst/>
          </a:prstGeom>
          <a:solidFill>
            <a:srgbClr val="FFFFFF"/>
          </a:solidFill>
          <a:ln/>
        </p:spPr>
      </p:sp>
      <p:sp>
        <p:nvSpPr>
          <p:cNvPr id="17" name="Shape 15"/>
          <p:cNvSpPr/>
          <p:nvPr/>
        </p:nvSpPr>
        <p:spPr>
          <a:xfrm>
            <a:off x="457200" y="4023360"/>
            <a:ext cx="1828800" cy="685800"/>
          </a:xfrm>
          <a:prstGeom prst="rect">
            <a:avLst/>
          </a:prstGeom>
          <a:solidFill>
            <a:srgbClr val="990011"/>
          </a:solidFill>
          <a:ln/>
        </p:spPr>
      </p:sp>
      <p:sp>
        <p:nvSpPr>
          <p:cNvPr id="18" name="Text 16"/>
          <p:cNvSpPr/>
          <p:nvPr/>
        </p:nvSpPr>
        <p:spPr>
          <a:xfrm>
            <a:off x="457200" y="4023360"/>
            <a:ext cx="1828800" cy="685800"/>
          </a:xfrm>
          <a:prstGeom prst="rect">
            <a:avLst/>
          </a:prstGeom>
          <a:noFill/>
          <a:ln/>
        </p:spPr>
        <p:txBody>
          <a:bodyPr wrap="square" rtlCol="0" anchor="ctr"/>
          <a:lstStyle/>
          <a:p>
            <a:pPr marL="0" indent="0" algn="ctr">
              <a:buNone/>
            </a:pPr>
            <a:r>
              <a:rPr lang="en-US" sz="1100" b="1" kern="0" spc="200" dirty="0">
                <a:solidFill>
                  <a:srgbClr val="C9A961"/>
                </a:solidFill>
                <a:latin typeface="Calibri" pitchFamily="34" charset="0"/>
                <a:ea typeface="Calibri" pitchFamily="34" charset="-122"/>
                <a:cs typeface="Calibri" pitchFamily="34" charset="-120"/>
              </a:rPr>
              <a:t>YEAR 1-2</a:t>
            </a:r>
            <a:endParaRPr lang="en-US" sz="1100" dirty="0"/>
          </a:p>
        </p:txBody>
      </p:sp>
      <p:sp>
        <p:nvSpPr>
          <p:cNvPr id="19" name="Text 17"/>
          <p:cNvSpPr/>
          <p:nvPr/>
        </p:nvSpPr>
        <p:spPr>
          <a:xfrm>
            <a:off x="2468880" y="4023360"/>
            <a:ext cx="9144000" cy="685800"/>
          </a:xfrm>
          <a:prstGeom prst="rect">
            <a:avLst/>
          </a:prstGeom>
          <a:noFill/>
          <a:ln/>
        </p:spPr>
        <p:txBody>
          <a:bodyPr wrap="square" rtlCol="0" anchor="ctr"/>
          <a:lstStyle/>
          <a:p>
            <a:pPr marL="0" indent="0">
              <a:buNone/>
            </a:pPr>
            <a:r>
              <a:rPr lang="en-US" sz="1200" dirty="0">
                <a:solidFill>
                  <a:srgbClr val="1A1A1A"/>
                </a:solidFill>
                <a:latin typeface="Calibri" pitchFamily="34" charset="0"/>
                <a:ea typeface="Calibri" pitchFamily="34" charset="-122"/>
                <a:cs typeface="Calibri" pitchFamily="34" charset="-120"/>
              </a:rPr>
              <a:t>Hire Franchise Development lead (from F&amp;B franchise sales background)</a:t>
            </a:r>
            <a:endParaRPr lang="en-US" sz="1200" dirty="0"/>
          </a:p>
        </p:txBody>
      </p:sp>
      <p:sp>
        <p:nvSpPr>
          <p:cNvPr id="20" name="Shape 18"/>
          <p:cNvSpPr/>
          <p:nvPr/>
        </p:nvSpPr>
        <p:spPr>
          <a:xfrm>
            <a:off x="457200" y="4800600"/>
            <a:ext cx="11247120" cy="685800"/>
          </a:xfrm>
          <a:prstGeom prst="rect">
            <a:avLst/>
          </a:prstGeom>
          <a:solidFill>
            <a:srgbClr val="FFFFFF"/>
          </a:solidFill>
          <a:ln/>
        </p:spPr>
      </p:sp>
      <p:sp>
        <p:nvSpPr>
          <p:cNvPr id="21" name="Shape 19"/>
          <p:cNvSpPr/>
          <p:nvPr/>
        </p:nvSpPr>
        <p:spPr>
          <a:xfrm>
            <a:off x="457200" y="4800600"/>
            <a:ext cx="1828800" cy="685800"/>
          </a:xfrm>
          <a:prstGeom prst="rect">
            <a:avLst/>
          </a:prstGeom>
          <a:solidFill>
            <a:srgbClr val="990011"/>
          </a:solidFill>
          <a:ln/>
        </p:spPr>
      </p:sp>
      <p:sp>
        <p:nvSpPr>
          <p:cNvPr id="22" name="Text 20"/>
          <p:cNvSpPr/>
          <p:nvPr/>
        </p:nvSpPr>
        <p:spPr>
          <a:xfrm>
            <a:off x="457200" y="4800600"/>
            <a:ext cx="1828800" cy="685800"/>
          </a:xfrm>
          <a:prstGeom prst="rect">
            <a:avLst/>
          </a:prstGeom>
          <a:noFill/>
          <a:ln/>
        </p:spPr>
        <p:txBody>
          <a:bodyPr wrap="square" rtlCol="0" anchor="ctr"/>
          <a:lstStyle/>
          <a:p>
            <a:pPr marL="0" indent="0" algn="ctr">
              <a:buNone/>
            </a:pPr>
            <a:r>
              <a:rPr lang="en-US" sz="1100" b="1" kern="0" spc="200" dirty="0">
                <a:solidFill>
                  <a:srgbClr val="C9A961"/>
                </a:solidFill>
                <a:latin typeface="Calibri" pitchFamily="34" charset="0"/>
                <a:ea typeface="Calibri" pitchFamily="34" charset="-122"/>
                <a:cs typeface="Calibri" pitchFamily="34" charset="-120"/>
              </a:rPr>
              <a:t>YEAR 2</a:t>
            </a:r>
            <a:endParaRPr lang="en-US" sz="1100" dirty="0"/>
          </a:p>
        </p:txBody>
      </p:sp>
      <p:sp>
        <p:nvSpPr>
          <p:cNvPr id="23" name="Text 21"/>
          <p:cNvSpPr/>
          <p:nvPr/>
        </p:nvSpPr>
        <p:spPr>
          <a:xfrm>
            <a:off x="2468880" y="4800600"/>
            <a:ext cx="9144000" cy="685800"/>
          </a:xfrm>
          <a:prstGeom prst="rect">
            <a:avLst/>
          </a:prstGeom>
          <a:noFill/>
          <a:ln/>
        </p:spPr>
        <p:txBody>
          <a:bodyPr wrap="square" rtlCol="0" anchor="ctr"/>
          <a:lstStyle/>
          <a:p>
            <a:pPr marL="0" indent="0">
              <a:buNone/>
            </a:pPr>
            <a:r>
              <a:rPr lang="en-US" sz="1200" dirty="0">
                <a:solidFill>
                  <a:srgbClr val="1A1A1A"/>
                </a:solidFill>
                <a:latin typeface="Calibri" pitchFamily="34" charset="0"/>
                <a:ea typeface="Calibri" pitchFamily="34" charset="-122"/>
                <a:cs typeface="Calibri" pitchFamily="34" charset="-120"/>
              </a:rPr>
              <a:t>First franchise agreement decision — only after flagship proves</a:t>
            </a:r>
            <a:endParaRPr lang="en-US" sz="1200" dirty="0"/>
          </a:p>
        </p:txBody>
      </p:sp>
      <p:sp>
        <p:nvSpPr>
          <p:cNvPr id="24" name="Text 22"/>
          <p:cNvSpPr/>
          <p:nvPr/>
        </p:nvSpPr>
        <p:spPr>
          <a:xfrm>
            <a:off x="11338560" y="6537960"/>
            <a:ext cx="731520" cy="228600"/>
          </a:xfrm>
          <a:prstGeom prst="rect">
            <a:avLst/>
          </a:prstGeom>
          <a:noFill/>
          <a:ln/>
        </p:spPr>
        <p:txBody>
          <a:bodyPr wrap="square" rtlCol="0" anchor="ctr"/>
          <a:lstStyle/>
          <a:p>
            <a:pPr marL="0" indent="0" algn="r">
              <a:buNone/>
            </a:pPr>
            <a:r>
              <a:rPr lang="en-US" sz="900" dirty="0">
                <a:solidFill>
                  <a:srgbClr val="6B6B6B"/>
                </a:solidFill>
                <a:latin typeface="Calibri" pitchFamily="34" charset="0"/>
                <a:ea typeface="Calibri" pitchFamily="34" charset="-122"/>
                <a:cs typeface="Calibri" pitchFamily="34" charset="-120"/>
              </a:rPr>
              <a:t>14 / 15</a:t>
            </a:r>
            <a:endParaRPr lang="en-US" sz="900" dirty="0"/>
          </a:p>
        </p:txBody>
      </p:sp>
      <p:sp>
        <p:nvSpPr>
          <p:cNvPr id="25" name="Text 23"/>
          <p:cNvSpPr/>
          <p:nvPr/>
        </p:nvSpPr>
        <p:spPr>
          <a:xfrm>
            <a:off x="457200" y="6537960"/>
            <a:ext cx="10058400" cy="228600"/>
          </a:xfrm>
          <a:prstGeom prst="rect">
            <a:avLst/>
          </a:prstGeom>
          <a:noFill/>
          <a:ln/>
        </p:spPr>
        <p:txBody>
          <a:bodyPr wrap="square" rtlCol="0" anchor="ctr"/>
          <a:lstStyle/>
          <a:p>
            <a:pPr marL="0" indent="0">
              <a:buNone/>
            </a:pPr>
            <a:r>
              <a:rPr lang="en-US" sz="800" dirty="0">
                <a:solidFill>
                  <a:srgbClr val="6B6B6B"/>
                </a:solidFill>
                <a:latin typeface="Calibri" pitchFamily="34" charset="0"/>
                <a:ea typeface="Calibri" pitchFamily="34" charset="-122"/>
                <a:cs typeface="Calibri" pitchFamily="34" charset="-120"/>
              </a:rPr>
              <a:t>Initiative · Detail · CONFIDENTIAL</a:t>
            </a:r>
            <a:endParaRPr lang="en-US" sz="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CF6F5"/>
        </a:solidFill>
        <a:effectLst/>
      </p:bgPr>
    </p:bg>
    <p:spTree>
      <p:nvGrpSpPr>
        <p:cNvPr id="1" name=""/>
        <p:cNvGrpSpPr/>
        <p:nvPr/>
      </p:nvGrpSpPr>
      <p:grpSpPr>
        <a:xfrm>
          <a:off x="0" y="0"/>
          <a:ext cx="0" cy="0"/>
          <a:chOff x="0" y="0"/>
          <a:chExt cx="0" cy="0"/>
        </a:xfrm>
      </p:grpSpPr>
      <p:sp>
        <p:nvSpPr>
          <p:cNvPr id="2" name="Shape 0"/>
          <p:cNvSpPr/>
          <p:nvPr/>
        </p:nvSpPr>
        <p:spPr>
          <a:xfrm>
            <a:off x="0" y="0"/>
            <a:ext cx="12188952" cy="1371600"/>
          </a:xfrm>
          <a:prstGeom prst="rect">
            <a:avLst/>
          </a:prstGeom>
          <a:solidFill>
            <a:srgbClr val="990011"/>
          </a:solidFill>
          <a:ln/>
        </p:spPr>
      </p:sp>
      <p:sp>
        <p:nvSpPr>
          <p:cNvPr id="3" name="Text 1"/>
          <p:cNvSpPr/>
          <p:nvPr/>
        </p:nvSpPr>
        <p:spPr>
          <a:xfrm>
            <a:off x="457200" y="365760"/>
            <a:ext cx="11247120" cy="640080"/>
          </a:xfrm>
          <a:prstGeom prst="rect">
            <a:avLst/>
          </a:prstGeom>
          <a:noFill/>
          <a:ln/>
        </p:spPr>
        <p:txBody>
          <a:bodyPr wrap="square" rtlCol="0" anchor="ctr"/>
          <a:lstStyle/>
          <a:p>
            <a:pPr marL="0" indent="0">
              <a:buNone/>
            </a:pPr>
            <a:r>
              <a:rPr lang="en-US" sz="2800" b="1" dirty="0">
                <a:solidFill>
                  <a:srgbClr val="FFFFFF"/>
                </a:solidFill>
                <a:latin typeface="Georgia" pitchFamily="34" charset="0"/>
                <a:ea typeface="Georgia" pitchFamily="34" charset="-122"/>
                <a:cs typeface="Georgia" pitchFamily="34" charset="-120"/>
              </a:rPr>
              <a:t>The Long Bet. The Asymmetric Bet.</a:t>
            </a:r>
            <a:endParaRPr lang="en-US" sz="2800" dirty="0"/>
          </a:p>
        </p:txBody>
      </p:sp>
      <p:sp>
        <p:nvSpPr>
          <p:cNvPr id="4" name="Text 2"/>
          <p:cNvSpPr/>
          <p:nvPr/>
        </p:nvSpPr>
        <p:spPr>
          <a:xfrm>
            <a:off x="457200" y="914400"/>
            <a:ext cx="11247120" cy="365760"/>
          </a:xfrm>
          <a:prstGeom prst="rect">
            <a:avLst/>
          </a:prstGeom>
          <a:noFill/>
          <a:ln/>
        </p:spPr>
        <p:txBody>
          <a:bodyPr wrap="square" rtlCol="0" anchor="ctr"/>
          <a:lstStyle/>
          <a:p>
            <a:pPr marL="0" indent="0">
              <a:buNone/>
            </a:pPr>
            <a:r>
              <a:rPr lang="en-US" sz="1400" i="1" dirty="0">
                <a:solidFill>
                  <a:srgbClr val="C9A961"/>
                </a:solidFill>
                <a:latin typeface="Calibri" pitchFamily="34" charset="0"/>
                <a:ea typeface="Calibri" pitchFamily="34" charset="-122"/>
                <a:cs typeface="Calibri" pitchFamily="34" charset="-120"/>
              </a:rPr>
              <a:t>Highest variance of any initiative. Highest ceiling. Hardest to start.</a:t>
            </a:r>
            <a:endParaRPr lang="en-US" sz="1400" dirty="0"/>
          </a:p>
        </p:txBody>
      </p:sp>
      <p:sp>
        <p:nvSpPr>
          <p:cNvPr id="5" name="Text 3"/>
          <p:cNvSpPr/>
          <p:nvPr/>
        </p:nvSpPr>
        <p:spPr>
          <a:xfrm>
            <a:off x="457200" y="1828800"/>
            <a:ext cx="11247120" cy="457200"/>
          </a:xfrm>
          <a:prstGeom prst="rect">
            <a:avLst/>
          </a:prstGeom>
          <a:noFill/>
          <a:ln/>
        </p:spPr>
        <p:txBody>
          <a:bodyPr wrap="square" rtlCol="0" anchor="ctr"/>
          <a:lstStyle/>
          <a:p>
            <a:pPr marL="0" indent="0">
              <a:buNone/>
            </a:pPr>
            <a:r>
              <a:rPr lang="en-US" sz="1800" b="1" dirty="0">
                <a:solidFill>
                  <a:srgbClr val="990011"/>
                </a:solidFill>
                <a:latin typeface="Georgia" pitchFamily="34" charset="0"/>
                <a:ea typeface="Georgia" pitchFamily="34" charset="-122"/>
                <a:cs typeface="Georgia" pitchFamily="34" charset="-120"/>
              </a:rPr>
              <a:t>Bottom line:</a:t>
            </a:r>
            <a:endParaRPr lang="en-US" sz="1800" dirty="0"/>
          </a:p>
        </p:txBody>
      </p:sp>
      <p:sp>
        <p:nvSpPr>
          <p:cNvPr id="6" name="Text 4"/>
          <p:cNvSpPr/>
          <p:nvPr/>
        </p:nvSpPr>
        <p:spPr>
          <a:xfrm>
            <a:off x="457200" y="2377440"/>
            <a:ext cx="11247120" cy="2286000"/>
          </a:xfrm>
          <a:prstGeom prst="rect">
            <a:avLst/>
          </a:prstGeom>
          <a:noFill/>
          <a:ln/>
        </p:spPr>
        <p:txBody>
          <a:bodyPr wrap="square" rtlCol="0" anchor="ctr"/>
          <a:lstStyle/>
          <a:p>
            <a:pPr marL="0" indent="0">
              <a:buNone/>
            </a:pPr>
            <a:r>
              <a:rPr lang="en-US" sz="1400" dirty="0">
                <a:solidFill>
                  <a:srgbClr val="1A1A1A"/>
                </a:solidFill>
                <a:latin typeface="Calibri" pitchFamily="34" charset="0"/>
                <a:ea typeface="Calibri" pitchFamily="34" charset="-122"/>
                <a:cs typeface="Calibri" pitchFamily="34" charset="-120"/>
              </a:rPr>
              <a:t>Franchise is the difference between Red Chili being a 3-restaurant Saudi business and Red Chili being a regional brand. But it cannot be rushed. The cost of a bad franchisee — recipe deviation in a market where customers can't tell, or hygiene failure that hits the press — is brand damage that takes years to repair. The discipline is in saying no early and slow. Year 1-2 is foundation only. Year 3+ is when this initiative becomes a real revenue line. By Year 5, it should be the largest contributor to the SPV. None of that happens unless we start the foundation work (trademarks, operations manual, master ERP) NOW, even though we can't sell franchises yet.</a:t>
            </a:r>
            <a:endParaRPr lang="en-US" sz="1400" dirty="0"/>
          </a:p>
        </p:txBody>
      </p:sp>
      <p:sp>
        <p:nvSpPr>
          <p:cNvPr id="7" name="Shape 5"/>
          <p:cNvSpPr/>
          <p:nvPr/>
        </p:nvSpPr>
        <p:spPr>
          <a:xfrm>
            <a:off x="0" y="6035040"/>
            <a:ext cx="12188952" cy="822960"/>
          </a:xfrm>
          <a:prstGeom prst="rect">
            <a:avLst/>
          </a:prstGeom>
          <a:solidFill>
            <a:srgbClr val="1A1A1A"/>
          </a:solidFill>
          <a:ln/>
        </p:spPr>
      </p:sp>
      <p:sp>
        <p:nvSpPr>
          <p:cNvPr id="8" name="Text 6"/>
          <p:cNvSpPr/>
          <p:nvPr/>
        </p:nvSpPr>
        <p:spPr>
          <a:xfrm>
            <a:off x="457200" y="6126480"/>
            <a:ext cx="11247120" cy="365760"/>
          </a:xfrm>
          <a:prstGeom prst="rect">
            <a:avLst/>
          </a:prstGeom>
          <a:noFill/>
          <a:ln/>
        </p:spPr>
        <p:txBody>
          <a:bodyPr wrap="square" rtlCol="0" anchor="ctr"/>
          <a:lstStyle/>
          <a:p>
            <a:pPr marL="0" indent="0">
              <a:buNone/>
            </a:pPr>
            <a:r>
              <a:rPr lang="en-US" sz="1200" b="1" dirty="0">
                <a:solidFill>
                  <a:srgbClr val="FFFFFF"/>
                </a:solidFill>
                <a:latin typeface="Calibri" pitchFamily="34" charset="0"/>
                <a:ea typeface="Calibri" pitchFamily="34" charset="-122"/>
                <a:cs typeface="Calibri" pitchFamily="34" charset="-120"/>
              </a:rPr>
              <a:t>Initiative 04 · Global Franchise System · Detail Deck v1.0 (Draft)</a:t>
            </a:r>
            <a:endParaRPr lang="en-US" sz="1200" dirty="0"/>
          </a:p>
        </p:txBody>
      </p:sp>
      <p:sp>
        <p:nvSpPr>
          <p:cNvPr id="9" name="Text 7"/>
          <p:cNvSpPr/>
          <p:nvPr/>
        </p:nvSpPr>
        <p:spPr>
          <a:xfrm>
            <a:off x="457200" y="6446520"/>
            <a:ext cx="11247120" cy="365760"/>
          </a:xfrm>
          <a:prstGeom prst="rect">
            <a:avLst/>
          </a:prstGeom>
          <a:noFill/>
          <a:ln/>
        </p:spPr>
        <p:txBody>
          <a:bodyPr wrap="square" rtlCol="0" anchor="ctr"/>
          <a:lstStyle/>
          <a:p>
            <a:pPr marL="0" indent="0">
              <a:buNone/>
            </a:pPr>
            <a:r>
              <a:rPr lang="en-US" sz="1000" i="1" dirty="0">
                <a:solidFill>
                  <a:srgbClr val="C9A961"/>
                </a:solidFill>
                <a:latin typeface="Calibri" pitchFamily="34" charset="0"/>
                <a:ea typeface="Calibri" pitchFamily="34" charset="-122"/>
                <a:cs typeface="Calibri" pitchFamily="34" charset="-120"/>
              </a:rPr>
              <a:t>CONFIDENTIAL · For Dr. Sharouz Khan and authorised reviewers only</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2078</Words>
  <Application>Microsoft Office PowerPoint</Application>
  <PresentationFormat>Widescreen</PresentationFormat>
  <Paragraphs>277</Paragraphs>
  <Slides>15</Slides>
  <Notes>15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Georgia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Global Franchise System</dc:title>
  <dc:subject>PptxGenJS Presentation</dc:subject>
  <dc:creator>PptxGenJS</dc:creator>
  <cp:lastModifiedBy>pc</cp:lastModifiedBy>
  <cp:revision>1</cp:revision>
  <dcterms:created xsi:type="dcterms:W3CDTF">2026-05-07T01:18:22Z</dcterms:created>
  <dcterms:modified xsi:type="dcterms:W3CDTF">2026-05-07T01:44:27Z</dcterms:modified>
</cp:coreProperties>
</file>