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8229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03 · DETAIL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146304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 Chili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822960" y="237744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i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Royalty Club + WBC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347472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E5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tiers. Pre-paid wallet. Private lounge for the top tier. Built for repeat-visit economics.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51206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for: Dr. Sharouz Khan + Marketing Lead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54864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Draft v1.0 · For Dr. Sharouz Khan and authorised reviewers only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22960" y="59436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5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Mohammad Shakil · NTT Groups · Vivid Verse Global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This Initiative Is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sentence, then in three.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10972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78308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three-tier loyalty programme — Silver / Gold / Platinum (WBC) — that turns walk-in customers into repeat members with pre-paid wallets, exclusive benefits, and private lounge access for the top tier.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3108960"/>
            <a:ext cx="1124712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3108960"/>
            <a:ext cx="548640" cy="914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3108960"/>
            <a:ext cx="548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88720" y="310896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is.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QR-based wallet membership. Three pricing tiers (SAR 25 / 75 / 250 joining). Each tier unlocks discounts, perks, and — at Platinum — access to the World Business Club private lounge.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4114800"/>
            <a:ext cx="1124712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4114800"/>
            <a:ext cx="548640" cy="914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4114800"/>
            <a:ext cx="548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188720" y="411480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works.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Pre-paid wallets generate float (deferred revenue). Tier system creates aspiration. Member uplift (+15-30%) on per-visit spend. Birthday + win-back triggers reactivate sleepers.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5120640"/>
            <a:ext cx="1124712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5120640"/>
            <a:ext cx="548640" cy="9144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5120640"/>
            <a:ext cx="548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1188720" y="512064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second.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added after Dynamic Menu is live (enrolment friction is much lower with the platform than without). WBC Lounge is Phase 2 only — built after wallet base hits 1,500+.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15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Problem It Solves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Red Chili needs this — specifically.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486400" cy="45720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THIS INITIATIVE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40080" y="23774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Walk-in customers don't return predictably — no incentive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No way to capture customer data without friction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40080" y="34747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Discount-led promotions train customers to wait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40233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Birthday and special-occasion business goes to competitors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4572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Cash-flow gap between food cost and customer payment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51206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VIP customers undifferentiated from walk-ins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17920" y="1691640"/>
            <a:ext cx="5486400" cy="4572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0" y="1828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THIS INITIATIVE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0" y="23774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Member uplift: +15-30% spend per visit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QR enrolment at table — 30-second sign-up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0" y="34747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Discounts felt as benefits, not promotions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00800" y="40233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Birthday triggers + win-back automation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400800" y="4572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Pre-paid wallets bring forward cash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00800" y="51206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WBC tier creates aspirational top-of-funnel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15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It Works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by step. The mechanics.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Enrol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scans QR at table. Picks tier. Pays joining wallet (SAR 25-250). Gets digital card on phone — no plastic. Welcome WhatsApp triggered.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6042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336042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345186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45186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Visit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5186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shows QR at any visit. Discount auto-applied at POS. Points accrue. Wallet drawn down (or topped up). Visit logged.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7220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617220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626364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26364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Engage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26364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triggers: birthday, anniversary, 30-day no-visit win-back, exclusive specials. 95%+ open rate vs 20% email.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983980" y="1691640"/>
            <a:ext cx="26289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898398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907542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075420" y="233172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Aspirate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075420" y="2926080"/>
            <a:ext cx="24460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Silver members see Gold benefits ('upgrade for SAR 50'). Gold sees Platinum/WBC ('reserve a chef's table this month'). Aspiration drives upgrade.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Stakeholders &amp; Roles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does what. Clear ownership.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6916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343400" y="16916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Responsibility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092440" y="16916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/ Module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148840"/>
            <a:ext cx="11247120" cy="548640"/>
          </a:xfrm>
          <a:prstGeom prst="rect">
            <a:avLst/>
          </a:prstGeom>
          <a:solidFill>
            <a:srgbClr val="FCF6F5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1488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(Customer)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343400" y="21488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Enrol, visit, accrue, redeem, refer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092440" y="21488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App + Digital Card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1124712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7432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Reception (Branch)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343400" y="27432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Walk-in enrolment, lounge entry, VIP recognition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092440" y="27432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Reception Module + QR Scanner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337560"/>
            <a:ext cx="11247120" cy="548640"/>
          </a:xfrm>
          <a:prstGeom prst="rect">
            <a:avLst/>
          </a:prstGeom>
          <a:solidFill>
            <a:srgbClr val="FCF6F5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" y="333756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Lead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343400" y="333756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Campaigns, segments, WhatsApp flows, content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092440" y="333756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Dashboard + Campaign Builder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1124712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4360" y="39319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 / Dr. Khan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343400" y="39319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strategy, WBC events, top-tier relationships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092440" y="39319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 + Tier Management + WBC Events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526280"/>
            <a:ext cx="11247120" cy="548640"/>
          </a:xfrm>
          <a:prstGeom prst="rect">
            <a:avLst/>
          </a:prstGeom>
          <a:solidFill>
            <a:srgbClr val="FCF6F5"/>
          </a:solidFill>
          <a:ln w="6350">
            <a:solidFill>
              <a:srgbClr val="E5E5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4360" y="45262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Branch Mgr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343400" y="45262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VIP list, member service, complaint resolution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092440" y="45262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Branch View + VIP Tonight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15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the Money Flows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revenue comes from. Where it goes.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4864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5486400" cy="54864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69164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INFLOW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4231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Year 1 wallet inflow (deferred):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1.14M (from joining + top-ups)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4008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Year 5 wallet inflow: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3.14M cumulative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3429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Year 1 incremental from uplift: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1.14M (member visits × uplift)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39319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Year 5 incremental: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3.14M annual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44348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Avg member visit frequency: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1.8x non-member rate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49377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Avg member spend per visit: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+15% Silver / +22% Gold / +30% Platinum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217920" y="1691640"/>
            <a:ext cx="548640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6217920" y="1691640"/>
            <a:ext cx="54864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0" y="169164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/ OUTFLOW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0" y="24231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Platform build: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180K — VVG in-kind (QR enrolment, tier mgmt, redemption)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400800" y="292608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Annual maintenance: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36K (cloud + features)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0" y="34290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Discount cost (avg 12% off member visits):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 — netted in P&amp;L below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400800" y="39319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WBC Lounge build (Phase 2 only):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280K — Year 2-3 — only if Phase 1 hits gates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00800" y="443484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WBC events (Phase 2):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84K/year (chef's tables, networking, etc)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15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Unit Economics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costs. What it returns. What's left.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6916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Item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537960" y="16916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281160" y="16916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of Revenue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148840"/>
            <a:ext cx="11247120" cy="45720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1488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 incremental revenue (member uplift)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537960" y="21488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3.14M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9281160" y="21488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606040"/>
            <a:ext cx="11247120" cy="45720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060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Less: discount cost (12% avg)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37960" y="26060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(SAR 377K)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281160" y="26060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−12%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063240"/>
            <a:ext cx="11247120" cy="457200"/>
          </a:xfrm>
          <a:prstGeom prst="rect">
            <a:avLst/>
          </a:prstGeom>
          <a:solidFill>
            <a:srgbClr val="1A1A1A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" y="30632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INCREMENTAL FROM LOYALTY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537960" y="30632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2.77M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9281160" y="30632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88%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520440"/>
            <a:ext cx="11247120" cy="45720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4360" y="35204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 wallet inflow (deferred)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537960" y="35204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 3.14M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9281160" y="35204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benefit, not P&amp;L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3977640"/>
            <a:ext cx="11247120" cy="45720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4360" y="39776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Less: maintenance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537960" y="39776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(SAR 36K)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281160" y="39776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1%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4434840"/>
            <a:ext cx="11247120" cy="45720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4360" y="44348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WBC Lounge ops (if launched)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537960" y="44348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(SAR 84K)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281160" y="44348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only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7200" y="4892040"/>
            <a:ext cx="11247120" cy="457200"/>
          </a:xfrm>
          <a:prstGeom prst="rect">
            <a:avLst/>
          </a:prstGeom>
          <a:solidFill>
            <a:srgbClr val="1A1A1A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94360" y="489204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FIVE-YEAR CUMULATIVE NET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537960" y="489204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~SAR 8.5M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9281160" y="48920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uplift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57200" y="5760720"/>
            <a:ext cx="11247120" cy="548640"/>
          </a:xfrm>
          <a:prstGeom prst="rect">
            <a:avLst/>
          </a:prstGeom>
          <a:solidFill>
            <a:srgbClr val="FFF8E1"/>
          </a:solidFill>
          <a:ln w="12700">
            <a:solidFill>
              <a:srgbClr val="F2C94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94360" y="576072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WORKING ASSUMPTION  </a:t>
            </a:r>
            <a:pPr indent="0" marL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Wallet float (SAR 287K-3.14M) is deferred revenue, not pure profit — members will redeem against future spending. The uplift figure is the real P&amp;L driver. Discount cost (12%) is conservative; if true cost is 15%, net contribution drops by 25%.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15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Growth Drivers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moves the needle. What we can control vs what we can't.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457200" cy="8229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97280" y="1783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Enrolment rate (% of dine-in customers)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97280" y="21488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control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937760" y="16916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30-40% Year 1. Driven by QR friction, server prompting, joining incentive. We control all three.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6060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606040"/>
            <a:ext cx="457200" cy="8229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26060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97280" y="26974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Tier mix (% Gold / Platinum)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97280" y="30632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control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937760" y="26060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Higher-tier members drive most economics. Pushing Silver→Gold via aspiration matters more than total member count.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5204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520440"/>
            <a:ext cx="457200" cy="8229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35204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97280" y="36118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Member visit frequency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097280" y="39776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control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937760" y="35204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1.5x → 2x non-member is achievable. Driven by WhatsApp triggers, exclusive content, birthday treatment.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4348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434840"/>
            <a:ext cx="457200" cy="8229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44348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097280" y="45262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Discount discipline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097280" y="48920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control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937760" y="44348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Holding the 12% cap. Not running parallel discount promotions that erode the differentiation.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5349240"/>
            <a:ext cx="11247120" cy="822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" y="5349240"/>
            <a:ext cx="457200" cy="822960"/>
          </a:xfrm>
          <a:prstGeom prst="rect">
            <a:avLst/>
          </a:prstGeom>
          <a:solidFill>
            <a:srgbClr val="6B6B6B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" y="534924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?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1097280" y="54406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Customer payment behaviour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1097280" y="58064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4937760" y="5349240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markets resist pre-paid wallets — see it as locked money. Saudi market generally accepts; not guaranteed.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15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Bare-Minimum Scenario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at the floor, this still works — or doesn't. Here's the answer.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914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78308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FLOOR — minimum we expect to deliver: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" y="205740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 at half the projected enrolment, loyalty pays for itself in Year 1.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288036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88036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Floor: 15% enrolment (vs 30% target) = ~1,000 members Year 1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342900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342900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Floor uplift: +10% (vs +15-30%) = SAR 580K incremental revenue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397764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39776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After 12% discount cost: SAR 510K net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452628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5262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Less SAR 36K maintenance: SAR 474K Year 1 contribution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5074920"/>
            <a:ext cx="11247120" cy="45720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50749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Build cost (SAR 180K, VVG in-kind) recovered via uplift in &lt;5 months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" y="5760720"/>
            <a:ext cx="11247120" cy="640080"/>
          </a:xfrm>
          <a:prstGeom prst="rect">
            <a:avLst/>
          </a:prstGeom>
          <a:solidFill>
            <a:srgbClr val="FFF8E1"/>
          </a:solidFill>
          <a:ln w="12700">
            <a:solidFill>
              <a:srgbClr val="F2C94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4360" y="576072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HONEST CAVEAT  </a:t>
            </a:r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WBC Lounge build (SAR 280K) is Phase 2 — only after Phase 1 has 1,500+ wallet members and 6 months positive contribution. If Phase 1 doesn't hit those gates, we don't build the lounge. Period.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15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Assumptions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has to be true for this initiative to deliver.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1371600" cy="685800"/>
          </a:xfrm>
          <a:prstGeom prst="rect">
            <a:avLst/>
          </a:prstGeom>
          <a:solidFill>
            <a:srgbClr val="B86E00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RISK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554480" y="17373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Saudi customers will pre-pay wallets at SAR 25-250 levels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554480" y="210312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enrolment. Mitigated by SAR 25 entry tier — low friction.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57200" y="246888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457200" y="2468880"/>
            <a:ext cx="1371600" cy="685800"/>
          </a:xfrm>
          <a:prstGeom prst="rect">
            <a:avLst/>
          </a:prstGeom>
          <a:solidFill>
            <a:srgbClr val="B86E00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RISK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554480" y="25146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Discounts at 10-20% are perceived as benefits, not commodity promo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554480" y="288036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brand can't pull the discount tone, we end up running cheap. Marketing tone matters.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57200" y="324612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3246120"/>
            <a:ext cx="13716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324612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RISK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554480" y="32918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WBC Lounge phase justifies SAR 280K CapEx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554480" y="36576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test after 1,500+ members. If commit too early, lounge is empty.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57200" y="402336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4023360"/>
            <a:ext cx="1371600" cy="68580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4023360"/>
            <a:ext cx="1371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RISK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554480" y="40690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Business APIs work in KSA at our scale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554480" y="44348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Tested at scale by VVG. KSA market is mature for WhatsApp commerce.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Timeline &amp; Milestones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expect to be at each gate.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0-2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2240280"/>
            <a:ext cx="2628900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2331720"/>
            <a:ext cx="24460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2834640"/>
            <a:ext cx="24460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VVG builds wallet system, QR enrolment, tier mgmt. Marketing creative for tier launch. Reception training.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6042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0" name="Text 8"/>
          <p:cNvSpPr/>
          <p:nvPr/>
        </p:nvSpPr>
        <p:spPr>
          <a:xfrm>
            <a:off x="345186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2-4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360420" y="2240280"/>
            <a:ext cx="2628900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2" name="Text 10"/>
          <p:cNvSpPr/>
          <p:nvPr/>
        </p:nvSpPr>
        <p:spPr>
          <a:xfrm>
            <a:off x="3451860" y="2331720"/>
            <a:ext cx="24460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1 Launch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51860" y="2834640"/>
            <a:ext cx="24460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Silver + Gold tiers go live. Reception enrolment campaign. WhatsApp flows activated. Birthday triggers on.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7220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5" name="Text 13"/>
          <p:cNvSpPr/>
          <p:nvPr/>
        </p:nvSpPr>
        <p:spPr>
          <a:xfrm>
            <a:off x="626364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4-12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172200" y="2240280"/>
            <a:ext cx="2628900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17" name="Text 15"/>
          <p:cNvSpPr/>
          <p:nvPr/>
        </p:nvSpPr>
        <p:spPr>
          <a:xfrm>
            <a:off x="6263640" y="2331720"/>
            <a:ext cx="24460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1 Scale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263640" y="2834640"/>
            <a:ext cx="24460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1,500 members by Month 12. Tier upgrade campaigns. Win-back automation tuned. Monthly review.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983980" y="1691640"/>
            <a:ext cx="262890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0" name="Text 18"/>
          <p:cNvSpPr/>
          <p:nvPr/>
        </p:nvSpPr>
        <p:spPr>
          <a:xfrm>
            <a:off x="9075420" y="1691640"/>
            <a:ext cx="24460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12-24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983980" y="2240280"/>
            <a:ext cx="2628900" cy="4023360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22" name="Text 20"/>
          <p:cNvSpPr/>
          <p:nvPr/>
        </p:nvSpPr>
        <p:spPr>
          <a:xfrm>
            <a:off x="9075420" y="2331720"/>
            <a:ext cx="24460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2: WBC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075420" y="2834640"/>
            <a:ext cx="24460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Phase 1 gates met: WBC Lounge fit-out + launch. Platinum tier marketed. Chef's tables, networking events. SAR 280K CapEx committed.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Could Go Wrong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risk register. Not optimised for selling.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7830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Low enrolment from walk-ins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1488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297680" y="178308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7680" y="205740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Reception SOP: every customer asked at payment. Server prompts at order. Initial 30-day double points incentive.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65176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65176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743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Wallet float gets redeemed faster than topped up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31089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297680" y="274320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297680" y="301752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Top-up triggers when balance &lt; SAR 50. Quarterly cohort analysis to detect drain. Adjust topup incentives.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61188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61188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37033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WBC Lounge launches empty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0080" y="40690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297680" y="370332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297680" y="397764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gate: don't build until 1,500+ wallet members + 6 months positive contribution. If gate not met, defer.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572000"/>
            <a:ext cx="11247120" cy="8686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572000"/>
            <a:ext cx="3657600" cy="8686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46634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Members game the discount system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40080" y="5029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happens: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97680" y="4663440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97680" y="493776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Account-level monitoring. Anomaly detection. Family-account limits. Has been seen in similar programmes — design accommodates.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15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KPIs — How We Measure Success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Specific. Measurable. Time-bound.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69164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251960" y="16916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806440" y="16916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60920" y="16916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915400" y="16916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148840"/>
            <a:ext cx="11247120" cy="50292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214884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members (cumulative)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251960" y="214884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1,500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806440" y="214884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5,000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60920" y="214884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8,000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915400" y="214884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enrolment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651760"/>
            <a:ext cx="11247120" cy="50292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" y="265176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mix (Gold + Platinum %)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251960" y="265176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12%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806440" y="265176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18%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360920" y="265176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22%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915400" y="265176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segment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3154680"/>
            <a:ext cx="11247120" cy="50292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94360" y="315468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Wallet float (SAR)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251960" y="315468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287K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806440" y="315468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1.4M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360920" y="315468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3.14M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915400" y="315468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3657600"/>
            <a:ext cx="11247120" cy="502920"/>
          </a:xfrm>
          <a:prstGeom prst="rect">
            <a:avLst/>
          </a:prstGeom>
          <a:solidFill>
            <a:srgbClr val="FFFFFF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4360" y="365760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visit frequency vs non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251960" y="365760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1.5x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806440" y="365760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1.8x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7360920" y="365760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2.0x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8915400" y="365760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 analytics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57200" y="4160520"/>
            <a:ext cx="11247120" cy="502920"/>
          </a:xfrm>
          <a:prstGeom prst="rect">
            <a:avLst/>
          </a:prstGeom>
          <a:solidFill>
            <a:srgbClr val="FCF6F5"/>
          </a:solidFill>
          <a:ln w="3810">
            <a:solidFill>
              <a:srgbClr val="E5E5E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94360" y="416052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incremental revenue (SAR)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4251960" y="416052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1.14M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806440" y="416052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2.86M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7360920" y="4160520"/>
            <a:ext cx="1280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3.14M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8915400" y="416052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book Sheet 4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15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 Need From You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Concrete, dated, specific. No fluff.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69164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69164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0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468880" y="169164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of tier pricing (SAR 25 / 75 / 250) — open to negotiation but ranges should hold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" y="246888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6888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0-1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468880" y="246888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Sign-off on launch creative (digital cards, in-store signage, WhatsApp templates)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24612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457200" y="324612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4612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468880" y="324612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Reception team training scheduled (each branch · 2-day workshop)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4023360"/>
            <a:ext cx="11247120" cy="685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4023360"/>
            <a:ext cx="18288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4023360"/>
            <a:ext cx="1828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12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468880" y="402336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/ WBC Lounge gate review with Dr. Khan based on Phase 1 metrics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338560" y="65379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15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· Detail · CONFIDENTIAL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3716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Buy The Repeat Visit. Build The Database. Reserve The Top Tier.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turns one-time customers into the highest-LTV cohort the business has.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18288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Bottom line: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2377440"/>
            <a:ext cx="1124712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loyalty programs fail because they're discount-led. This one is benefit-led — and the discount discipline (12% cap, no parallel promos) is the protection. The wallet structure brings forward cash; the tier structure creates aspiration; the WBC Lounge (Phase 2 only) creates a luxury halo for the entire brand. The combined economics — uplift + wallet float — are SAR 8M+ cumulative across 5 years. The risk is execution discipline: marketing tone matters more here than in other initiatives. If Red Chili can hold the brand voice, this works.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0" y="6035040"/>
            <a:ext cx="12188952" cy="82296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612648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03 · Royalty Club + WBC · Detail Deck v1.0 (Draft)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64465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For Dr. Sharouz Khan and authorised reviewers only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Royalty Club + WBC</dc:title>
  <dc:subject>PptxGenJS Presentation</dc:subject>
  <dc:creator>PptxGenJS</dc:creator>
  <cp:lastModifiedBy>PptxGenJS</cp:lastModifiedBy>
  <cp:revision>1</cp:revision>
  <dcterms:created xsi:type="dcterms:W3CDTF">2026-05-07T01:18:22Z</dcterms:created>
  <dcterms:modified xsi:type="dcterms:W3CDTF">2026-05-07T01:18:22Z</dcterms:modified>
</cp:coreProperties>
</file>