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65760" cy="68580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82296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6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02 · DETAIL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22960" y="1463040"/>
            <a:ext cx="10058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Red Chili</a:t>
            </a:r>
            <a:endParaRPr lang="en-US" sz="5600" dirty="0"/>
          </a:p>
        </p:txBody>
      </p:sp>
      <p:sp>
        <p:nvSpPr>
          <p:cNvPr id="5" name="Text 3"/>
          <p:cNvSpPr/>
          <p:nvPr/>
        </p:nvSpPr>
        <p:spPr>
          <a:xfrm>
            <a:off x="822960" y="2377440"/>
            <a:ext cx="10058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i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E-Catering Platform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3474720"/>
            <a:ext cx="10058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E5E5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Embassies. Weddings. Corporate functions. End-to-end orchestration — built for multi-stakeholder coordination.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22960" y="51206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 for: Dr. Sharouz Khan + Catering Manager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22960" y="548640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Confidential · Draft v1.0 · For Dr. Sharouz Khan and authorised reviewers only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822960" y="594360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5E5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Mohammad Shakil · NTT Groups · Vivid Verse Global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C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This Initiative Is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sentence, then in three.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11247120" cy="109728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78308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purpose-built platform for orchestrating high-value catered events — from initial enquiry to final invoice — coordinating customers, kitchen, drivers, and suppliers in real time.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57200" y="3108960"/>
            <a:ext cx="11247120" cy="9144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7" name="Shape 5"/>
          <p:cNvSpPr/>
          <p:nvPr/>
        </p:nvSpPr>
        <p:spPr>
          <a:xfrm>
            <a:off x="457200" y="3108960"/>
            <a:ext cx="548640" cy="9144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3108960"/>
            <a:ext cx="548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C9A9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88720" y="3108960"/>
            <a:ext cx="10424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is. 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multi-sided platform: customer-facing booking, sales pipeline, kitchen production scheduling, driver dispatch, supplier ordering, and invoicing — all connected.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57200" y="4114800"/>
            <a:ext cx="11247120" cy="9144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4114800"/>
            <a:ext cx="548640" cy="9144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2" name="Text 10"/>
          <p:cNvSpPr/>
          <p:nvPr/>
        </p:nvSpPr>
        <p:spPr>
          <a:xfrm>
            <a:off x="457200" y="4114800"/>
            <a:ext cx="548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C9A9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1188720" y="4114800"/>
            <a:ext cx="10424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isn't. 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a delivery app. Not just food orders. This is event orchestration: 80-pax embassy receptions, 320-pax weddings, multi-day corporate functions.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57200" y="5120640"/>
            <a:ext cx="11247120" cy="9144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5" name="Shape 13"/>
          <p:cNvSpPr/>
          <p:nvPr/>
        </p:nvSpPr>
        <p:spPr>
          <a:xfrm>
            <a:off x="457200" y="5120640"/>
            <a:ext cx="548640" cy="9144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6" name="Text 14"/>
          <p:cNvSpPr/>
          <p:nvPr/>
        </p:nvSpPr>
        <p:spPr>
          <a:xfrm>
            <a:off x="457200" y="5120640"/>
            <a:ext cx="548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C9A9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1188720" y="5120640"/>
            <a:ext cx="10424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matters. 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revenue stream targeting Riyadh's Diplomatic Quarter, KAFD, family events. Higher margins (38-48%) than dine-in. Repeat clients drive predictable forward bookings.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15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· Detail · CONFIDENTIAL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Problem It Solves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Red Chili needs this — specifically.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5486400" cy="457200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82880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WITHOUT THIS INITIATIVE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40080" y="237744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Catering enquiries handled by phone — no pipeline visibility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40080" y="292608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No way to quote consistently across tiers (Economy/Standard/Premium/Luxury)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40080" y="347472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Kitchen finds out about events at the last minute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40080" y="402336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Drivers paper-routed; no GPS tracking or proof of delivery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40080" y="457200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Suppliers contacted ad-hoc; no PO control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0080" y="512064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Customers don't know status until they call to ask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217920" y="1691640"/>
            <a:ext cx="5486400" cy="45720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0" y="182880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THIS INITIATIVE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400800" y="237744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Pipeline view: every enquiry tracked from lead to invoice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400800" y="292608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4-tier package builder with auto-margin calculation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400800" y="347472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Kitchen sees prep schedule 7 days out automatically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400800" y="402336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Driver dispatch with live GPS tracker for customer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400800" y="457200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Auto-PO to approved suppliers when event confirmed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400800" y="512064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Customer portal: real-time status from quote to delivered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15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· Detail · CONFIDENTIAL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It Works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by step. The mechanics.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2628900" cy="4572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691640"/>
            <a:ext cx="2628900" cy="5486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1691640"/>
            <a:ext cx="24460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0080" y="2331720"/>
            <a:ext cx="24460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Enquiry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2926080"/>
            <a:ext cx="244602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 form, WhatsApp, or phone — all funnel into pipeline. Sales Manager assigned. SLA: respond in 4 hours.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360420" y="1691640"/>
            <a:ext cx="2628900" cy="4572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0" name="Shape 8"/>
          <p:cNvSpPr/>
          <p:nvPr/>
        </p:nvSpPr>
        <p:spPr>
          <a:xfrm>
            <a:off x="3360420" y="1691640"/>
            <a:ext cx="2628900" cy="5486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1" name="Text 9"/>
          <p:cNvSpPr/>
          <p:nvPr/>
        </p:nvSpPr>
        <p:spPr>
          <a:xfrm>
            <a:off x="3451860" y="1691640"/>
            <a:ext cx="24460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2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451860" y="2331720"/>
            <a:ext cx="24460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Quote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451860" y="2926080"/>
            <a:ext cx="244602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Tier selected (Economy/Standard/Premium/Luxury). Add-ons: AV, decor, photographer. Auto-margin shown to sales mgr.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172200" y="1691640"/>
            <a:ext cx="2628900" cy="4572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5" name="Shape 13"/>
          <p:cNvSpPr/>
          <p:nvPr/>
        </p:nvSpPr>
        <p:spPr>
          <a:xfrm>
            <a:off x="6172200" y="1691640"/>
            <a:ext cx="2628900" cy="5486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6" name="Text 14"/>
          <p:cNvSpPr/>
          <p:nvPr/>
        </p:nvSpPr>
        <p:spPr>
          <a:xfrm>
            <a:off x="6263640" y="1691640"/>
            <a:ext cx="24460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3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263640" y="2331720"/>
            <a:ext cx="24460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Confirm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263640" y="2926080"/>
            <a:ext cx="244602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30% deposit triggers all downstream: kitchen prep schedule, supplier POs, driver assignment, customer status portal.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983980" y="1691640"/>
            <a:ext cx="2628900" cy="4572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8983980" y="1691640"/>
            <a:ext cx="2628900" cy="5486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21" name="Text 19"/>
          <p:cNvSpPr/>
          <p:nvPr/>
        </p:nvSpPr>
        <p:spPr>
          <a:xfrm>
            <a:off x="9075420" y="1691640"/>
            <a:ext cx="24460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4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9075420" y="2331720"/>
            <a:ext cx="24460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Deliver &amp; Bill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9075420" y="2926080"/>
            <a:ext cx="244602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GPS-tracked dispatch. Photo proof of delivery. Invoice auto-generated. Mada/Apple Pay or 30-day terms.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15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· Detail · CONFIDENTIAL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Stakeholders &amp; Roles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does what. Clear ownership.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11247120" cy="4572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5" name="Text 3"/>
          <p:cNvSpPr/>
          <p:nvPr/>
        </p:nvSpPr>
        <p:spPr>
          <a:xfrm>
            <a:off x="594360" y="1691640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Stakeholder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343400" y="1691640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Responsibility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092440" y="1691640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 / Module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2148840"/>
            <a:ext cx="11247120" cy="548640"/>
          </a:xfrm>
          <a:prstGeom prst="rect">
            <a:avLst/>
          </a:prstGeom>
          <a:solidFill>
            <a:srgbClr val="FCF6F5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214884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343400" y="214884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Submit enquiry, review quote, pay deposit, track status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092440" y="214884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Portal (web + WhatsApp)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11247120" cy="548640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4360" y="274320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 Manager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343400" y="274320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Qualify, quote, negotiate, close, hand off to ops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8092440" y="274320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 Dashboard, Quote Builder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337560"/>
            <a:ext cx="11247120" cy="548640"/>
          </a:xfrm>
          <a:prstGeom prst="rect">
            <a:avLst/>
          </a:prstGeom>
          <a:solidFill>
            <a:srgbClr val="FCF6F5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94360" y="333756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Kitchen Lead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343400" y="333756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Production scheduling, prep list, recipe compliance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8092440" y="333756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Kitchen Module, Prep List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931920"/>
            <a:ext cx="11247120" cy="548640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94360" y="393192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Driver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4343400" y="393192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Pickup, dispatch, GPS-tracked delivery, proof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092440" y="393192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Driver Mobile App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57200" y="4526280"/>
            <a:ext cx="11247120" cy="548640"/>
          </a:xfrm>
          <a:prstGeom prst="rect">
            <a:avLst/>
          </a:prstGeom>
          <a:solidFill>
            <a:srgbClr val="FCF6F5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94360" y="452628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Supplier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4343400" y="452628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Acknowledge POs, deliver to spec, invoice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092440" y="452628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Supplier Portal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57200" y="5120640"/>
            <a:ext cx="11247120" cy="548640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94360" y="512064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 / Dr. Khan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4343400" y="512064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Approve quotes &gt;SAR 50K, review margins, sign-off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092440" y="512064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 Dashboard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15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· Detail · CONFIDENTIAL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the Money Flows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the revenue comes from. Where it goes.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5486400" cy="4572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691640"/>
            <a:ext cx="5486400" cy="548640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1691640"/>
            <a:ext cx="5120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INFLOW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40080" y="242316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 Year 1 revenue: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2.85M (40% capacity ramp)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640080" y="292608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 Year 5 revenue: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7.24M (115% mature run-rate)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40080" y="342900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 Avg ticket — Economy (50 pax):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4,000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40080" y="393192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 Avg ticket — Premium (180 pax):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47,800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0080" y="443484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 Avg ticket — Luxury (320 pax):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142,000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0080" y="493776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 Add-on revenue (AV, decor, etc):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+18-22% on top of food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217920" y="1691640"/>
            <a:ext cx="5486400" cy="4572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4" name="Shape 12"/>
          <p:cNvSpPr/>
          <p:nvPr/>
        </p:nvSpPr>
        <p:spPr>
          <a:xfrm>
            <a:off x="6217920" y="1691640"/>
            <a:ext cx="5486400" cy="5486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5" name="Text 13"/>
          <p:cNvSpPr/>
          <p:nvPr/>
        </p:nvSpPr>
        <p:spPr>
          <a:xfrm>
            <a:off x="6400800" y="1691640"/>
            <a:ext cx="5120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/ OUTFLOW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400800" y="242316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Platform build: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280K (web + admin) + SAR 170K (iOS/Android apps) = SAR 450K — VVG in-kind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400800" y="292608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Food cost: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32-36% of food revenue (lower than dine-in)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6400800" y="342900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Add-on COGS: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60% of add-on revenue (AV/decor pass-through)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400800" y="393192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Event labour: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12-15% of total event value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6400800" y="443484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Account mgr + ops salary: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144K/yr (12K/mo, scales with volume)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15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· Detail · CONFIDENTIAL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Unit Economics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costs. What it returns. What's left.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11247120" cy="4572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5" name="Text 3"/>
          <p:cNvSpPr/>
          <p:nvPr/>
        </p:nvSpPr>
        <p:spPr>
          <a:xfrm>
            <a:off x="594360" y="1691640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 Item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537960" y="169164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9281160" y="169164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 of Revenue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2148840"/>
            <a:ext cx="11247120" cy="457200"/>
          </a:xfrm>
          <a:prstGeom prst="rect">
            <a:avLst/>
          </a:prstGeom>
          <a:solidFill>
            <a:srgbClr val="FCF6F5"/>
          </a:solidFill>
          <a:ln w="3810">
            <a:solidFill>
              <a:srgbClr val="E5E5E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2148840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5 e-catering revenue (mature)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537960" y="214884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7.24M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9281160" y="214884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100%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606040"/>
            <a:ext cx="11247120" cy="457200"/>
          </a:xfrm>
          <a:prstGeom prst="rect">
            <a:avLst/>
          </a:prstGeom>
          <a:solidFill>
            <a:srgbClr val="FFFFFF"/>
          </a:solidFill>
          <a:ln w="3810">
            <a:solidFill>
              <a:srgbClr val="E5E5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4360" y="2606040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Less: food cost (32%)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37960" y="260604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(SAR 2.32M)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9281160" y="260604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−32%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063240"/>
            <a:ext cx="11247120" cy="457200"/>
          </a:xfrm>
          <a:prstGeom prst="rect">
            <a:avLst/>
          </a:prstGeom>
          <a:solidFill>
            <a:srgbClr val="FCF6F5"/>
          </a:solidFill>
          <a:ln w="3810">
            <a:solidFill>
              <a:srgbClr val="E5E5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94360" y="3063240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Less: add-on COGS (60% of add-on rev)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6537960" y="306324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(SAR 760K)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9281160" y="306324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−10%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520440"/>
            <a:ext cx="11247120" cy="457200"/>
          </a:xfrm>
          <a:prstGeom prst="rect">
            <a:avLst/>
          </a:prstGeom>
          <a:solidFill>
            <a:srgbClr val="FFFFFF"/>
          </a:solidFill>
          <a:ln w="3810">
            <a:solidFill>
              <a:srgbClr val="E5E5E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94360" y="3520440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Less: event labour (14% of total)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6537960" y="352044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(SAR 1.30M)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9281160" y="352044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−18%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57200" y="3977640"/>
            <a:ext cx="11247120" cy="457200"/>
          </a:xfrm>
          <a:prstGeom prst="rect">
            <a:avLst/>
          </a:prstGeom>
          <a:solidFill>
            <a:srgbClr val="FCF6F5"/>
          </a:solidFill>
          <a:ln w="3810">
            <a:solidFill>
              <a:srgbClr val="E5E5E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94360" y="3977640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Less: account team (3 FTEs Year 5)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6537960" y="397764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(SAR 540K)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9281160" y="397764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−7%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57200" y="4434840"/>
            <a:ext cx="11247120" cy="457200"/>
          </a:xfrm>
          <a:prstGeom prst="rect">
            <a:avLst/>
          </a:prstGeom>
          <a:solidFill>
            <a:srgbClr val="1A1A1A"/>
          </a:solidFill>
          <a:ln w="3810">
            <a:solidFill>
              <a:srgbClr val="E5E5E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94360" y="4434840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GROSS CONTRIBUTION (Year 5)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6537960" y="443484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2.32M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9281160" y="443484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32%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57200" y="5760720"/>
            <a:ext cx="11247120" cy="548640"/>
          </a:xfrm>
          <a:prstGeom prst="rect">
            <a:avLst/>
          </a:prstGeom>
          <a:solidFill>
            <a:srgbClr val="FFF8E1"/>
          </a:solidFill>
          <a:ln w="12700">
            <a:solidFill>
              <a:srgbClr val="F2C94C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94360" y="576072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8B69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WORKING ASSUMPTION  </a:t>
            </a:r>
            <a:pPr indent="0" marL="0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1 ramp at 40% capacity assumes warm pipeline from Dr. Khan's existing relationships (embassies, KAFD contacts, family network). Cold launch could mean 15-20% Year 1 ramp instead — pushes payback by 12-18 months.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15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· Detail · CONFIDENTIAL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Growth Drivers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moves the needle. What we can control vs what we can't.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11247120" cy="82296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691640"/>
            <a:ext cx="457200" cy="822960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691640"/>
            <a:ext cx="457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✓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97280" y="178308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Pipeline conversion rate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097280" y="21488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control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937760" y="1691640"/>
            <a:ext cx="66751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Enquiry → quote → confirm rate. Industry avg 35-45%. Target: 50%+ via faster response + better quote tooling.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7200" y="2606040"/>
            <a:ext cx="11247120" cy="82296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606040"/>
            <a:ext cx="457200" cy="822960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12" name="Text 10"/>
          <p:cNvSpPr/>
          <p:nvPr/>
        </p:nvSpPr>
        <p:spPr>
          <a:xfrm>
            <a:off x="457200" y="2606040"/>
            <a:ext cx="457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✓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097280" y="269748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Average event value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097280" y="30632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control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4937760" y="2606040"/>
            <a:ext cx="66751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Tier mix matters. Push Premium/Luxury via account development. SAR 47K Premium event 12x more profitable than SAR 4K Economy.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520440"/>
            <a:ext cx="11247120" cy="82296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520440"/>
            <a:ext cx="457200" cy="822960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18" name="Text 16"/>
          <p:cNvSpPr/>
          <p:nvPr/>
        </p:nvSpPr>
        <p:spPr>
          <a:xfrm>
            <a:off x="457200" y="3520440"/>
            <a:ext cx="457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✓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097280" y="361188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Repeat client rate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1097280" y="39776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control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4937760" y="3520440"/>
            <a:ext cx="66751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event quality determines lifetime value. Target 42% repeat by Year 2. Embassy clients especially sticky.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57200" y="4434840"/>
            <a:ext cx="11247120" cy="82296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3" name="Shape 21"/>
          <p:cNvSpPr/>
          <p:nvPr/>
        </p:nvSpPr>
        <p:spPr>
          <a:xfrm>
            <a:off x="457200" y="4434840"/>
            <a:ext cx="457200" cy="822960"/>
          </a:xfrm>
          <a:prstGeom prst="rect">
            <a:avLst/>
          </a:prstGeom>
          <a:solidFill>
            <a:srgbClr val="6B6B6B"/>
          </a:solidFill>
          <a:ln/>
        </p:spPr>
      </p:sp>
      <p:sp>
        <p:nvSpPr>
          <p:cNvPr id="24" name="Text 22"/>
          <p:cNvSpPr/>
          <p:nvPr/>
        </p:nvSpPr>
        <p:spPr>
          <a:xfrm>
            <a:off x="457200" y="4434840"/>
            <a:ext cx="457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?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1097280" y="452628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Riyadh diplomatic activity level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1097280" y="48920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External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4937760" y="4434840"/>
            <a:ext cx="66751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Embassy event volume rises/falls with bilateral activity. Vision 2030 boost is tailwind — but specific events depend on calendar.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57200" y="5349240"/>
            <a:ext cx="11247120" cy="82296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9" name="Shape 27"/>
          <p:cNvSpPr/>
          <p:nvPr/>
        </p:nvSpPr>
        <p:spPr>
          <a:xfrm>
            <a:off x="457200" y="5349240"/>
            <a:ext cx="457200" cy="822960"/>
          </a:xfrm>
          <a:prstGeom prst="rect">
            <a:avLst/>
          </a:prstGeom>
          <a:solidFill>
            <a:srgbClr val="6B6B6B"/>
          </a:solidFill>
          <a:ln/>
        </p:spPr>
      </p:sp>
      <p:sp>
        <p:nvSpPr>
          <p:cNvPr id="30" name="Text 28"/>
          <p:cNvSpPr/>
          <p:nvPr/>
        </p:nvSpPr>
        <p:spPr>
          <a:xfrm>
            <a:off x="457200" y="5349240"/>
            <a:ext cx="457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?</a:t>
            </a:r>
            <a:endParaRPr lang="en-US" sz="1800" dirty="0"/>
          </a:p>
        </p:txBody>
      </p:sp>
      <p:sp>
        <p:nvSpPr>
          <p:cNvPr id="31" name="Text 29"/>
          <p:cNvSpPr/>
          <p:nvPr/>
        </p:nvSpPr>
        <p:spPr>
          <a:xfrm>
            <a:off x="1097280" y="544068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Wedding season demand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1097280" y="58064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External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4937760" y="5349240"/>
            <a:ext cx="66751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Peaks around Eid + spring. We can't create demand; we can capture more of it.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15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· Detail · CONFIDENTIAL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Bare-Minimum Scenario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 at the floor, this still works — or doesn't. Here's the answer.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11247120" cy="9144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783080"/>
            <a:ext cx="10881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FLOOR — minimum we expect to deliver: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40080" y="205740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Even at half the projected pipeline, e-catering breaks even by Year 2.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457200" y="2880360"/>
            <a:ext cx="11247120" cy="45720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288036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Floor: 50% of projected event volume = ~SAR 1.4M Year 1, SAR 3.6M Year 5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3429000"/>
            <a:ext cx="11247120" cy="45720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342900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Floor margin: 32% gross = SAR 450K Year 1 contribution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57200" y="3977640"/>
            <a:ext cx="11247120" cy="45720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12" name="Text 10"/>
          <p:cNvSpPr/>
          <p:nvPr/>
        </p:nvSpPr>
        <p:spPr>
          <a:xfrm>
            <a:off x="640080" y="397764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Account team cost (SAR 144K/yr) covered easily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4526280"/>
            <a:ext cx="11247120" cy="45720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452628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Food cost in Year 1: ~SAR 460K (manageable from existing kitchen capacity)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7200" y="5074920"/>
            <a:ext cx="11247120" cy="45720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507492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Break-even: Year 2 (cumulative contribution covers Year 1 setup + ramp)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57200" y="5760720"/>
            <a:ext cx="11247120" cy="640080"/>
          </a:xfrm>
          <a:prstGeom prst="rect">
            <a:avLst/>
          </a:prstGeom>
          <a:solidFill>
            <a:srgbClr val="FFF8E1"/>
          </a:solidFill>
          <a:ln w="12700">
            <a:solidFill>
              <a:srgbClr val="F2C94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94360" y="576072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B69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HONEST CAVEAT  </a:t>
            </a:r>
            <a:pPr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pipeline doesn't materialise — i.e., Dr. Khan's relationships don't convert into bookings — this initiative fails. Mitigation: warm-list enquiry sprint in Month 0 before platform launch. If &lt;5 confirmed enquiries from existing relationships, defer launch.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/ 15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· Detail · CONFIDENTIAL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Key Assumptions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has to be true for this initiative to deliver.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11247120" cy="6858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691640"/>
            <a:ext cx="1371600" cy="6858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691640"/>
            <a:ext cx="1371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RISK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554480" y="173736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Khan's existing relationships convert into 8-15 confirmed events Year 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554480" y="210312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Cold-start mode. Year 1 revenue 50% lower. Need 2 years longer to break even.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457200" y="2468880"/>
            <a:ext cx="11247120" cy="6858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0" name="Shape 8"/>
          <p:cNvSpPr/>
          <p:nvPr/>
        </p:nvSpPr>
        <p:spPr>
          <a:xfrm>
            <a:off x="457200" y="2468880"/>
            <a:ext cx="1371600" cy="6858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2468880"/>
            <a:ext cx="1371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RISK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554480" y="251460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Account manager hire delivers — embassy/corporate selling is specialist work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554480" y="288036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Wrong hire = pipeline stalls. Mitigated by NTT/Mohammad's network for hiring.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457200" y="3246120"/>
            <a:ext cx="11247120" cy="6858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5" name="Shape 13"/>
          <p:cNvSpPr/>
          <p:nvPr/>
        </p:nvSpPr>
        <p:spPr>
          <a:xfrm>
            <a:off x="457200" y="3246120"/>
            <a:ext cx="1371600" cy="685800"/>
          </a:xfrm>
          <a:prstGeom prst="rect">
            <a:avLst/>
          </a:prstGeom>
          <a:solidFill>
            <a:srgbClr val="B86E00"/>
          </a:solidFill>
          <a:ln/>
        </p:spPr>
      </p:sp>
      <p:sp>
        <p:nvSpPr>
          <p:cNvPr id="16" name="Text 14"/>
          <p:cNvSpPr/>
          <p:nvPr/>
        </p:nvSpPr>
        <p:spPr>
          <a:xfrm>
            <a:off x="457200" y="3246120"/>
            <a:ext cx="1371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 RISK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1554480" y="329184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Kitchen can handle catering volume on top of dine-in (with prep planning)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554480" y="365760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Capacity constraint. Mitigated by 7-day prep visibility + outsourced overflow chefs.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457200" y="4023360"/>
            <a:ext cx="11247120" cy="6858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457200" y="4023360"/>
            <a:ext cx="1371600" cy="685800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21" name="Text 19"/>
          <p:cNvSpPr/>
          <p:nvPr/>
        </p:nvSpPr>
        <p:spPr>
          <a:xfrm>
            <a:off x="457200" y="4023360"/>
            <a:ext cx="1371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RISK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1554480" y="406908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VVG can build platform on spec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1554480" y="44348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VVG has reference deployments. Risk is low.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15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· Detail · CONFIDENTIAL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Timeline &amp; Milestones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we expect to be at each gate.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2628900" cy="5486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691640"/>
            <a:ext cx="24460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3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 0-2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548640" y="2240280"/>
            <a:ext cx="2628900" cy="402336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2331720"/>
            <a:ext cx="24460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Build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2834640"/>
            <a:ext cx="2446020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VVG develops platform. Account manager hired. Existing relationships warmed (offline pipeline). Photography for catering portfolio.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360420" y="1691640"/>
            <a:ext cx="2628900" cy="5486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0" name="Text 8"/>
          <p:cNvSpPr/>
          <p:nvPr/>
        </p:nvSpPr>
        <p:spPr>
          <a:xfrm>
            <a:off x="3451860" y="1691640"/>
            <a:ext cx="24460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3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 2-4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3360420" y="2240280"/>
            <a:ext cx="2628900" cy="402336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12" name="Text 10"/>
          <p:cNvSpPr/>
          <p:nvPr/>
        </p:nvSpPr>
        <p:spPr>
          <a:xfrm>
            <a:off x="3451860" y="2331720"/>
            <a:ext cx="24460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Soft Launch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451860" y="2834640"/>
            <a:ext cx="2446020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3-5 events booked through platform with select clients. Bug fixes. Process refinements.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172200" y="1691640"/>
            <a:ext cx="2628900" cy="5486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5" name="Text 13"/>
          <p:cNvSpPr/>
          <p:nvPr/>
        </p:nvSpPr>
        <p:spPr>
          <a:xfrm>
            <a:off x="6263640" y="1691640"/>
            <a:ext cx="24460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3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 4-6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172200" y="2240280"/>
            <a:ext cx="2628900" cy="402336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17" name="Text 15"/>
          <p:cNvSpPr/>
          <p:nvPr/>
        </p:nvSpPr>
        <p:spPr>
          <a:xfrm>
            <a:off x="6263640" y="2331720"/>
            <a:ext cx="24460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Public Launch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263640" y="2834640"/>
            <a:ext cx="2446020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Embassy outreach campaign. KAFD corporate. Wedding season targeting. Customer portal goes live.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983980" y="1691640"/>
            <a:ext cx="2628900" cy="5486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20" name="Text 18"/>
          <p:cNvSpPr/>
          <p:nvPr/>
        </p:nvSpPr>
        <p:spPr>
          <a:xfrm>
            <a:off x="9075420" y="1691640"/>
            <a:ext cx="24460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3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 6-12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8983980" y="2240280"/>
            <a:ext cx="2628900" cy="402336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22" name="Text 20"/>
          <p:cNvSpPr/>
          <p:nvPr/>
        </p:nvSpPr>
        <p:spPr>
          <a:xfrm>
            <a:off x="9075420" y="2331720"/>
            <a:ext cx="24460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Scale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9075420" y="2834640"/>
            <a:ext cx="2446020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Pipeline &gt; SAR 500K. Monthly delivery cadence stable. Account mgr proven. Year 2 plan drafted.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/ 15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· Detail · CONFIDENTIAL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Could Go Wrong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Honest risk register. Not optimised for selling.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11247120" cy="86868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691640"/>
            <a:ext cx="3657600" cy="86868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178308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Pipeline doesn't materialise from cold start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40080" y="214884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this happens: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4297680" y="1783080"/>
            <a:ext cx="7223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MITIGATION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7680" y="2057400"/>
            <a:ext cx="7223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Pre-launch sprint: 30 warm conversations with embassies/corporates BEFORE platform live. If &lt;5 confirmed leads, delay launch by 60 days.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7200" y="2651760"/>
            <a:ext cx="11247120" cy="86868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651760"/>
            <a:ext cx="3657600" cy="86868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2" name="Text 10"/>
          <p:cNvSpPr/>
          <p:nvPr/>
        </p:nvSpPr>
        <p:spPr>
          <a:xfrm>
            <a:off x="640080" y="274320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Operational issues at first big event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40080" y="310896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this happens: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297680" y="2743200"/>
            <a:ext cx="7223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MITIGATION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4297680" y="3017520"/>
            <a:ext cx="7223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3 events double-staffed. NTT support on-site. Recovery protocol pre-defined for any issue.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611880"/>
            <a:ext cx="11247120" cy="86868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611880"/>
            <a:ext cx="3657600" cy="86868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" y="370332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Kitchen capacity collision with dine-in peak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40080" y="406908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this happens: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4297680" y="3703320"/>
            <a:ext cx="7223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MITIGATION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4297680" y="3977640"/>
            <a:ext cx="7223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7-day prep visibility allows scheduling. Catering kitchens can be added later if needed (CapEx Year 3+).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57200" y="4572000"/>
            <a:ext cx="11247120" cy="86868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3" name="Shape 21"/>
          <p:cNvSpPr/>
          <p:nvPr/>
        </p:nvSpPr>
        <p:spPr>
          <a:xfrm>
            <a:off x="457200" y="4572000"/>
            <a:ext cx="3657600" cy="86868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24" name="Text 22"/>
          <p:cNvSpPr/>
          <p:nvPr/>
        </p:nvSpPr>
        <p:spPr>
          <a:xfrm>
            <a:off x="640080" y="466344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Account manager wrong hire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640080" y="502920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this happens: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297680" y="4663440"/>
            <a:ext cx="7223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MITIGATION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4297680" y="4937760"/>
            <a:ext cx="7223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3-month probation. Performance gates: pipeline value, conversion rate. Replace fast if not delivering.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/ 15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· Detail · CONFIDENTIAL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KPIs — How We Measure Success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Specific. Measurable. Time-bound.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11247120" cy="4572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5" name="Text 3"/>
          <p:cNvSpPr/>
          <p:nvPr/>
        </p:nvSpPr>
        <p:spPr>
          <a:xfrm>
            <a:off x="594360" y="1691640"/>
            <a:ext cx="3383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KPI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251960" y="169164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806440" y="169164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3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7360920" y="169164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8915400" y="169164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7200" y="2148840"/>
            <a:ext cx="11247120" cy="502920"/>
          </a:xfrm>
          <a:prstGeom prst="rect">
            <a:avLst/>
          </a:prstGeom>
          <a:solidFill>
            <a:srgbClr val="FCF6F5"/>
          </a:solidFill>
          <a:ln w="3810">
            <a:solidFill>
              <a:srgbClr val="E5E5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94360" y="2148840"/>
            <a:ext cx="3383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Annual events delivered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251960" y="214884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120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806440" y="214884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240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60920" y="214884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320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8915400" y="2148840"/>
            <a:ext cx="2651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ERP event log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2651760"/>
            <a:ext cx="11247120" cy="502920"/>
          </a:xfrm>
          <a:prstGeom prst="rect">
            <a:avLst/>
          </a:prstGeom>
          <a:solidFill>
            <a:srgbClr val="FFFFFF"/>
          </a:solidFill>
          <a:ln w="3810">
            <a:solidFill>
              <a:srgbClr val="E5E5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94360" y="2651760"/>
            <a:ext cx="3383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Pipeline value (active)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251960" y="265176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400K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806440" y="265176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800K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7360920" y="265176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1.2M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8915400" y="2651760"/>
            <a:ext cx="2651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 dashboard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57200" y="3154680"/>
            <a:ext cx="11247120" cy="502920"/>
          </a:xfrm>
          <a:prstGeom prst="rect">
            <a:avLst/>
          </a:prstGeom>
          <a:solidFill>
            <a:srgbClr val="FCF6F5"/>
          </a:solidFill>
          <a:ln w="3810">
            <a:solidFill>
              <a:srgbClr val="E5E5E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94360" y="3154680"/>
            <a:ext cx="3383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 rate (quoted → confirmed)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4251960" y="315468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50%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5806440" y="315468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60%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7360920" y="315468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65%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915400" y="3154680"/>
            <a:ext cx="2651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 funnel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57200" y="3657600"/>
            <a:ext cx="11247120" cy="502920"/>
          </a:xfrm>
          <a:prstGeom prst="rect">
            <a:avLst/>
          </a:prstGeom>
          <a:solidFill>
            <a:srgbClr val="FFFFFF"/>
          </a:solidFill>
          <a:ln w="3810">
            <a:solidFill>
              <a:srgbClr val="E5E5E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94360" y="3657600"/>
            <a:ext cx="3383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Repeat client %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4251960" y="365760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30%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5806440" y="365760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42%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7360920" y="365760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48%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8915400" y="3657600"/>
            <a:ext cx="2651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DB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457200" y="4160520"/>
            <a:ext cx="11247120" cy="502920"/>
          </a:xfrm>
          <a:prstGeom prst="rect">
            <a:avLst/>
          </a:prstGeom>
          <a:solidFill>
            <a:srgbClr val="FCF6F5"/>
          </a:solidFill>
          <a:ln w="3810">
            <a:solidFill>
              <a:srgbClr val="E5E5E5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94360" y="4160520"/>
            <a:ext cx="3383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Avg margin per event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4251960" y="416052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35%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5806440" y="416052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38%</a:t>
            </a:r>
            <a:endParaRPr lang="en-US" sz="1100" dirty="0"/>
          </a:p>
        </p:txBody>
      </p:sp>
      <p:sp>
        <p:nvSpPr>
          <p:cNvPr id="38" name="Text 36"/>
          <p:cNvSpPr/>
          <p:nvPr/>
        </p:nvSpPr>
        <p:spPr>
          <a:xfrm>
            <a:off x="7360920" y="416052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40%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8915400" y="4160520"/>
            <a:ext cx="2651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Finance reports</a:t>
            </a:r>
            <a:endParaRPr lang="en-US" sz="1100" dirty="0"/>
          </a:p>
        </p:txBody>
      </p:sp>
      <p:sp>
        <p:nvSpPr>
          <p:cNvPr id="40" name="Text 38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/ 15</a:t>
            </a:r>
            <a:endParaRPr lang="en-US" sz="900" dirty="0"/>
          </a:p>
        </p:txBody>
      </p:sp>
      <p:sp>
        <p:nvSpPr>
          <p:cNvPr id="41" name="Text 39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· Detail · CONFIDENTIAL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 Need From You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Concrete, dated, specific. No fluff.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11247120" cy="6858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691640"/>
            <a:ext cx="1828800" cy="6858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691640"/>
            <a:ext cx="1828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2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 0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2468880" y="1691640"/>
            <a:ext cx="91440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Hire account manager (Dr. Khan + NTT collaborate on profile + interview)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11247120" cy="6858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9" name="Shape 7"/>
          <p:cNvSpPr/>
          <p:nvPr/>
        </p:nvSpPr>
        <p:spPr>
          <a:xfrm>
            <a:off x="457200" y="2468880"/>
            <a:ext cx="1828800" cy="6858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0" name="Text 8"/>
          <p:cNvSpPr/>
          <p:nvPr/>
        </p:nvSpPr>
        <p:spPr>
          <a:xfrm>
            <a:off x="457200" y="2468880"/>
            <a:ext cx="1828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2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 0-1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468880" y="2468880"/>
            <a:ext cx="91440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Warm-list outreach: 30 conversations with embassies, corporates, family contacts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3246120"/>
            <a:ext cx="11247120" cy="6858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457200" y="3246120"/>
            <a:ext cx="1828800" cy="6858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" y="3246120"/>
            <a:ext cx="1828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2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 1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2468880" y="3246120"/>
            <a:ext cx="91440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Approve catering portfolio photography budget (SAR 35K)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4023360"/>
            <a:ext cx="11247120" cy="6858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4023360"/>
            <a:ext cx="1828800" cy="6858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8" name="Text 16"/>
          <p:cNvSpPr/>
          <p:nvPr/>
        </p:nvSpPr>
        <p:spPr>
          <a:xfrm>
            <a:off x="457200" y="4023360"/>
            <a:ext cx="1828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2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 2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2468880" y="4023360"/>
            <a:ext cx="91440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Sign-off on first 5 quotes through platform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57200" y="4800600"/>
            <a:ext cx="11247120" cy="6858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1" name="Shape 19"/>
          <p:cNvSpPr/>
          <p:nvPr/>
        </p:nvSpPr>
        <p:spPr>
          <a:xfrm>
            <a:off x="457200" y="4800600"/>
            <a:ext cx="1828800" cy="6858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22" name="Text 20"/>
          <p:cNvSpPr/>
          <p:nvPr/>
        </p:nvSpPr>
        <p:spPr>
          <a:xfrm>
            <a:off x="457200" y="4800600"/>
            <a:ext cx="1828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2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 6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2468880" y="4800600"/>
            <a:ext cx="91440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Quarterly review: pipeline trajectory, hire decisions, expansion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/ 15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· Detail · CONFIDENTIAL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3716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Higher Margin. Forward Visibility. New Customer Cohort.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91440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E-catering opens a revenue stream the dine-in business doesn't have.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57200" y="182880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Bottom line: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57200" y="2377440"/>
            <a:ext cx="1124712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Catering events at premium tiers run 38-48% margin — meaningfully higher than dine-in. They also book 2-12 weeks in advance, which means forward revenue visibility (something dine-in lacks). And they introduce Red Chili to a customer cohort — embassies, corporates, royals — that dine-in might not reach. The trade-off: this initiative depends heavily on Dr. Khan's relationships and the right account manager hire. If both work, it's a SAR 7M+ Year 5 line. If either fails, we'll know within 6 months and can stop without much sunk cost.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0" y="6035040"/>
            <a:ext cx="12188952" cy="82296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612648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02 · E-Catering Platform · Detail Deck v1.0 (Draft)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64465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CONFIDENTIAL · For Dr. Sharouz Khan and authorised reviewers only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E-Catering Platform</dc:title>
  <dc:subject>PptxGenJS Presentation</dc:subject>
  <dc:creator>PptxGenJS</dc:creator>
  <cp:lastModifiedBy>PptxGenJS</cp:lastModifiedBy>
  <cp:revision>1</cp:revision>
  <dcterms:created xsi:type="dcterms:W3CDTF">2026-05-07T01:18:22Z</dcterms:created>
  <dcterms:modified xsi:type="dcterms:W3CDTF">2026-05-07T01:18:22Z</dcterms:modified>
</cp:coreProperties>
</file>