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8229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01 · DETAIL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146304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 Chili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822960" y="237744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i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Smart Dynamic Menu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347472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E5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paper menu to revenue platform. The first proof. The gate to everything else.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51206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for: Dr. Sharouz Khan + Operations Team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54864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Draft v1.0 · For Dr. Sharouz Khan and authorised reviewers only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22960" y="59436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5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Mohammad Shakil · NTT Groups · Vivid Verse Global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This Initiative Is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sentence, then in three.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10972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78308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smart digital menu platform that turns every customer visit into measurable, optimisable revenue — replacing static paper menus with live A/B testing, smart pricing, and loyalty integration.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3108960"/>
            <a:ext cx="1124712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3108960"/>
            <a:ext cx="548640" cy="914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3108960"/>
            <a:ext cx="548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88720" y="310896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replaces.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menus. Static QR codes. Whatever you have today that doesn't track behaviour, doesn't test pricing, and doesn't connect to loyalty.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4114800"/>
            <a:ext cx="1124712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4114800"/>
            <a:ext cx="548640" cy="914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4114800"/>
            <a:ext cx="548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188720" y="411480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adds.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menu engineering, A/B testing on dishes, smart pricing for off-peak, loyalty enrolment at the table, multi-language (EN/AR/UR), and intelligence dashboards.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5120640"/>
            <a:ext cx="1124712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5120640"/>
            <a:ext cx="548640" cy="914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5120640"/>
            <a:ext cx="548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1188720" y="512064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first.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Lowest CapEx. Fastest pilot (60-90 days). Generates the data foundation that every other initiative needs. If this fails, everything stops.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15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Problem It Solves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Red Chili needs this — specifically.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486400" cy="45720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THIS INITIATIVE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40080" y="23774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Customers see a static menu — same as last year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No data on what drives conversion or upsell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40080" y="34747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Off-peak hours empty; peak waits long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40233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No way to test new dishes without committing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4572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Loyalty enrolment friction — manual + slow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51206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No real-time intelligence at the unit level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17920" y="1691640"/>
            <a:ext cx="5486400" cy="4572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THIS INITIATIVE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0" y="23774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Menu adapts to customer, time, day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Every order becomes data — heatmap + funnel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0" y="34747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Smart pricing fills off-peak with discipline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00800" y="40233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A/B test new dishes with statistical confidence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400800" y="4572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QR-based loyalty enrolment in 30 seconds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00800" y="51206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Live dashboards for branch + group level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15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It Works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by step. The mechanics.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Digital Menu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Tablets at table OR customer phones via QR. Same menu, smarter rendering. Photos, descriptions, allergens, dietary tags.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6042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336042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345186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45186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A/B Engine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5186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Photo, copy, position, price tested across visitors. 95% confidence required before changes. No guesswork.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7220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617220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626364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26364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Smart Pricing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26364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Off-peak windows (Wed/Thu lunch) get rule-based discounts on selected dishes. Peak hours fully protected.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98398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898398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907542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07542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Intelligence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07542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Branch managers see live performance. Group sees cross-branch comparisons. NTT layer ties to loyalty + e-catering.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Stakeholders &amp; Roles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does what. Clear ownership.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6916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343400" y="16916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Responsibility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092440" y="16916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/ Module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148840"/>
            <a:ext cx="11247120" cy="548640"/>
          </a:xfrm>
          <a:prstGeom prst="rect">
            <a:avLst/>
          </a:prstGeom>
          <a:solidFill>
            <a:srgbClr val="FCF6F5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1488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Khan / Group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343400" y="21488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menu changes, review weekly intelligence, ringfence marketing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092440" y="21488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 Dashboard, Group Reports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1124712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7432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Branch Manager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343400" y="27432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ops, 86-list, today's specials, capacity management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092440" y="27432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Branch Dashboard, KDS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337560"/>
            <a:ext cx="11247120" cy="548640"/>
          </a:xfrm>
          <a:prstGeom prst="rect">
            <a:avLst/>
          </a:prstGeom>
          <a:solidFill>
            <a:srgbClr val="FCF6F5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" y="333756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Kitchen Lead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343400" y="333756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Recipe compliance, prep list, KDS workflow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092440" y="333756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Kitchen Display, Recipe Library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1124712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4360" y="39319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343400" y="39319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Order, loyalty enrolment, feedback, payment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092440" y="39319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App / Tablet UI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526280"/>
            <a:ext cx="11247120" cy="548640"/>
          </a:xfrm>
          <a:prstGeom prst="rect">
            <a:avLst/>
          </a:prstGeom>
          <a:solidFill>
            <a:srgbClr val="FCF6F5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4360" y="45262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VVG (Tech)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343400" y="45262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Build, host, maintain, push updates, intelligence layer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092440" y="45262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— they built it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15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the Money Flows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revenue comes from. Where it goes.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4864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5486400" cy="54864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69164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INFLOW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4231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Net incremental revenue: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+18-21% on baseline (per VVG benchmarks)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4008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Higher average ticket: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Bundle suggestions + better menu placement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3429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Off-peak capture: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Wed/Thu lunch 20% discount drives volume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39319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Loyalty wallet inflow: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Pre-paid balances reduce future cash gap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44348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Reduced order errors: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comps + remakes from miscommunication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17920" y="1691640"/>
            <a:ext cx="54864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6217920" y="1691640"/>
            <a:ext cx="54864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0" y="169164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/ OUTFLOW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0" y="24231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Build cost (one-off):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280K — borne by VVG/NTT in-kind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0080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Hardware (tablets, mounts, printers):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95K — Dr. Khan capital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400800" y="3429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Annual maintenance: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84K (cloud + bug fixes + features)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0" y="39319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Discount cost (smart pricing):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 — net positive after volume lift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400800" y="44348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Photography sprint: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45K — one-off, 40 hero dishes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15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Unit Economics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costs. What it returns. What's left.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6916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Item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537960" y="16916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281160" y="16916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of Revenue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148840"/>
            <a:ext cx="11247120" cy="45720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1488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baseline revenue (3 branches)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537960" y="21488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13.5M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9281160" y="21488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606040"/>
            <a:ext cx="11247120" cy="45720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060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Incremental revenue (+21%)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37960" y="26060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2.835M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281160" y="26060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+21%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063240"/>
            <a:ext cx="11247120" cy="45720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" y="30632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Less: cost of incremental food (32%)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537960" y="30632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(SAR 907K)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9281160" y="30632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−32%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520440"/>
            <a:ext cx="11247120" cy="45720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4360" y="35204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Less: marginal labour (10%)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537960" y="35204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(SAR 284K)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9281160" y="35204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−10%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3977640"/>
            <a:ext cx="11247120" cy="45720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4360" y="39776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Less: smart-pricing discounts net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537960" y="39776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(SAR 142K)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281160" y="39776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−5%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4434840"/>
            <a:ext cx="11247120" cy="45720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4360" y="44348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Less: maintenance + intelligence layer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537960" y="44348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(SAR 84K)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281160" y="44348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−3%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7200" y="4892040"/>
            <a:ext cx="11247120" cy="457200"/>
          </a:xfrm>
          <a:prstGeom prst="rect">
            <a:avLst/>
          </a:prstGeom>
          <a:solidFill>
            <a:srgbClr val="1A1A1A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94360" y="48920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ANNUAL CONTRIBUTION (Year 1)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537960" y="48920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1.418M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9281160" y="48920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10.5%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57200" y="5760720"/>
            <a:ext cx="11247120" cy="548640"/>
          </a:xfrm>
          <a:prstGeom prst="rect">
            <a:avLst/>
          </a:prstGeom>
          <a:solidFill>
            <a:srgbClr val="FFF8E1"/>
          </a:solidFill>
          <a:ln w="12700">
            <a:solidFill>
              <a:srgbClr val="F2C94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94360" y="576072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WORKING ASSUMPTION  </a:t>
            </a:r>
            <a:pPr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21% lift figure comes from VVG's separately-attached pilot proposal (Toast / McKinsey / Harvard / NRA benchmarks). Real number for Red Chili is unknown until 60-90 day pilot completes. Floor: 10% lift = SAR 675K incremental contribution (still pays back).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15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Growth Drivers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moves the needle. What we can control vs what we can't.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457200" cy="822960"/>
          </a:xfrm>
          <a:prstGeom prst="rect">
            <a:avLst/>
          </a:prstGeom>
          <a:solidFill>
            <a:srgbClr val="6B6B6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?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97280" y="1783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Pilot lift %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97280" y="21488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937760" y="16916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10-21% range. Depends on existing menu performance, customer base, F&amp;B quality. We don't control this — we measure it.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6060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606040"/>
            <a:ext cx="457200" cy="8229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26060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97280" y="26974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A/B test cadence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97280" y="30632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control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937760" y="26060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tests run, how disciplined the team is about applying winners. Pure execution discipline.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5204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520440"/>
            <a:ext cx="457200" cy="8229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35204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97280" y="36118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Photography quality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097280" y="39776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control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937760" y="35204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First-impression conversion driver. SAR 45K spent on 40 hero shots beats SAR 5K on phone photos every time.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4348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434840"/>
            <a:ext cx="457200" cy="8229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44348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097280" y="45262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Off-peak fill rate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097280" y="48920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control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937760" y="44348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Wed/Thu lunch volume depends on awareness + WhatsApp pull. Marketing-driven.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53492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" y="5349240"/>
            <a:ext cx="457200" cy="822960"/>
          </a:xfrm>
          <a:prstGeom prst="rect">
            <a:avLst/>
          </a:prstGeom>
          <a:solidFill>
            <a:srgbClr val="6B6B6B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" y="53492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?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1097280" y="54406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Macro F&amp;B environment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1097280" y="58064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4937760" y="53492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Recession, Saudization shifts, expat outflow — all hit baseline. Initiative still helps but on a smaller base.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15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Bare-Minimum Scenario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at the floor, this still works — or doesn't. Here's the answer.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914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78308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FLOOR — minimum we expect to deliver: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" y="205740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 at half the projected lift (10%, not 21%), the initiative still pays back inside Year 1.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288036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88036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Baseline assumption: SAR 13.5M annual revenue across 3 branches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342900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342900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Floor lift of 10% = SAR 1.35M incremental revenue per year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397764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39776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After incremental food cost (32%) + maintenance: ~SAR 750K net contribution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452628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5262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VVG/NTT in-kind build (SAR 280K) recovered in &lt;5 months at floor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507492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50749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Dr. Khan's hardware (SAR 95K) recovered in ~6 weeks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" y="5760720"/>
            <a:ext cx="11247120" cy="640080"/>
          </a:xfrm>
          <a:prstGeom prst="rect">
            <a:avLst/>
          </a:prstGeom>
          <a:solidFill>
            <a:srgbClr val="FFF8E1"/>
          </a:solidFill>
          <a:ln w="12700">
            <a:solidFill>
              <a:srgbClr val="F2C94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4360" y="576072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HONEST CAVEAT  </a:t>
            </a:r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lift comes in below 10% in pilot, this initiative fails its gate. Pilot stops. We don't expand. We diagnose, fix, or part ways. The pilot is the gate.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15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Assumptions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has to be true for this initiative to deliver.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13716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RISK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554480" y="17373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achieves ≥10% revenue lift in 60-90 days at one branch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554480" y="210312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 fails. Initiative stops. Everything downstream stops too.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57200" y="246888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457200" y="2468880"/>
            <a:ext cx="1371600" cy="685800"/>
          </a:xfrm>
          <a:prstGeom prst="rect">
            <a:avLst/>
          </a:prstGeom>
          <a:solidFill>
            <a:srgbClr val="B86E00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RISK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554480" y="25146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base accepts digital menu (vs paper preference)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554480" y="288036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Acceptance friction = lower lift. Mitigated by parallel paper menu first 30 days.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57200" y="324612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3246120"/>
            <a:ext cx="1371600" cy="68580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324612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RISK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554480" y="32918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VVG can deliver platform on time and to spec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554480" y="36576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VVG has built this before — reference Sloperi &amp; 200+ deployments. Risk is low.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57200" y="402336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4023360"/>
            <a:ext cx="1371600" cy="685800"/>
          </a:xfrm>
          <a:prstGeom prst="rect">
            <a:avLst/>
          </a:prstGeom>
          <a:solidFill>
            <a:srgbClr val="B86E00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402336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RISK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554480" y="40690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adopt the system and don't bypass to paper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554480" y="44348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+ manager enforcement. Tracked in KDS — bypass shows as anomaly.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Timeline &amp; Milestones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expect to be at each gate.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1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2240280"/>
            <a:ext cx="2628900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2331720"/>
            <a:ext cx="24460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Pilot Branch Setup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2834640"/>
            <a:ext cx="24460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VVG kicks off. Photography sprint. Hardware install at chosen branch. Staff training. Soft launch.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6042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0" name="Text 8"/>
          <p:cNvSpPr/>
          <p:nvPr/>
        </p:nvSpPr>
        <p:spPr>
          <a:xfrm>
            <a:off x="345186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2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360420" y="2240280"/>
            <a:ext cx="2628900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2" name="Text 10"/>
          <p:cNvSpPr/>
          <p:nvPr/>
        </p:nvSpPr>
        <p:spPr>
          <a:xfrm>
            <a:off x="3451860" y="2331720"/>
            <a:ext cx="24460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Live Pilot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51860" y="2834640"/>
            <a:ext cx="24460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operational. Daily KPI tracking. First A/B tests. Smart pricing rules active. Weekly review with Dr. Khan.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7220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5" name="Text 13"/>
          <p:cNvSpPr/>
          <p:nvPr/>
        </p:nvSpPr>
        <p:spPr>
          <a:xfrm>
            <a:off x="626364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3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172200" y="2240280"/>
            <a:ext cx="2628900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7" name="Text 15"/>
          <p:cNvSpPr/>
          <p:nvPr/>
        </p:nvSpPr>
        <p:spPr>
          <a:xfrm>
            <a:off x="6263640" y="2331720"/>
            <a:ext cx="24460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Gate Decision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263640" y="2834640"/>
            <a:ext cx="24460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data reviewed. Did it hit ≥10% lift? Loyalty enrolment ≥30%? If yes: roll out to other branches. If no: stop.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98398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0" name="Text 18"/>
          <p:cNvSpPr/>
          <p:nvPr/>
        </p:nvSpPr>
        <p:spPr>
          <a:xfrm>
            <a:off x="907542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4-6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983980" y="2240280"/>
            <a:ext cx="2628900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2" name="Text 20"/>
          <p:cNvSpPr/>
          <p:nvPr/>
        </p:nvSpPr>
        <p:spPr>
          <a:xfrm>
            <a:off x="9075420" y="2331720"/>
            <a:ext cx="24460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Roll-Out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075420" y="2834640"/>
            <a:ext cx="24460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2 branches. Refined photography. Extended menu engineering. Bundle library expanded.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Could Go Wrong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risk register. Not optimised for selling.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7830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Lift comes in below 10%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1488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297680" y="178308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7680" y="205740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stop at gate. Diagnose: F&amp;B issue, service issue, or wrong customer fit. Fix root cause before retry.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65176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65176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743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Customers resist digital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31089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297680" y="274320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297680" y="301752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 paper menu first 30 days. Track switch rate. Train waiters to assist. Failure mode is conversion friction, not refusal.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61188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61188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37033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Smart pricing trains discount-seeking behaviour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0080" y="40690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297680" y="370332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297680" y="397764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Strict windows (Wed/Thu lunch only). Never on weekends. Capped 20%. Reviewed monthly.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57200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57200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46634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VVG technical failures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40080" y="5029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97680" y="466344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97680" y="493776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VVG provides 99.5% uptime SLA. Local KDS keeps kitchen running if cloud fails. Paper menu fallback always available.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15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KPIs — How We Measure Success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Specific. Measurable. Time-bound.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69164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251960" y="16916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806440" y="16916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60920" y="16916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915400" y="16916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148840"/>
            <a:ext cx="11247120" cy="50292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214884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lift % (vs paper baseline)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251960" y="214884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≥10%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806440" y="214884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+21-25%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60920" y="214884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+25%+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915400" y="214884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 reconciliation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651760"/>
            <a:ext cx="11247120" cy="50292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" y="265176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enrolment rate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251960" y="265176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806440" y="265176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45%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360920" y="265176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55%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915400" y="265176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enrolment data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3154680"/>
            <a:ext cx="11247120" cy="50292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94360" y="315468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ticket (SAR)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251960" y="315468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+SAR 8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806440" y="315468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+SAR 18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360920" y="315468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+SAR 25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915400" y="315468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 / order data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3657600"/>
            <a:ext cx="11247120" cy="50292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4360" y="365760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 tests per month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251960" y="365760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3-5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806440" y="365760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5-8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7360920" y="365760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5-8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8915400" y="365760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platform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57200" y="4160520"/>
            <a:ext cx="11247120" cy="50292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94360" y="416052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satisfaction (Google)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4251960" y="416052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4.5★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806440" y="416052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4.7★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7360920" y="416052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4.8★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8915400" y="416052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Business Profile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15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 Need From You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Concrete, dated, specific. No fluff.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1-7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468880" y="169164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to proceed + select pilot branch (recommend Olaya)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" y="246888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6888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7-14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468880" y="246888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VVG pilot agreement (separate to bundle SPV)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24612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457200" y="324612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4612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14-21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468880" y="324612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Photography sprint scheduled — 40 hero dishes across menu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402336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402336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402336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21-30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468880" y="402336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order placed + staff training schedule confirmed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15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3716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Pilot Is The Gate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else in this bundle depends on this initiative's data.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18288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Bottom line: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2377440"/>
            <a:ext cx="1124712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we don't see ≥10% revenue lift and ≥30% loyalty enrolment in 90 days, we stop. We don't expand to E-Catering. We don't build Loyalty. We don't pursue Franchise. The pilot is binary — pass and the model unlocks; fail and we've still learned something at low cost. Either outcome is honest. The build cost (SAR 280K) is borne by VVG/NTT — Dr. Khan's exposure is hardware (SAR 95K) and the marketing budget required to drive customer awareness. This is the smallest, fastest, lowest-risk way to test whether the platform thesis works for Red Chili specifically.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0" y="6035040"/>
            <a:ext cx="12188952" cy="82296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612648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01 · Smart Dynamic Menu · Detail Deck v1.0 (Draft)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64465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For Dr. Sharouz Khan and authorised reviewers only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Dynamic Menu</dc:title>
  <dc:subject>PptxGenJS Presentation</dc:subject>
  <dc:creator>PptxGenJS</dc:creator>
  <cp:lastModifiedBy>PptxGenJS</cp:lastModifiedBy>
  <cp:revision>1</cp:revision>
  <dcterms:created xsi:type="dcterms:W3CDTF">2026-05-07T01:18:22Z</dcterms:created>
  <dcterms:modified xsi:type="dcterms:W3CDTF">2026-05-07T01:18:22Z</dcterms:modified>
</cp:coreProperties>
</file>